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749" r:id="rId2"/>
    <p:sldId id="757" r:id="rId3"/>
    <p:sldId id="756" r:id="rId4"/>
    <p:sldId id="742" r:id="rId5"/>
    <p:sldId id="758" r:id="rId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800000"/>
    <a:srgbClr val="99CCFF"/>
    <a:srgbClr val="993300"/>
    <a:srgbClr val="0099CC"/>
    <a:srgbClr val="0066FF"/>
    <a:srgbClr val="DDDDD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625" autoAdjust="0"/>
  </p:normalViewPr>
  <p:slideViewPr>
    <p:cSldViewPr snapToGrid="0">
      <p:cViewPr>
        <p:scale>
          <a:sx n="80" d="100"/>
          <a:sy n="80" d="100"/>
        </p:scale>
        <p:origin x="-127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fld id="{1525B797-82BC-4F16-BF79-7E921228A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23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25B797-82BC-4F16-BF79-7E921228AF9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58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25B797-82BC-4F16-BF79-7E921228AF9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499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25B797-82BC-4F16-BF79-7E921228AF9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58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25B797-82BC-4F16-BF79-7E921228AF9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58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25B797-82BC-4F16-BF79-7E921228AF9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13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AE5EA-9FCF-467D-9E1F-381CD99AF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8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73118-64EE-4E90-AEC6-BF428F13A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9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1145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1912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791B1-F795-4284-AC38-BB1588E5E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6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9EAF2-0268-41F8-B520-D7670AE90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9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91EA3-87B7-4202-A2B7-E0FE70D9E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3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986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986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7D699-5483-41EE-A17D-A03EE6D70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57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AE7F6-A52E-49B4-9D9A-1D9A8F2AB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3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226DB-BED9-441E-BAD6-46289897C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51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109C-1759-40AD-9677-604642409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87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EA0FA-6DE3-4E24-9F68-D26C7E935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4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F5C21-A6DA-4897-86D6-A3C08592D0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8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C:\Documents and Settings\Easley\My Documents\Research_Faculty\Teaching\CH1040_S13\Lectures\L01\11_07_FigureA_L_mod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540000" cy="1257300"/>
          </a:xfrm>
          <a:prstGeom prst="rect">
            <a:avLst/>
          </a:prstGeom>
          <a:noFill/>
          <a:ln w="50800">
            <a:solidFill>
              <a:srgbClr val="99CC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986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33669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998961F-4D08-4926-A18F-D1EA67E3F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2209800" y="304800"/>
            <a:ext cx="6705600" cy="808038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3366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3366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3366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evespanglerscience.com/experiment/original-mentos-diet-coke-geyse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Kinetic Time Scales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AU-MSP Module</a:t>
            </a:r>
            <a:endParaRPr lang="en-US" dirty="0"/>
          </a:p>
        </p:txBody>
      </p:sp>
      <p:pic>
        <p:nvPicPr>
          <p:cNvPr id="5" name="Picture 3" descr="14_01_Figure_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" y="3688648"/>
            <a:ext cx="9050338" cy="270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http://www.stevespanglerscience.com/uploads/images/Mentos-Instructions-Step-3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76"/>
          <a:stretch/>
        </p:blipFill>
        <p:spPr bwMode="auto">
          <a:xfrm>
            <a:off x="2836089" y="1370978"/>
            <a:ext cx="1196678" cy="1937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1257" y="3351887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336699"/>
                </a:solidFill>
              </a:rPr>
              <a:t>Light absorption</a:t>
            </a:r>
            <a:endParaRPr lang="en-US" dirty="0">
              <a:solidFill>
                <a:srgbClr val="33669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251" y="3351887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336699"/>
                </a:solidFill>
              </a:rPr>
              <a:t>Explosions</a:t>
            </a:r>
            <a:endParaRPr lang="en-US" dirty="0">
              <a:solidFill>
                <a:srgbClr val="33669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03705" y="3351887"/>
            <a:ext cx="1184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336699"/>
                </a:solidFill>
              </a:rPr>
              <a:t>Corrosion</a:t>
            </a:r>
            <a:endParaRPr lang="en-US" dirty="0">
              <a:solidFill>
                <a:srgbClr val="336699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1402" y="3351887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336699"/>
                </a:solidFill>
              </a:rPr>
              <a:t>Geological</a:t>
            </a:r>
            <a:endParaRPr lang="en-US" dirty="0">
              <a:solidFill>
                <a:srgbClr val="33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7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Barrier in Reactions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AU-MSP Module</a:t>
            </a:r>
            <a:endParaRPr lang="en-US" dirty="0"/>
          </a:p>
        </p:txBody>
      </p:sp>
      <p:pic>
        <p:nvPicPr>
          <p:cNvPr id="5" name="Picture 3" descr="14_16_Figure_L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8"/>
          <a:stretch/>
        </p:blipFill>
        <p:spPr bwMode="auto">
          <a:xfrm>
            <a:off x="925940" y="1547126"/>
            <a:ext cx="7292120" cy="2279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4"/>
          <p:cNvSpPr>
            <a:spLocks noGrp="1"/>
          </p:cNvSpPr>
          <p:nvPr>
            <p:ph sz="half" idx="1"/>
          </p:nvPr>
        </p:nvSpPr>
        <p:spPr>
          <a:xfrm>
            <a:off x="241300" y="3859504"/>
            <a:ext cx="8629568" cy="2565049"/>
          </a:xfrm>
        </p:spPr>
        <p:txBody>
          <a:bodyPr/>
          <a:lstStyle/>
          <a:p>
            <a:r>
              <a:rPr lang="en-US" sz="2000" dirty="0" smtClean="0"/>
              <a:t>Chemical and physical reactions have energy barriers, or an activation energy (</a:t>
            </a:r>
            <a:r>
              <a:rPr lang="en-US" sz="2000" dirty="0" err="1" smtClean="0"/>
              <a:t>E</a:t>
            </a:r>
            <a:r>
              <a:rPr lang="en-US" baseline="-25000" dirty="0" err="1" smtClean="0"/>
              <a:t>a</a:t>
            </a:r>
            <a:r>
              <a:rPr lang="en-US" sz="2000" dirty="0" smtClean="0"/>
              <a:t>), that must be overcome to permit reaction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Unassisted reaction </a:t>
            </a:r>
            <a:r>
              <a:rPr lang="en-US" sz="2000" dirty="0" smtClean="0">
                <a:sym typeface="Wingdings" pitchFamily="2" charset="2"/>
              </a:rPr>
              <a:t> Diet Coke bottle left open for several days</a:t>
            </a:r>
            <a:endParaRPr lang="en-US" sz="2000" dirty="0" smtClean="0"/>
          </a:p>
          <a:p>
            <a:pPr>
              <a:spcBef>
                <a:spcPts val="800"/>
              </a:spcBef>
            </a:pPr>
            <a:r>
              <a:rPr lang="en-US" sz="2000" dirty="0" smtClean="0"/>
              <a:t>Catalysts act to lower this energy barrier and enhance speed</a:t>
            </a:r>
            <a:endParaRPr lang="en-US" sz="2000" dirty="0" smtClean="0"/>
          </a:p>
          <a:p>
            <a:pPr lvl="1"/>
            <a:r>
              <a:rPr lang="en-US" sz="1800" dirty="0" smtClean="0"/>
              <a:t>Mentos (and other additives) can be considered catalysts for the physical reaction in which dissolved CO</a:t>
            </a:r>
            <a:r>
              <a:rPr lang="en-US" sz="2400" baseline="-25000" dirty="0" smtClean="0"/>
              <a:t>2</a:t>
            </a:r>
            <a:r>
              <a:rPr lang="en-US" sz="1800" dirty="0" smtClean="0"/>
              <a:t> changes to gaseous CO</a:t>
            </a:r>
            <a:r>
              <a:rPr lang="en-US" sz="2400" baseline="-25000" dirty="0" smtClean="0"/>
              <a:t>2</a:t>
            </a:r>
          </a:p>
          <a:p>
            <a:pPr lvl="1"/>
            <a:r>
              <a:rPr lang="en-US" sz="1800" dirty="0" smtClean="0"/>
              <a:t>Catalyzed reaction much faster than unassisted reaction (control)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89700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tevespanglerscience.com/uploads/images/Mentos-Instructions-Step-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76"/>
          <a:stretch/>
        </p:blipFill>
        <p:spPr bwMode="auto">
          <a:xfrm>
            <a:off x="5154285" y="0"/>
            <a:ext cx="3989715" cy="6460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Mentos as a Catalyst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AU-MSP Module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8351" y="2698235"/>
            <a:ext cx="49318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hlinkClick r:id="rId4"/>
              </a:rPr>
              <a:t>http://www.stevespanglerscience.com/experiment/original-mentos-diet-coke-geyser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9077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Mentos as a Catalyst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41300" y="1798638"/>
            <a:ext cx="4330700" cy="4348162"/>
          </a:xfrm>
        </p:spPr>
        <p:txBody>
          <a:bodyPr/>
          <a:lstStyle/>
          <a:p>
            <a:r>
              <a:rPr lang="en-US" sz="2000" dirty="0" smtClean="0"/>
              <a:t>Contributing factors</a:t>
            </a:r>
          </a:p>
          <a:p>
            <a:pPr lvl="1"/>
            <a:r>
              <a:rPr lang="en-US" sz="1800" dirty="0" smtClean="0"/>
              <a:t>Rough </a:t>
            </a:r>
            <a:r>
              <a:rPr lang="en-US" sz="1800" dirty="0" smtClean="0"/>
              <a:t>surfaces</a:t>
            </a:r>
          </a:p>
          <a:p>
            <a:pPr lvl="2"/>
            <a:r>
              <a:rPr lang="en-US" sz="1800" dirty="0" smtClean="0"/>
              <a:t>Promotes nucleation, or formation, of CO</a:t>
            </a:r>
            <a:r>
              <a:rPr lang="en-US" sz="2400" baseline="-25000" dirty="0" smtClean="0"/>
              <a:t>2</a:t>
            </a:r>
            <a:r>
              <a:rPr lang="en-US" sz="1800" dirty="0" smtClean="0"/>
              <a:t> bubbles from dissolved CO</a:t>
            </a:r>
            <a:r>
              <a:rPr lang="en-US" sz="2400" baseline="-25000" dirty="0" smtClean="0"/>
              <a:t>2</a:t>
            </a:r>
            <a:endParaRPr lang="en-US" sz="1800" baseline="-25000" dirty="0" smtClean="0"/>
          </a:p>
          <a:p>
            <a:pPr lvl="1"/>
            <a:r>
              <a:rPr lang="en-US" sz="1800" dirty="0" smtClean="0"/>
              <a:t>Rapid descent of “catalyst” particles</a:t>
            </a:r>
          </a:p>
          <a:p>
            <a:pPr lvl="2"/>
            <a:r>
              <a:rPr lang="en-US" sz="1800" dirty="0" smtClean="0"/>
              <a:t>Low friction from surfactants and shape</a:t>
            </a:r>
          </a:p>
          <a:p>
            <a:pPr lvl="2"/>
            <a:r>
              <a:rPr lang="en-US" sz="1800" dirty="0" smtClean="0"/>
              <a:t>Relatively </a:t>
            </a:r>
            <a:r>
              <a:rPr lang="en-US" sz="1800" dirty="0" smtClean="0"/>
              <a:t>heavy</a:t>
            </a:r>
          </a:p>
          <a:p>
            <a:pPr lvl="2"/>
            <a:r>
              <a:rPr lang="en-US" sz="1800" dirty="0" smtClean="0"/>
              <a:t>Rapid reaction in large bottles</a:t>
            </a:r>
            <a:endParaRPr lang="en-US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AU-MSP Module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401" y="1461500"/>
            <a:ext cx="3893124" cy="3297238"/>
          </a:xfrm>
          <a:prstGeom prst="rect">
            <a:avLst/>
          </a:prstGeom>
          <a:noFill/>
          <a:ln w="50800">
            <a:solidFill>
              <a:srgbClr val="99CC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57163" y="6286500"/>
            <a:ext cx="442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Coffey, T. S., </a:t>
            </a:r>
            <a:r>
              <a:rPr lang="de-DE" i="1" dirty="0" smtClean="0"/>
              <a:t>Am</a:t>
            </a:r>
            <a:r>
              <a:rPr lang="de-DE" i="1" dirty="0"/>
              <a:t>. J. Phys. </a:t>
            </a:r>
            <a:r>
              <a:rPr lang="de-DE" b="1" dirty="0" smtClean="0"/>
              <a:t>2008, </a:t>
            </a:r>
            <a:r>
              <a:rPr lang="de-DE" i="1" dirty="0" smtClean="0"/>
              <a:t>76</a:t>
            </a:r>
            <a:r>
              <a:rPr lang="de-DE" dirty="0"/>
              <a:t>, </a:t>
            </a:r>
            <a:r>
              <a:rPr lang="de-DE" dirty="0" smtClean="0"/>
              <a:t>551.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1" y="4866750"/>
            <a:ext cx="4203864" cy="1251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Scanning </a:t>
            </a:r>
            <a:r>
              <a:rPr lang="en-US" dirty="0" smtClean="0"/>
              <a:t>Electron Microscope (SEM) image of Mentos candy surface</a:t>
            </a:r>
          </a:p>
          <a:p>
            <a:pPr algn="ctr">
              <a:spcBef>
                <a:spcPts val="400"/>
              </a:spcBef>
            </a:pPr>
            <a:r>
              <a:rPr lang="en-US" dirty="0" smtClean="0"/>
              <a:t>Scale </a:t>
            </a:r>
            <a:r>
              <a:rPr lang="en-US" dirty="0" smtClean="0"/>
              <a:t>bar is 20 </a:t>
            </a:r>
            <a:r>
              <a:rPr lang="el-GR" dirty="0" smtClean="0"/>
              <a:t>μ</a:t>
            </a:r>
            <a:r>
              <a:rPr lang="en-US" dirty="0" smtClean="0"/>
              <a:t>m long </a:t>
            </a:r>
            <a:br>
              <a:rPr lang="en-US" dirty="0" smtClean="0"/>
            </a:br>
            <a:r>
              <a:rPr lang="en-US" dirty="0" smtClean="0"/>
              <a:t>(20 millionths of a meter)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61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Salt as a Catalyst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AU-MSP Module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494" y="1433020"/>
            <a:ext cx="4532725" cy="3837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8924" y="5270500"/>
            <a:ext cx="4203864" cy="974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SEM </a:t>
            </a:r>
            <a:r>
              <a:rPr lang="en-US" dirty="0" smtClean="0"/>
              <a:t>images of table salt </a:t>
            </a:r>
          </a:p>
          <a:p>
            <a:pPr algn="ctr">
              <a:spcBef>
                <a:spcPts val="400"/>
              </a:spcBef>
            </a:pPr>
            <a:r>
              <a:rPr lang="en-US" dirty="0" smtClean="0"/>
              <a:t>Scale bars are (a) 2.0 mm; (b) 100 µm; (c) 50 µm; and (d) 20 </a:t>
            </a:r>
            <a:r>
              <a:rPr lang="el-GR" dirty="0" smtClean="0"/>
              <a:t>μ</a:t>
            </a:r>
            <a:r>
              <a:rPr lang="en-US" dirty="0" smtClean="0"/>
              <a:t>m long </a:t>
            </a:r>
            <a:endParaRPr lang="en-US" dirty="0"/>
          </a:p>
        </p:txBody>
      </p:sp>
      <p:sp>
        <p:nvSpPr>
          <p:cNvPr id="9" name="Content Placeholder 4"/>
          <p:cNvSpPr>
            <a:spLocks noGrp="1"/>
          </p:cNvSpPr>
          <p:nvPr>
            <p:ph sz="half" idx="1"/>
          </p:nvPr>
        </p:nvSpPr>
        <p:spPr>
          <a:xfrm>
            <a:off x="241300" y="1798638"/>
            <a:ext cx="3820061" cy="4348162"/>
          </a:xfrm>
        </p:spPr>
        <p:txBody>
          <a:bodyPr/>
          <a:lstStyle/>
          <a:p>
            <a:r>
              <a:rPr lang="en-US" sz="2000" dirty="0" smtClean="0"/>
              <a:t>Contributing factors</a:t>
            </a:r>
          </a:p>
          <a:p>
            <a:pPr lvl="1"/>
            <a:r>
              <a:rPr lang="en-US" sz="1800" dirty="0" smtClean="0"/>
              <a:t>Rough surfaces</a:t>
            </a:r>
          </a:p>
          <a:p>
            <a:pPr lvl="1"/>
            <a:r>
              <a:rPr lang="en-US" sz="1800" dirty="0" smtClean="0"/>
              <a:t>Slower descent into bottle</a:t>
            </a:r>
            <a:endParaRPr lang="en-US" sz="1800" dirty="0" smtClean="0"/>
          </a:p>
          <a:p>
            <a:pPr lvl="2"/>
            <a:r>
              <a:rPr lang="en-US" sz="1800" dirty="0" smtClean="0"/>
              <a:t>Smaller particles</a:t>
            </a:r>
          </a:p>
          <a:p>
            <a:pPr lvl="2"/>
            <a:r>
              <a:rPr lang="en-US" sz="1800" dirty="0" smtClean="0"/>
              <a:t>Slower reaction in larger bottle</a:t>
            </a:r>
            <a:endParaRPr lang="en-US" sz="1800" dirty="0" smtClean="0"/>
          </a:p>
          <a:p>
            <a:pPr lvl="1"/>
            <a:r>
              <a:rPr lang="en-US" sz="1800" dirty="0" smtClean="0"/>
              <a:t>High surface area-to-volume ratio</a:t>
            </a:r>
          </a:p>
          <a:p>
            <a:pPr lvl="2"/>
            <a:r>
              <a:rPr lang="en-US" sz="1800" dirty="0" smtClean="0"/>
              <a:t>Along with surface roughness, promotes rapid reaction in smaller scale systems (indoor experiments)</a:t>
            </a:r>
            <a:endParaRPr lang="en-US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2357163" y="6286500"/>
            <a:ext cx="442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Coffey, T. S., </a:t>
            </a:r>
            <a:r>
              <a:rPr lang="de-DE" i="1" dirty="0" smtClean="0"/>
              <a:t>Am</a:t>
            </a:r>
            <a:r>
              <a:rPr lang="de-DE" i="1" dirty="0"/>
              <a:t>. J. Phys. </a:t>
            </a:r>
            <a:r>
              <a:rPr lang="de-DE" b="1" dirty="0" smtClean="0"/>
              <a:t>2008, </a:t>
            </a:r>
            <a:r>
              <a:rPr lang="de-DE" i="1" dirty="0" smtClean="0"/>
              <a:t>76</a:t>
            </a:r>
            <a:r>
              <a:rPr lang="de-DE" dirty="0"/>
              <a:t>, </a:t>
            </a:r>
            <a:r>
              <a:rPr lang="de-DE" dirty="0" smtClean="0"/>
              <a:t>551.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9254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6899</TotalTime>
  <Words>277</Words>
  <Application>Microsoft Office PowerPoint</Application>
  <PresentationFormat>On-screen Show (4:3)</PresentationFormat>
  <Paragraphs>45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Kinetic Time Scales</vt:lpstr>
      <vt:lpstr>Energy Barrier in Reactions</vt:lpstr>
      <vt:lpstr>Mentos as a Catalyst</vt:lpstr>
      <vt:lpstr>Mentos as a Catalyst</vt:lpstr>
      <vt:lpstr>Table Salt as a Catalyst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Christopher J. Easley</dc:creator>
  <cp:lastModifiedBy> </cp:lastModifiedBy>
  <cp:revision>1036</cp:revision>
  <dcterms:created xsi:type="dcterms:W3CDTF">2010-12-27T21:39:57Z</dcterms:created>
  <dcterms:modified xsi:type="dcterms:W3CDTF">2013-06-09T17:07:46Z</dcterms:modified>
</cp:coreProperties>
</file>