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3" r:id="rId6"/>
    <p:sldId id="264" r:id="rId7"/>
    <p:sldId id="265" r:id="rId8"/>
    <p:sldId id="266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9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B1F82-B2CD-7448-88C1-14DE1C2A4551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910E7-6C6B-4544-A83B-77B8AFF22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59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Teachers</a:t>
            </a:r>
            <a:r>
              <a:rPr lang="en-US" baseline="0" dirty="0" smtClean="0"/>
              <a:t> Note:</a:t>
            </a:r>
          </a:p>
          <a:p>
            <a:endParaRPr lang="en-US" baseline="0" dirty="0" smtClean="0"/>
          </a:p>
          <a:p>
            <a:r>
              <a:rPr lang="en-US" baseline="0" dirty="0" smtClean="0"/>
              <a:t>Self-assembly is a process in which a disordered system will spontaneously form an organized structure as a result of local interactions among the components</a:t>
            </a:r>
          </a:p>
          <a:p>
            <a:r>
              <a:rPr lang="en-US" baseline="0" dirty="0" smtClean="0"/>
              <a:t>	- For example, Hemoglobin monomers have attractive interactions that promote self assembly into tetramers</a:t>
            </a:r>
          </a:p>
          <a:p>
            <a:r>
              <a:rPr lang="en-US" baseline="0" dirty="0" smtClean="0"/>
              <a:t>	- Less common process at large scales, but very common at </a:t>
            </a:r>
            <a:r>
              <a:rPr lang="en-US" baseline="0" dirty="0" err="1" smtClean="0"/>
              <a:t>nanoscales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910E7-6C6B-4544-A83B-77B8AFF2276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26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910E7-6C6B-4544-A83B-77B8AFF2276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927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nbzpHRgrRB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atayear.org/11_06.html" TargetMode="External"/><Relationship Id="rId2" Type="http://schemas.openxmlformats.org/officeDocument/2006/relationships/hyperlink" Target="http://www.stemcellmd.org/conditions-treated/genetic-disorders/muscular-dystrophy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lackaids.org/news-2012/1459-sickle-cell-disease-cuts-hiv-risk-in-us-blacks-400000-person-revie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Protein Self-Assembly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0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Disease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527465"/>
            <a:ext cx="3898034" cy="495617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Muscular Dystrophy</a:t>
            </a:r>
          </a:p>
          <a:p>
            <a:pPr lvl="1"/>
            <a:r>
              <a:rPr lang="en-US" sz="2400" dirty="0" smtClean="0"/>
              <a:t>Genetic disorder </a:t>
            </a:r>
          </a:p>
          <a:p>
            <a:pPr lvl="1"/>
            <a:r>
              <a:rPr lang="en-US" sz="2400" dirty="0" smtClean="0"/>
              <a:t>A protein to protect muscle is not created properly</a:t>
            </a:r>
          </a:p>
          <a:p>
            <a:pPr lvl="1"/>
            <a:r>
              <a:rPr lang="en-US" sz="2400" dirty="0" smtClean="0"/>
              <a:t>Causes muscles to weaken and break apart over time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522" y="1735284"/>
            <a:ext cx="3793029" cy="3438814"/>
          </a:xfrm>
          <a:prstGeom prst="rect">
            <a:avLst/>
          </a:prstGeom>
          <a:noFill/>
          <a:ln w="508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94783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Disease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4" y="1600201"/>
            <a:ext cx="4365625" cy="4343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Sickle Cell Anemia</a:t>
            </a:r>
          </a:p>
          <a:p>
            <a:pPr lvl="1"/>
            <a:r>
              <a:rPr lang="en-US" sz="2400" dirty="0" smtClean="0"/>
              <a:t>Genetic disorder</a:t>
            </a:r>
          </a:p>
          <a:p>
            <a:pPr lvl="1"/>
            <a:r>
              <a:rPr lang="en-US" sz="2400" dirty="0" smtClean="0"/>
              <a:t>Mutation in genes causes proteins to </a:t>
            </a:r>
            <a:r>
              <a:rPr lang="en-US" sz="2400" b="1" dirty="0" err="1" smtClean="0"/>
              <a:t>misfold</a:t>
            </a:r>
            <a:endParaRPr lang="en-US" sz="2400" b="1" dirty="0" smtClean="0"/>
          </a:p>
          <a:p>
            <a:pPr lvl="1"/>
            <a:r>
              <a:rPr lang="en-US" sz="2400" dirty="0" smtClean="0"/>
              <a:t>Sickle cells have an abnormal shape compared to regular red blood cells</a:t>
            </a:r>
          </a:p>
          <a:p>
            <a:pPr lvl="1"/>
            <a:endParaRPr lang="en-US" sz="2400" dirty="0" smtClean="0"/>
          </a:p>
          <a:p>
            <a:pPr lvl="1"/>
            <a:endParaRPr lang="en-US" dirty="0" smtClean="0"/>
          </a:p>
          <a:p>
            <a:endParaRPr lang="en-US" sz="3200" dirty="0"/>
          </a:p>
        </p:txBody>
      </p:sp>
      <p:pic>
        <p:nvPicPr>
          <p:cNvPr id="4" name="Picture 3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290" y="1600201"/>
            <a:ext cx="3781426" cy="28041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374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Disease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773" y="1600201"/>
            <a:ext cx="4218709" cy="4748644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Parkinson’s Disease</a:t>
            </a:r>
          </a:p>
          <a:p>
            <a:pPr lvl="1"/>
            <a:r>
              <a:rPr lang="en-US" sz="2400" dirty="0" smtClean="0"/>
              <a:t>Possible causes:</a:t>
            </a:r>
            <a:endParaRPr lang="en-US" sz="2400" dirty="0" smtClean="0"/>
          </a:p>
          <a:p>
            <a:pPr lvl="2"/>
            <a:r>
              <a:rPr lang="en-US" sz="2200" dirty="0" smtClean="0"/>
              <a:t>Genes</a:t>
            </a:r>
          </a:p>
          <a:p>
            <a:pPr lvl="2"/>
            <a:r>
              <a:rPr lang="en-US" sz="2200" dirty="0" smtClean="0"/>
              <a:t>Environmental factors</a:t>
            </a:r>
          </a:p>
          <a:p>
            <a:pPr lvl="1"/>
            <a:r>
              <a:rPr lang="en-US" sz="2400" dirty="0" smtClean="0"/>
              <a:t>Neurons </a:t>
            </a:r>
            <a:r>
              <a:rPr lang="en-US" sz="2400" dirty="0" smtClean="0"/>
              <a:t>that </a:t>
            </a:r>
            <a:r>
              <a:rPr lang="en-US" sz="2400" dirty="0" smtClean="0"/>
              <a:t>control body movement slowly </a:t>
            </a:r>
            <a:r>
              <a:rPr lang="en-US" sz="2400" dirty="0" smtClean="0"/>
              <a:t>die</a:t>
            </a:r>
          </a:p>
          <a:p>
            <a:pPr lvl="1"/>
            <a:r>
              <a:rPr lang="en-US" sz="2400" dirty="0"/>
              <a:t>Body movement is affected, symptoms include:</a:t>
            </a:r>
          </a:p>
          <a:p>
            <a:pPr lvl="2"/>
            <a:r>
              <a:rPr lang="en-US" sz="2200" dirty="0"/>
              <a:t>Tremors</a:t>
            </a:r>
          </a:p>
          <a:p>
            <a:pPr lvl="1"/>
            <a:r>
              <a:rPr lang="en-US" sz="2400" dirty="0"/>
              <a:t>One cause being </a:t>
            </a:r>
            <a:r>
              <a:rPr lang="en-US" sz="2400" dirty="0" smtClean="0"/>
              <a:t>researched:</a:t>
            </a:r>
            <a:endParaRPr lang="en-US" sz="2400" dirty="0"/>
          </a:p>
          <a:p>
            <a:pPr lvl="2"/>
            <a:r>
              <a:rPr lang="en-US" sz="2200" b="1" dirty="0" err="1"/>
              <a:t>Misfolded</a:t>
            </a:r>
            <a:r>
              <a:rPr lang="en-US" sz="2200" dirty="0"/>
              <a:t> proteins, called alpha-</a:t>
            </a:r>
            <a:r>
              <a:rPr lang="en-US" sz="2200" dirty="0" err="1"/>
              <a:t>synuclein</a:t>
            </a:r>
            <a:r>
              <a:rPr lang="en-US" sz="2200" dirty="0"/>
              <a:t>, clump at neuron surface and cause dopamine secreting brain cells to die</a:t>
            </a:r>
          </a:p>
          <a:p>
            <a:pPr lvl="1"/>
            <a:endParaRPr lang="en-US" sz="2400" dirty="0" smtClean="0"/>
          </a:p>
          <a:p>
            <a:pPr lvl="1"/>
            <a:endParaRPr lang="en-US" dirty="0" smtClean="0"/>
          </a:p>
          <a:p>
            <a:pPr lvl="1"/>
            <a:endParaRPr lang="en-US" sz="3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7856" y="1839193"/>
            <a:ext cx="4387359" cy="3428999"/>
          </a:xfrm>
          <a:prstGeom prst="rect">
            <a:avLst/>
          </a:prstGeom>
          <a:ln w="508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030181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Disease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After reviewing all of the diseases from yesterday, what was something you noticed that they all had in common?</a:t>
            </a:r>
          </a:p>
          <a:p>
            <a:pPr lvl="1"/>
            <a:r>
              <a:rPr lang="en-US" sz="3200" dirty="0" smtClean="0"/>
              <a:t>Discuss with a partner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20453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Assembly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683" y="1590006"/>
            <a:ext cx="4281054" cy="4499069"/>
          </a:xfrm>
        </p:spPr>
        <p:txBody>
          <a:bodyPr/>
          <a:lstStyle/>
          <a:p>
            <a:r>
              <a:rPr lang="en-US" dirty="0" smtClean="0"/>
              <a:t>Process in which an unorganized system will spontaneously form an organized structure</a:t>
            </a:r>
          </a:p>
          <a:p>
            <a:r>
              <a:rPr lang="en-US" dirty="0" smtClean="0"/>
              <a:t>When proteins </a:t>
            </a:r>
            <a:r>
              <a:rPr lang="en-US" b="1" dirty="0" err="1" smtClean="0"/>
              <a:t>misfold</a:t>
            </a:r>
            <a:r>
              <a:rPr lang="en-US" dirty="0" smtClean="0"/>
              <a:t> or do not </a:t>
            </a:r>
            <a:r>
              <a:rPr lang="en-US" dirty="0" smtClean="0"/>
              <a:t>self </a:t>
            </a:r>
            <a:r>
              <a:rPr lang="en-US" dirty="0" smtClean="0"/>
              <a:t>assemble correctly, problems occur</a:t>
            </a:r>
            <a:endParaRPr lang="en-US" dirty="0" smtClean="0"/>
          </a:p>
          <a:p>
            <a:r>
              <a:rPr lang="en-US" dirty="0" smtClean="0"/>
              <a:t>Happens commonly at </a:t>
            </a:r>
            <a:r>
              <a:rPr lang="en-US" dirty="0" smtClean="0"/>
              <a:t>the</a:t>
            </a:r>
            <a:r>
              <a:rPr lang="en-US" b="1" dirty="0" smtClean="0"/>
              <a:t>           	</a:t>
            </a:r>
            <a:r>
              <a:rPr lang="en-US" sz="3000" b="1" dirty="0" smtClean="0"/>
              <a:t>NANO </a:t>
            </a:r>
            <a:r>
              <a:rPr lang="en-US" sz="3000" b="1" dirty="0" smtClean="0"/>
              <a:t>SCALE</a:t>
            </a:r>
          </a:p>
          <a:p>
            <a:endParaRPr lang="en-US" dirty="0"/>
          </a:p>
        </p:txBody>
      </p:sp>
      <p:pic>
        <p:nvPicPr>
          <p:cNvPr id="4" name="Picture 2" descr="http://people.mbi.ucla.edu/yeates/science_fig_med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0045" y="1600201"/>
            <a:ext cx="4419486" cy="365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0785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Assembly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err="1">
                <a:hlinkClick r:id="rId2"/>
              </a:rPr>
              <a:t>www.youtube.com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watch?v</a:t>
            </a:r>
            <a:r>
              <a:rPr lang="en-US" dirty="0">
                <a:hlinkClick r:id="rId2"/>
              </a:rPr>
              <a:t>=</a:t>
            </a:r>
            <a:r>
              <a:rPr lang="en-US" dirty="0" err="1">
                <a:hlinkClick r:id="rId2"/>
              </a:rPr>
              <a:t>nbzpHRgrRBY</a:t>
            </a:r>
            <a:endParaRPr lang="en-US" dirty="0"/>
          </a:p>
          <a:p>
            <a:r>
              <a:rPr lang="en-US" dirty="0" smtClean="0"/>
              <a:t>Module presentation</a:t>
            </a:r>
          </a:p>
        </p:txBody>
      </p:sp>
    </p:spTree>
    <p:extLst>
      <p:ext uri="{BB962C8B-B14F-4D97-AF65-F5344CB8AC3E}">
        <p14:creationId xmlns:p14="http://schemas.microsoft.com/office/powerpoint/2010/main" val="3081049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dirty="0"/>
              <a:t>After module, question for thought:</a:t>
            </a:r>
          </a:p>
          <a:p>
            <a:pPr lvl="2"/>
            <a:r>
              <a:rPr lang="en-US" sz="2200" dirty="0"/>
              <a:t>Who here has a messy room?</a:t>
            </a:r>
          </a:p>
          <a:p>
            <a:pPr lvl="2"/>
            <a:r>
              <a:rPr lang="en-US" sz="2200" dirty="0"/>
              <a:t>If you were to shake your room really hard and at the right temperature, would everything come together in it’s own place?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71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http://www.stemcellmd.org/conditions-treated/genetic-disorders/muscular-dystrophy/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://www.whatayear.org/11_06.</a:t>
            </a:r>
            <a:r>
              <a:rPr lang="en-US" dirty="0" smtClean="0">
                <a:hlinkClick r:id="rId3"/>
              </a:rPr>
              <a:t>html</a:t>
            </a:r>
            <a:endParaRPr lang="en-US" dirty="0" smtClean="0"/>
          </a:p>
          <a:p>
            <a:r>
              <a:rPr lang="en-US" u="sng" dirty="0">
                <a:hlinkClick r:id="rId4"/>
              </a:rPr>
              <a:t>https://www.blackaids.org/news-2012/1459-sickle-cell-disease-cuts-hiv-risk-in-us-blacks-400000-person-review</a:t>
            </a:r>
            <a:r>
              <a:rPr lang="en-US" dirty="0"/>
              <a:t> </a:t>
            </a:r>
          </a:p>
          <a:p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www.whatayear.org</a:t>
            </a:r>
            <a:r>
              <a:rPr lang="en-US" dirty="0"/>
              <a:t>/11_06_whiteboard.html</a:t>
            </a:r>
          </a:p>
        </p:txBody>
      </p:sp>
    </p:spTree>
    <p:extLst>
      <p:ext uri="{BB962C8B-B14F-4D97-AF65-F5344CB8AC3E}">
        <p14:creationId xmlns:p14="http://schemas.microsoft.com/office/powerpoint/2010/main" val="3749696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1242</TotalTime>
  <Words>248</Words>
  <Application>Microsoft Office PowerPoint</Application>
  <PresentationFormat>On-screen Show (4:3)</PresentationFormat>
  <Paragraphs>49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Breeze</vt:lpstr>
      <vt:lpstr>Protein Self-Assembly</vt:lpstr>
      <vt:lpstr>Disease Review</vt:lpstr>
      <vt:lpstr>Disease Review</vt:lpstr>
      <vt:lpstr>Disease Review</vt:lpstr>
      <vt:lpstr>Disease Review</vt:lpstr>
      <vt:lpstr>Self Assembly</vt:lpstr>
      <vt:lpstr>Self Assembly </vt:lpstr>
      <vt:lpstr>After Module</vt:lpstr>
      <vt:lpstr>Citations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 Self-Assembly</dc:title>
  <dc:creator>Alexandria Jones</dc:creator>
  <cp:lastModifiedBy>Christopher J. Easley</cp:lastModifiedBy>
  <cp:revision>11</cp:revision>
  <dcterms:created xsi:type="dcterms:W3CDTF">2014-05-27T20:56:03Z</dcterms:created>
  <dcterms:modified xsi:type="dcterms:W3CDTF">2014-06-17T21:18:16Z</dcterms:modified>
</cp:coreProperties>
</file>