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9"/>
  </p:notesMasterIdLst>
  <p:handoutMasterIdLst>
    <p:handoutMasterId r:id="rId10"/>
  </p:handoutMasterIdLst>
  <p:sldIdLst>
    <p:sldId id="256" r:id="rId3"/>
    <p:sldId id="272" r:id="rId4"/>
    <p:sldId id="286" r:id="rId5"/>
    <p:sldId id="265" r:id="rId6"/>
    <p:sldId id="288" r:id="rId7"/>
    <p:sldId id="287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3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12/13/2018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12/13/2018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7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8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5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5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3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0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3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1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277187-C200-495F-A386-621319EADA8F}" type="datetimeFigureOut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72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Auburn University</a:t>
            </a:r>
            <a:br>
              <a:rPr lang="en-US" sz="7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7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Open Enrollment </a:t>
            </a:r>
            <a:br>
              <a:rPr lang="en-US" sz="7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7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Communications</a:t>
            </a:r>
            <a:endParaRPr lang="en-US" sz="7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By the Numbers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470669" cy="4023360"/>
          </a:xfrm>
        </p:spPr>
        <p:txBody>
          <a:bodyPr>
            <a:normAutofit/>
          </a:bodyPr>
          <a:lstStyle/>
          <a:p>
            <a:pPr marL="384048" indent="0">
              <a:buNone/>
            </a:pPr>
            <a:r>
              <a:rPr lang="en-US" sz="2800" b="1" dirty="0" smtClean="0"/>
              <a:t>At least 15 Departments or Units shared information</a:t>
            </a:r>
          </a:p>
          <a:p>
            <a:pPr lvl="1"/>
            <a:endParaRPr lang="en-US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" name="Picture 6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  <p:graphicFrame>
        <p:nvGraphicFramePr>
          <p:cNvPr id="6" name="Table 5" descr="Departments which shared inf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29392"/>
              </p:ext>
            </p:extLst>
          </p:nvPr>
        </p:nvGraphicFramePr>
        <p:xfrm>
          <a:off x="1676554" y="2392342"/>
          <a:ext cx="8128000" cy="2930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2925650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56750088"/>
                    </a:ext>
                  </a:extLst>
                </a:gridCol>
              </a:tblGrid>
              <a:tr h="1849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/>
                        </a:rPr>
                        <a:t>Agriculture</a:t>
                      </a:r>
                      <a:endParaRPr lang="en-US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Information Technology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886669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Alumni Center/Development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/>
                        </a:rPr>
                        <a:t>Liberal Arts</a:t>
                      </a:r>
                      <a:endParaRPr lang="en-US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743081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Architecture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Libraries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4472087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Audit, Compliance, and Privacy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Nursing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900597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Business and Finance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Outreach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33091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/>
                        </a:rPr>
                        <a:t>Engineering</a:t>
                      </a:r>
                      <a:endParaRPr lang="en-US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/>
                        </a:rPr>
                        <a:t>Risk Management</a:t>
                      </a:r>
                      <a:endParaRPr lang="en-US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2367468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Facilities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/>
                        </a:rPr>
                        <a:t>Sustainability</a:t>
                      </a:r>
                      <a:endParaRPr lang="en-US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993405"/>
                  </a:ext>
                </a:extLst>
              </a:tr>
              <a:tr h="36982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Forestry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and</a:t>
                      </a:r>
                      <a:r>
                        <a:rPr lang="en-US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others!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87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4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Website statistics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3,028 page views to aub.ie/benefits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1,999 unique page views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Average time on the page: 4 ½ minutes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Cumulative length: 13,777 minutes, or nearly 10 days!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4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Social media/print statistics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704657" y="1936865"/>
            <a:ext cx="5037514" cy="3932229"/>
          </a:xfrm>
        </p:spPr>
        <p:txBody>
          <a:bodyPr>
            <a:normAutofit lnSpcReduction="10000"/>
          </a:bodyPr>
          <a:lstStyle/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7,274 reached;         512 likes/engagements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Instagram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1,823 reached;         146 likes/engagements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Most popular post:           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1,337 reached;                           88 likes/engagements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More than a dozen emails/AU News mentions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  <p:pic>
        <p:nvPicPr>
          <p:cNvPr id="2" name="Picture 1" descr="cat in pajama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36865"/>
            <a:ext cx="3607377" cy="360737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Other tools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97280" y="1936865"/>
            <a:ext cx="8644891" cy="3932229"/>
          </a:xfrm>
        </p:spPr>
        <p:txBody>
          <a:bodyPr>
            <a:normAutofit/>
          </a:bodyPr>
          <a:lstStyle/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Countdown clock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Postcards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Posters</a:t>
            </a:r>
          </a:p>
          <a:p>
            <a:pPr marL="566928" indent="-18288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Buttons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66928" indent="-18288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  <p:pic>
        <p:nvPicPr>
          <p:cNvPr id="3" name="Picture 2" descr="benefits fair postcar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3" t="23273" r="21473" b="24485"/>
          <a:stretch/>
        </p:blipFill>
        <p:spPr>
          <a:xfrm>
            <a:off x="5081112" y="2082593"/>
            <a:ext cx="4131426" cy="290954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40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What worked? What didn’t work?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640" y="589372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aub.ie/benefits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Auburn Universit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58" y="4763328"/>
            <a:ext cx="1114522" cy="982843"/>
          </a:xfrm>
          <a:prstGeom prst="rect">
            <a:avLst/>
          </a:prstGeom>
        </p:spPr>
      </p:pic>
      <p:pic>
        <p:nvPicPr>
          <p:cNvPr id="4" name="Picture 3" descr="My submissive journey: February 20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50" y="2335876"/>
            <a:ext cx="2041916" cy="3192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5746" y="2951018"/>
            <a:ext cx="540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pvj0001@auburn.edu                or 844-1604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002566"/>
      </a:dk2>
      <a:lt2>
        <a:srgbClr val="EBEBEB"/>
      </a:lt2>
      <a:accent1>
        <a:srgbClr val="FF5E08"/>
      </a:accent1>
      <a:accent2>
        <a:srgbClr val="002566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Times New Roman</vt:lpstr>
      <vt:lpstr>Retrospect</vt:lpstr>
      <vt:lpstr>Auburn University Open Enrollment  Communications</vt:lpstr>
      <vt:lpstr>By the Numbers</vt:lpstr>
      <vt:lpstr>Website statistics</vt:lpstr>
      <vt:lpstr>Social media/print statistics</vt:lpstr>
      <vt:lpstr>Other tools</vt:lpstr>
      <vt:lpstr>What worked? What didn’t work?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2017-08-31T16:33:30Z</dcterms:created>
  <dcterms:modified xsi:type="dcterms:W3CDTF">2018-12-13T14:45:04Z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