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94699" autoAdjust="0"/>
  </p:normalViewPr>
  <p:slideViewPr>
    <p:cSldViewPr snapToGrid="0">
      <p:cViewPr varScale="1">
        <p:scale>
          <a:sx n="91" d="100"/>
          <a:sy n="91" d="100"/>
        </p:scale>
        <p:origin x="90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30E719-3DAF-4A86-A359-70E9E174D75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ED7AB2-EE9F-44DB-8259-3CD82A052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rientation@auburn.ed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HRL Update: </a:t>
            </a:r>
            <a:br>
              <a:rPr lang="en-US" dirty="0" smtClean="0"/>
            </a:br>
            <a:r>
              <a:rPr lang="en-US" dirty="0" smtClean="0"/>
              <a:t>Human Resource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and New Hire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0571" y="1600200"/>
            <a:ext cx="11350172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Approximately how many employees does Auburn hire each year?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500</a:t>
            </a:r>
          </a:p>
          <a:p>
            <a:r>
              <a:rPr lang="en-US" sz="2800" dirty="0" smtClean="0"/>
              <a:t>What percentage of employees who leave organizations do so in year 1?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50%</a:t>
            </a:r>
          </a:p>
          <a:p>
            <a:r>
              <a:rPr lang="en-US" sz="2800" dirty="0" smtClean="0"/>
              <a:t>How many of them leave in the first six months?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51% +</a:t>
            </a:r>
          </a:p>
          <a:p>
            <a:r>
              <a:rPr lang="en-US" sz="2800" dirty="0"/>
              <a:t>It costs the equivalent of how many months salary to find and replace them?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6-9 </a:t>
            </a:r>
            <a:r>
              <a:rPr lang="en-US" sz="2800" dirty="0" smtClean="0">
                <a:solidFill>
                  <a:schemeClr val="accent2"/>
                </a:solidFill>
              </a:rPr>
              <a:t>months</a:t>
            </a:r>
          </a:p>
          <a:p>
            <a:r>
              <a:rPr lang="en-US" sz="2800" dirty="0"/>
              <a:t>What is the average cost in </a:t>
            </a:r>
            <a:r>
              <a:rPr lang="en-US" sz="2800" dirty="0" smtClean="0"/>
              <a:t>salary percentage </a:t>
            </a:r>
            <a:r>
              <a:rPr lang="en-US" sz="2800" dirty="0"/>
              <a:t>to replace an employee</a:t>
            </a:r>
            <a:r>
              <a:rPr lang="en-US" sz="2800" dirty="0" smtClean="0"/>
              <a:t>?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(Range: 16% to 213%) Average is 114</a:t>
            </a:r>
            <a:r>
              <a:rPr lang="en-US" sz="2800" dirty="0" smtClean="0">
                <a:solidFill>
                  <a:schemeClr val="accent2"/>
                </a:solidFill>
              </a:rPr>
              <a:t>%</a:t>
            </a:r>
          </a:p>
          <a:p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the 500 who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7207" y="1799548"/>
            <a:ext cx="10871200" cy="4321629"/>
          </a:xfrm>
        </p:spPr>
        <p:txBody>
          <a:bodyPr>
            <a:normAutofit/>
          </a:bodyPr>
          <a:lstStyle/>
          <a:p>
            <a:r>
              <a:rPr lang="en-US" dirty="0" smtClean="0"/>
              <a:t> 6-9 Month Salary Study: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Employee salaried at $60,000 costs $30,000 to $45,000 to replace. </a:t>
            </a:r>
          </a:p>
          <a:p>
            <a:r>
              <a:rPr lang="en-US" dirty="0" smtClean="0"/>
              <a:t>Percentage Study: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(Range: 16% to 213%) Average is 114%</a:t>
            </a:r>
          </a:p>
          <a:p>
            <a:r>
              <a:rPr lang="en-US" dirty="0" smtClean="0"/>
              <a:t>Going below the average at 100%: </a:t>
            </a:r>
          </a:p>
          <a:p>
            <a:pPr lvl="1"/>
            <a:r>
              <a:rPr lang="en-US" sz="3000" dirty="0" smtClean="0"/>
              <a:t>40,000 salary = </a:t>
            </a:r>
            <a:r>
              <a:rPr lang="en-US" sz="3000" dirty="0" smtClean="0">
                <a:solidFill>
                  <a:schemeClr val="accent2"/>
                </a:solidFill>
              </a:rPr>
              <a:t>$20,000,000 Cost to Auburn</a:t>
            </a:r>
            <a:endParaRPr lang="en-US" sz="30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6230" y="5903463"/>
            <a:ext cx="2645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Equifax 2016</a:t>
            </a:r>
          </a:p>
          <a:p>
            <a:r>
              <a:rPr lang="en-US" sz="1600" dirty="0" smtClean="0"/>
              <a:t>SHRM 2017</a:t>
            </a:r>
          </a:p>
          <a:p>
            <a:r>
              <a:rPr lang="en-US" sz="1600" dirty="0" smtClean="0"/>
              <a:t>Center for American Progress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696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78" y="333828"/>
            <a:ext cx="1503793" cy="150379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828492"/>
              </p:ext>
            </p:extLst>
          </p:nvPr>
        </p:nvGraphicFramePr>
        <p:xfrm>
          <a:off x="6633029" y="222743"/>
          <a:ext cx="5442856" cy="6468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1428">
                  <a:extLst>
                    <a:ext uri="{9D8B030D-6E8A-4147-A177-3AD203B41FA5}">
                      <a16:colId xmlns:a16="http://schemas.microsoft.com/office/drawing/2014/main" val="4001565008"/>
                    </a:ext>
                  </a:extLst>
                </a:gridCol>
                <a:gridCol w="2721428">
                  <a:extLst>
                    <a:ext uri="{9D8B030D-6E8A-4147-A177-3AD203B41FA5}">
                      <a16:colId xmlns:a16="http://schemas.microsoft.com/office/drawing/2014/main" val="2744828664"/>
                    </a:ext>
                  </a:extLst>
                </a:gridCol>
              </a:tblGrid>
              <a:tr h="10303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2018 New Employee </a:t>
                      </a:r>
                      <a:r>
                        <a:rPr lang="en-US" sz="2000" dirty="0" smtClean="0">
                          <a:effectLst/>
                        </a:rPr>
                        <a:t>Orientation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Faculty Session Paperwork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Due Dates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841689"/>
                  </a:ext>
                </a:extLst>
              </a:tr>
              <a:tr h="1014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If session is on: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Paperwork due to HR no later than close of business on: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703190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August 7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85382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August 8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855876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trike="sngStrike" dirty="0">
                          <a:solidFill>
                            <a:schemeClr val="tx2"/>
                          </a:solidFill>
                          <a:effectLst/>
                        </a:rPr>
                        <a:t>August 9</a:t>
                      </a:r>
                      <a:endParaRPr lang="en-US" sz="2000" b="1" strike="sng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64436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trike="sngStrike" dirty="0">
                          <a:solidFill>
                            <a:schemeClr val="tx2"/>
                          </a:solidFill>
                          <a:effectLst/>
                        </a:rPr>
                        <a:t>August 14</a:t>
                      </a:r>
                      <a:endParaRPr lang="en-US" sz="2000" b="1" strike="sng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179921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August 15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August 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03441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August 16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August 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62973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August 17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August 13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657944"/>
                  </a:ext>
                </a:extLst>
              </a:tr>
              <a:tr h="137384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DUO-Mobile must be set up on the employee’s mobile device prior to NEO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attendance 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to complete online enrollment of benefits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400683"/>
                  </a:ext>
                </a:extLst>
              </a:tr>
              <a:tr h="68692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Please send faculty orientation requests to </a:t>
                      </a:r>
                      <a:r>
                        <a:rPr lang="en-US" sz="2000" u="sng" dirty="0">
                          <a:effectLst/>
                          <a:hlinkClick r:id="rId3"/>
                        </a:rPr>
                        <a:t>orientation@auburn.edu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2" marR="68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22514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9657" y="1915884"/>
            <a:ext cx="565331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NEO Paperwork &amp; Process: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Three Days Prior– That’s Monday COB.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You can submit early to HR Records!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Provost sends everything campus mail– please help hurry it along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/>
              <a:t>Please forward the HRL Connection Newsletter Info to your hiring </a:t>
            </a:r>
            <a:r>
              <a:rPr lang="en-US" sz="2400" smtClean="0"/>
              <a:t>supervisors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Any ideas for us? How’s it going so far?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tx2"/>
                </a:solidFill>
              </a:rPr>
              <a:t>orientation@auburn.edu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07201" y="2934231"/>
            <a:ext cx="6241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FULL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7201" y="3272248"/>
            <a:ext cx="6241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FULL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2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and Coming Attractions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372" y="2122713"/>
            <a:ext cx="5994400" cy="24783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100" dirty="0" smtClean="0"/>
              <a:t>Performance Management Process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Focus Groups w/ Supervisors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/>
                </a:solidFill>
              </a:rPr>
              <a:t>August 28 &amp; 30/ September 4 &amp; 6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100" dirty="0" smtClean="0"/>
              <a:t>Fall HRD Schedule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256" y="1714733"/>
            <a:ext cx="5160944" cy="510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Auburn">
      <a:dk1>
        <a:srgbClr val="2D4069"/>
      </a:dk1>
      <a:lt1>
        <a:srgbClr val="FFFFFF"/>
      </a:lt1>
      <a:dk2>
        <a:srgbClr val="2D4069"/>
      </a:dk2>
      <a:lt2>
        <a:srgbClr val="FFFFFF"/>
      </a:lt2>
      <a:accent1>
        <a:srgbClr val="2D4069"/>
      </a:accent1>
      <a:accent2>
        <a:srgbClr val="F86A1C"/>
      </a:accent2>
      <a:accent3>
        <a:srgbClr val="FFFFFF"/>
      </a:accent3>
      <a:accent4>
        <a:srgbClr val="2D4069"/>
      </a:accent4>
      <a:accent5>
        <a:srgbClr val="FAA576"/>
      </a:accent5>
      <a:accent6>
        <a:srgbClr val="CBD6E3"/>
      </a:accent6>
      <a:hlink>
        <a:srgbClr val="F86A1C"/>
      </a:hlink>
      <a:folHlink>
        <a:srgbClr val="F86A1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8A1681DA-2A49-44AC-9DF1-B65373B668C9}" vid="{C25FB0F1-2997-4CD5-93DC-E080563548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3176</TotalTime>
  <Words>313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Times New Roman</vt:lpstr>
      <vt:lpstr>Tw Cen MT</vt:lpstr>
      <vt:lpstr>Wingdings</vt:lpstr>
      <vt:lpstr>Wingdings 2</vt:lpstr>
      <vt:lpstr>Theme2</vt:lpstr>
      <vt:lpstr>HRL Update:  Human Resource Development</vt:lpstr>
      <vt:lpstr>Orientation and New Hire Quiz </vt:lpstr>
      <vt:lpstr>Replacing the 500 who leave</vt:lpstr>
      <vt:lpstr>PowerPoint Presentation</vt:lpstr>
      <vt:lpstr>Thanks and Coming Attractions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HRL Update:  Human Resource Development</dc:title>
  <dc:creator>William Shannon</dc:creator>
  <cp:lastModifiedBy>Patrick Johnston</cp:lastModifiedBy>
  <cp:revision>16</cp:revision>
  <dcterms:created xsi:type="dcterms:W3CDTF">2018-07-30T16:19:16Z</dcterms:created>
  <dcterms:modified xsi:type="dcterms:W3CDTF">2018-08-28T14:20:18Z</dcterms:modified>
</cp:coreProperties>
</file>