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33"/>
  </p:notesMasterIdLst>
  <p:sldIdLst>
    <p:sldId id="2596" r:id="rId9"/>
    <p:sldId id="2626" r:id="rId10"/>
    <p:sldId id="2584" r:id="rId11"/>
    <p:sldId id="2661" r:id="rId12"/>
    <p:sldId id="2524" r:id="rId13"/>
    <p:sldId id="2671" r:id="rId14"/>
    <p:sldId id="2317" r:id="rId15"/>
    <p:sldId id="2669" r:id="rId16"/>
    <p:sldId id="2665" r:id="rId17"/>
    <p:sldId id="2668" r:id="rId18"/>
    <p:sldId id="2670" r:id="rId19"/>
    <p:sldId id="2667" r:id="rId20"/>
    <p:sldId id="2666" r:id="rId21"/>
    <p:sldId id="2318" r:id="rId22"/>
    <p:sldId id="2664" r:id="rId23"/>
    <p:sldId id="2611" r:id="rId24"/>
    <p:sldId id="2320" r:id="rId25"/>
    <p:sldId id="2663" r:id="rId26"/>
    <p:sldId id="279" r:id="rId27"/>
    <p:sldId id="2652" r:id="rId28"/>
    <p:sldId id="2609" r:id="rId29"/>
    <p:sldId id="2673" r:id="rId30"/>
    <p:sldId id="2603" r:id="rId31"/>
    <p:sldId id="259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100"/>
    <a:srgbClr val="404040"/>
    <a:srgbClr val="999999"/>
    <a:srgbClr val="666666"/>
    <a:srgbClr val="F8AD76"/>
    <a:srgbClr val="F0873B"/>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4" autoAdjust="0"/>
    <p:restoredTop sz="96327" autoAdjust="0"/>
  </p:normalViewPr>
  <p:slideViewPr>
    <p:cSldViewPr snapToGrid="0" snapToObjects="1">
      <p:cViewPr varScale="1">
        <p:scale>
          <a:sx n="109" d="100"/>
          <a:sy n="109" d="100"/>
        </p:scale>
        <p:origin x="216" y="600"/>
      </p:cViewPr>
      <p:guideLst>
        <p:guide pos="1032"/>
        <p:guide orient="horz" pos="3912"/>
        <p:guide pos="7392"/>
        <p:guide orient="horz" pos="168"/>
        <p:guide pos="6072"/>
      </p:guideLst>
    </p:cSldViewPr>
  </p:slideViewPr>
  <p:notesTextViewPr>
    <p:cViewPr>
      <p:scale>
        <a:sx n="105" d="100"/>
        <a:sy n="105" d="100"/>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8/1/23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5</a:t>
            </a:fld>
            <a:endParaRPr lang="en-US" dirty="0"/>
          </a:p>
        </p:txBody>
      </p:sp>
    </p:spTree>
    <p:extLst>
      <p:ext uri="{BB962C8B-B14F-4D97-AF65-F5344CB8AC3E}">
        <p14:creationId xmlns:p14="http://schemas.microsoft.com/office/powerpoint/2010/main" val="2891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hires are assigned onboarding checklists in phases:</a:t>
            </a: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7</a:t>
            </a:fld>
            <a:endParaRPr lang="en-US" dirty="0"/>
          </a:p>
        </p:txBody>
      </p:sp>
    </p:spTree>
    <p:extLst>
      <p:ext uri="{BB962C8B-B14F-4D97-AF65-F5344CB8AC3E}">
        <p14:creationId xmlns:p14="http://schemas.microsoft.com/office/powerpoint/2010/main" val="367899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access/visibility issues</a:t>
            </a:r>
          </a:p>
        </p:txBody>
      </p:sp>
      <p:sp>
        <p:nvSpPr>
          <p:cNvPr id="4" name="Slide Number Placeholder 3"/>
          <p:cNvSpPr>
            <a:spLocks noGrp="1"/>
          </p:cNvSpPr>
          <p:nvPr>
            <p:ph type="sldNum" sz="quarter" idx="5"/>
          </p:nvPr>
        </p:nvSpPr>
        <p:spPr/>
        <p:txBody>
          <a:bodyPr/>
          <a:lstStyle/>
          <a:p>
            <a:fld id="{991A6AEC-34C5-724F-A9F3-C32254C34CCA}" type="slidenum">
              <a:rPr lang="en-US" smtClean="0"/>
              <a:t>12</a:t>
            </a:fld>
            <a:endParaRPr lang="en-US" dirty="0"/>
          </a:p>
        </p:txBody>
      </p:sp>
    </p:spTree>
    <p:extLst>
      <p:ext uri="{BB962C8B-B14F-4D97-AF65-F5344CB8AC3E}">
        <p14:creationId xmlns:p14="http://schemas.microsoft.com/office/powerpoint/2010/main" val="428778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14</a:t>
            </a:fld>
            <a:endParaRPr lang="en-US" dirty="0"/>
          </a:p>
        </p:txBody>
      </p:sp>
    </p:spTree>
    <p:extLst>
      <p:ext uri="{BB962C8B-B14F-4D97-AF65-F5344CB8AC3E}">
        <p14:creationId xmlns:p14="http://schemas.microsoft.com/office/powerpoint/2010/main" val="2299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482FB-903A-254C-9661-1444033CE045}" type="slidenum">
              <a:rPr lang="en-US" smtClean="0"/>
              <a:t>19</a:t>
            </a:fld>
            <a:endParaRPr lang="en-US" dirty="0"/>
          </a:p>
        </p:txBody>
      </p:sp>
    </p:spTree>
    <p:extLst>
      <p:ext uri="{BB962C8B-B14F-4D97-AF65-F5344CB8AC3E}">
        <p14:creationId xmlns:p14="http://schemas.microsoft.com/office/powerpoint/2010/main" val="105266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8463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120711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129863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Column 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5861"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Content Placeholder 2">
            <a:extLst>
              <a:ext uri="{FF2B5EF4-FFF2-40B4-BE49-F238E27FC236}">
                <a16:creationId xmlns:a16="http://schemas.microsoft.com/office/drawing/2014/main" id="{6A2A5731-E302-9249-8DE6-49886BFD0CC4}"/>
              </a:ext>
            </a:extLst>
          </p:cNvPr>
          <p:cNvSpPr>
            <a:spLocks noGrp="1"/>
          </p:cNvSpPr>
          <p:nvPr>
            <p:ph idx="14" hasCustomPrompt="1"/>
          </p:nvPr>
        </p:nvSpPr>
        <p:spPr>
          <a:xfrm>
            <a:off x="6965482"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Title 4">
            <a:extLst>
              <a:ext uri="{FF2B5EF4-FFF2-40B4-BE49-F238E27FC236}">
                <a16:creationId xmlns:a16="http://schemas.microsoft.com/office/drawing/2014/main" id="{8EB3BEAD-25EF-4CDC-9926-C540D6AF85FD}"/>
              </a:ext>
            </a:extLst>
          </p:cNvPr>
          <p:cNvSpPr>
            <a:spLocks noGrp="1"/>
          </p:cNvSpPr>
          <p:nvPr>
            <p:ph type="title" hasCustomPrompt="1"/>
          </p:nvPr>
        </p:nvSpPr>
        <p:spPr/>
        <p:txBody>
          <a:bodyPr/>
          <a:lstStyle/>
          <a:p>
            <a:r>
              <a:rPr lang="en-US" dirty="0"/>
              <a:t>TITLE — avenir NEXT LT PRO, DEMI, 28 PT, dark BLUE, all caps, up to 2 lines</a:t>
            </a:r>
          </a:p>
        </p:txBody>
      </p:sp>
      <p:sp>
        <p:nvSpPr>
          <p:cNvPr id="2" name="Footer Placeholder 4">
            <a:extLst>
              <a:ext uri="{FF2B5EF4-FFF2-40B4-BE49-F238E27FC236}">
                <a16:creationId xmlns:a16="http://schemas.microsoft.com/office/drawing/2014/main" id="{1FC7784B-A5EA-42B4-AFCC-B411540F66F2}"/>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80D2A47E-45B4-4004-90FD-742F496F031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95372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guide id="9" pos="2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284462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266506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686039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42496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53903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75254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36061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62630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33962253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1264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422242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13293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242928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3983875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89136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409683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2.pn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5.sv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14.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8.emf"/><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3"/>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4"/>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 id="2147483966" r:id="rId17"/>
    <p:sldLayoutId id="2147483967" r:id="rId18"/>
    <p:sldLayoutId id="2147483968" r:id="rId19"/>
    <p:sldLayoutId id="2147483969" r:id="rId20"/>
    <p:sldLayoutId id="214748397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7"/>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 id="2147483962" r:id="rId12"/>
    <p:sldLayoutId id="2147483963" r:id="rId13"/>
    <p:sldLayoutId id="2147483964" r:id="rId14"/>
    <p:sldLayoutId id="21474839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 id="2147483951" r:id="rId17"/>
    <p:sldLayoutId id="214748395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 id="2147483957" r:id="rId9"/>
    <p:sldLayoutId id="2147483958" r:id="rId10"/>
    <p:sldLayoutId id="2147483959" r:id="rId11"/>
    <p:sldLayoutId id="2147483960" r:id="rId12"/>
    <p:sldLayoutId id="21474839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 id="2147483953" r:id="rId8"/>
    <p:sldLayoutId id="2147483954" r:id="rId9"/>
    <p:sldLayoutId id="2147483955" r:id="rId10"/>
    <p:sldLayoutId id="21474839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11DEC1C-17CF-ABB8-1F50-32435F0EF54C}"/>
              </a:ext>
            </a:extLst>
          </p:cNvPr>
          <p:cNvSpPr>
            <a:spLocks noGrp="1"/>
          </p:cNvSpPr>
          <p:nvPr>
            <p:ph type="ctrTitle"/>
          </p:nvPr>
        </p:nvSpPr>
        <p:spPr>
          <a:xfrm>
            <a:off x="375921" y="1058039"/>
            <a:ext cx="10805601" cy="1104467"/>
          </a:xfrm>
        </p:spPr>
        <p:txBody>
          <a:bodyPr/>
          <a:lstStyle/>
          <a:p>
            <a:r>
              <a:rPr lang="en-US" sz="4800" dirty="0"/>
              <a:t>Non-faculty and faculty onboarding – ‘ALL ABOARD’</a:t>
            </a:r>
          </a:p>
        </p:txBody>
      </p:sp>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p:txBody>
          <a:bodyPr/>
          <a:lstStyle/>
          <a:p>
            <a:r>
              <a:rPr lang="en-US" sz="2400" dirty="0"/>
              <a:t>Kristine Ball	</a:t>
            </a:r>
          </a:p>
        </p:txBody>
      </p:sp>
      <p:sp>
        <p:nvSpPr>
          <p:cNvPr id="16" name="Text Placeholder 15">
            <a:extLst>
              <a:ext uri="{FF2B5EF4-FFF2-40B4-BE49-F238E27FC236}">
                <a16:creationId xmlns:a16="http://schemas.microsoft.com/office/drawing/2014/main" id="{5E9BE8DC-6A69-7CDE-322E-75938757CA4F}"/>
              </a:ext>
            </a:extLst>
          </p:cNvPr>
          <p:cNvSpPr>
            <a:spLocks noGrp="1"/>
          </p:cNvSpPr>
          <p:nvPr>
            <p:ph type="body" sz="quarter" idx="11"/>
          </p:nvPr>
        </p:nvSpPr>
        <p:spPr/>
        <p:txBody>
          <a:bodyPr/>
          <a:lstStyle/>
          <a:p>
            <a:r>
              <a:rPr lang="en-US" i="1" dirty="0"/>
              <a:t>Manager, Onboarding Center</a:t>
            </a:r>
          </a:p>
        </p:txBody>
      </p:sp>
      <p:sp>
        <p:nvSpPr>
          <p:cNvPr id="17" name="Text Placeholder 16">
            <a:extLst>
              <a:ext uri="{FF2B5EF4-FFF2-40B4-BE49-F238E27FC236}">
                <a16:creationId xmlns:a16="http://schemas.microsoft.com/office/drawing/2014/main" id="{6CA8B66B-299A-F368-E59F-AF949ADEEC46}"/>
              </a:ext>
            </a:extLst>
          </p:cNvPr>
          <p:cNvSpPr>
            <a:spLocks noGrp="1"/>
          </p:cNvSpPr>
          <p:nvPr>
            <p:ph type="body" sz="quarter" idx="13"/>
          </p:nvPr>
        </p:nvSpPr>
        <p:spPr/>
        <p:txBody>
          <a:bodyPr/>
          <a:lstStyle/>
          <a:p>
            <a:r>
              <a:rPr lang="en-US" sz="1400" dirty="0"/>
              <a:t>August 2, 2023, 9:30-10:20 a.m. and 10:30-11:20 a.m., Oak Room II</a:t>
            </a:r>
          </a:p>
        </p:txBody>
      </p:sp>
      <p:pic>
        <p:nvPicPr>
          <p:cNvPr id="7" name="Picture 6">
            <a:extLst>
              <a:ext uri="{FF2B5EF4-FFF2-40B4-BE49-F238E27FC236}">
                <a16:creationId xmlns:a16="http://schemas.microsoft.com/office/drawing/2014/main" id="{95E93518-31B7-927B-0853-932155D7EC42}"/>
              </a:ext>
            </a:extLst>
          </p:cNvPr>
          <p:cNvPicPr>
            <a:picLocks noChangeAspect="1"/>
          </p:cNvPicPr>
          <p:nvPr/>
        </p:nvPicPr>
        <p:blipFill>
          <a:blip r:embed="rId2"/>
          <a:srcRect/>
          <a:stretch/>
        </p:blipFill>
        <p:spPr>
          <a:xfrm>
            <a:off x="8185001" y="2514600"/>
            <a:ext cx="2743200" cy="1828800"/>
          </a:xfrm>
          <a:prstGeom prst="rect">
            <a:avLst/>
          </a:prstGeom>
          <a:ln>
            <a:noFill/>
          </a:ln>
          <a:effectLst>
            <a:softEdge rad="112500"/>
          </a:effectLst>
        </p:spPr>
      </p:pic>
      <p:pic>
        <p:nvPicPr>
          <p:cNvPr id="8" name="Picture 7">
            <a:extLst>
              <a:ext uri="{FF2B5EF4-FFF2-40B4-BE49-F238E27FC236}">
                <a16:creationId xmlns:a16="http://schemas.microsoft.com/office/drawing/2014/main" id="{06FDB40E-85AB-AA81-F966-F7689549ABAB}"/>
              </a:ext>
            </a:extLst>
          </p:cNvPr>
          <p:cNvPicPr>
            <a:picLocks noChangeAspect="1"/>
          </p:cNvPicPr>
          <p:nvPr/>
        </p:nvPicPr>
        <p:blipFill>
          <a:blip r:embed="rId3"/>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03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32F6155-8A0C-EAD6-B5C9-C4DFB44A79F4}"/>
              </a:ext>
            </a:extLst>
          </p:cNvPr>
          <p:cNvSpPr>
            <a:spLocks noGrp="1"/>
          </p:cNvSpPr>
          <p:nvPr>
            <p:ph type="title"/>
          </p:nvPr>
        </p:nvSpPr>
        <p:spPr/>
        <p:txBody>
          <a:bodyPr/>
          <a:lstStyle/>
          <a:p>
            <a:r>
              <a:rPr lang="en-US" dirty="0"/>
              <a:t>Departmental view</a:t>
            </a:r>
          </a:p>
        </p:txBody>
      </p:sp>
      <p:sp>
        <p:nvSpPr>
          <p:cNvPr id="7" name="Footer Placeholder 6">
            <a:extLst>
              <a:ext uri="{FF2B5EF4-FFF2-40B4-BE49-F238E27FC236}">
                <a16:creationId xmlns:a16="http://schemas.microsoft.com/office/drawing/2014/main" id="{AA619900-4191-AD00-AD72-6D23AED023D2}"/>
              </a:ext>
            </a:extLst>
          </p:cNvPr>
          <p:cNvSpPr>
            <a:spLocks noGrp="1"/>
          </p:cNvSpPr>
          <p:nvPr>
            <p:ph type="ftr" sz="quarter" idx="3"/>
          </p:nvPr>
        </p:nvSpPr>
        <p:spPr/>
        <p:txBody>
          <a:bodyPr/>
          <a:lstStyle/>
          <a:p>
            <a:endParaRPr lang="en-US" dirty="0"/>
          </a:p>
        </p:txBody>
      </p:sp>
      <p:sp>
        <p:nvSpPr>
          <p:cNvPr id="6" name="Slide Number Placeholder 5">
            <a:extLst>
              <a:ext uri="{FF2B5EF4-FFF2-40B4-BE49-F238E27FC236}">
                <a16:creationId xmlns:a16="http://schemas.microsoft.com/office/drawing/2014/main" id="{1CEE0BD1-8762-6FA9-E6BB-3A7F850A84CB}"/>
              </a:ext>
            </a:extLst>
          </p:cNvPr>
          <p:cNvSpPr>
            <a:spLocks noGrp="1"/>
          </p:cNvSpPr>
          <p:nvPr>
            <p:ph type="sldNum" sz="quarter" idx="4"/>
          </p:nvPr>
        </p:nvSpPr>
        <p:spPr/>
        <p:txBody>
          <a:bodyPr/>
          <a:lstStyle/>
          <a:p>
            <a:fld id="{9564885F-477D-A14D-B2C1-5ECAF755F313}" type="slidenum">
              <a:rPr lang="en-US" smtClean="0"/>
              <a:pPr/>
              <a:t>10</a:t>
            </a:fld>
            <a:endParaRPr lang="en-US" spc="400" dirty="0"/>
          </a:p>
        </p:txBody>
      </p:sp>
      <p:pic>
        <p:nvPicPr>
          <p:cNvPr id="26" name="Picture 25">
            <a:extLst>
              <a:ext uri="{FF2B5EF4-FFF2-40B4-BE49-F238E27FC236}">
                <a16:creationId xmlns:a16="http://schemas.microsoft.com/office/drawing/2014/main" id="{E8C30DB1-0FE3-5F7F-CA1E-AC258D735A1E}"/>
              </a:ext>
            </a:extLst>
          </p:cNvPr>
          <p:cNvPicPr>
            <a:picLocks noChangeAspect="1"/>
          </p:cNvPicPr>
          <p:nvPr/>
        </p:nvPicPr>
        <p:blipFill>
          <a:blip r:embed="rId2"/>
          <a:stretch>
            <a:fillRect/>
          </a:stretch>
        </p:blipFill>
        <p:spPr>
          <a:xfrm>
            <a:off x="558000" y="1408924"/>
            <a:ext cx="5973429" cy="3369998"/>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0278EA0C-7DDF-0425-BEE1-9FC39E563EE5}"/>
              </a:ext>
            </a:extLst>
          </p:cNvPr>
          <p:cNvPicPr>
            <a:picLocks noChangeAspect="1"/>
          </p:cNvPicPr>
          <p:nvPr/>
        </p:nvPicPr>
        <p:blipFill>
          <a:blip r:embed="rId3"/>
          <a:stretch>
            <a:fillRect/>
          </a:stretch>
        </p:blipFill>
        <p:spPr>
          <a:xfrm>
            <a:off x="6410131" y="2381932"/>
            <a:ext cx="5158555" cy="3725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12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DECEB-0636-DE7B-2E54-CB9493AE7680}"/>
              </a:ext>
            </a:extLst>
          </p:cNvPr>
          <p:cNvSpPr>
            <a:spLocks noGrp="1"/>
          </p:cNvSpPr>
          <p:nvPr>
            <p:ph type="ctrTitle"/>
          </p:nvPr>
        </p:nvSpPr>
        <p:spPr>
          <a:xfrm>
            <a:off x="5858359" y="2158268"/>
            <a:ext cx="6013188" cy="2387600"/>
          </a:xfrm>
        </p:spPr>
        <p:txBody>
          <a:bodyPr/>
          <a:lstStyle/>
          <a:p>
            <a:r>
              <a:rPr lang="en-US" dirty="0"/>
              <a:t>Foreign nationals</a:t>
            </a:r>
          </a:p>
        </p:txBody>
      </p:sp>
      <p:sp>
        <p:nvSpPr>
          <p:cNvPr id="13" name="Subtitle 12">
            <a:extLst>
              <a:ext uri="{FF2B5EF4-FFF2-40B4-BE49-F238E27FC236}">
                <a16:creationId xmlns:a16="http://schemas.microsoft.com/office/drawing/2014/main" id="{78E07490-0AD1-9059-CD7A-2DF8A88D2EB2}"/>
              </a:ext>
            </a:extLst>
          </p:cNvPr>
          <p:cNvSpPr>
            <a:spLocks noGrp="1"/>
          </p:cNvSpPr>
          <p:nvPr>
            <p:ph type="subTitle" idx="1"/>
          </p:nvPr>
        </p:nvSpPr>
        <p:spPr>
          <a:xfrm>
            <a:off x="5858359" y="4703214"/>
            <a:ext cx="6013188" cy="827881"/>
          </a:xfrm>
        </p:spPr>
        <p:txBody>
          <a:bodyPr/>
          <a:lstStyle/>
          <a:p>
            <a:r>
              <a:rPr lang="en-US" dirty="0"/>
              <a:t>sailing safely through unchartered territory…</a:t>
            </a:r>
          </a:p>
        </p:txBody>
      </p:sp>
      <p:pic>
        <p:nvPicPr>
          <p:cNvPr id="19" name="Picture Placeholder 18">
            <a:extLst>
              <a:ext uri="{FF2B5EF4-FFF2-40B4-BE49-F238E27FC236}">
                <a16:creationId xmlns:a16="http://schemas.microsoft.com/office/drawing/2014/main" id="{D882EC06-A8AB-935F-DEFA-9BBD90935110}"/>
              </a:ext>
            </a:extLst>
          </p:cNvPr>
          <p:cNvPicPr>
            <a:picLocks noGrp="1" noChangeAspect="1"/>
          </p:cNvPicPr>
          <p:nvPr>
            <p:ph type="pic" sz="quarter" idx="10"/>
          </p:nvPr>
        </p:nvPicPr>
        <p:blipFill rotWithShape="1">
          <a:blip r:embed="rId2"/>
          <a:srcRect l="608" t="10698" r="36429" b="2534"/>
          <a:stretch/>
        </p:blipFill>
        <p:spPr>
          <a:xfrm>
            <a:off x="1" y="-139452"/>
            <a:ext cx="6837635" cy="6282114"/>
          </a:xfrm>
        </p:spPr>
      </p:pic>
    </p:spTree>
    <p:extLst>
      <p:ext uri="{BB962C8B-B14F-4D97-AF65-F5344CB8AC3E}">
        <p14:creationId xmlns:p14="http://schemas.microsoft.com/office/powerpoint/2010/main" val="230118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7AE6B80-2C3A-50B9-3ECA-87F30D7C74F3}"/>
              </a:ext>
            </a:extLst>
          </p:cNvPr>
          <p:cNvSpPr>
            <a:spLocks noGrp="1"/>
          </p:cNvSpPr>
          <p:nvPr>
            <p:ph type="body" sz="quarter" idx="16"/>
          </p:nvPr>
        </p:nvSpPr>
        <p:spPr>
          <a:xfrm>
            <a:off x="1016102" y="1695697"/>
            <a:ext cx="4769926" cy="608932"/>
          </a:xfrm>
        </p:spPr>
        <p:txBody>
          <a:bodyPr/>
          <a:lstStyle/>
          <a:p>
            <a:r>
              <a:rPr lang="en-US" dirty="0"/>
              <a:t>Step 1: tax compliance form</a:t>
            </a:r>
          </a:p>
        </p:txBody>
      </p:sp>
      <p:sp>
        <p:nvSpPr>
          <p:cNvPr id="17" name="Text Placeholder 16">
            <a:extLst>
              <a:ext uri="{FF2B5EF4-FFF2-40B4-BE49-F238E27FC236}">
                <a16:creationId xmlns:a16="http://schemas.microsoft.com/office/drawing/2014/main" id="{B9540BDA-01B7-FA82-5233-B4CBAF71A904}"/>
              </a:ext>
            </a:extLst>
          </p:cNvPr>
          <p:cNvSpPr>
            <a:spLocks noGrp="1"/>
          </p:cNvSpPr>
          <p:nvPr>
            <p:ph type="body" sz="quarter" idx="19"/>
          </p:nvPr>
        </p:nvSpPr>
        <p:spPr>
          <a:xfrm>
            <a:off x="1016102" y="2603500"/>
            <a:ext cx="4769926" cy="2998788"/>
          </a:xfrm>
        </p:spPr>
        <p:txBody>
          <a:bodyPr/>
          <a:lstStyle/>
          <a:p>
            <a:r>
              <a:rPr lang="en-US" dirty="0"/>
              <a:t>Located on tax compliance website</a:t>
            </a:r>
          </a:p>
          <a:p>
            <a:r>
              <a:rPr lang="en-US" dirty="0"/>
              <a:t>Available form options</a:t>
            </a:r>
          </a:p>
          <a:p>
            <a:pPr lvl="1"/>
            <a:r>
              <a:rPr lang="en-US" dirty="0"/>
              <a:t>Foreign National Tax Form and Document Upload</a:t>
            </a:r>
          </a:p>
          <a:p>
            <a:pPr lvl="1"/>
            <a:r>
              <a:rPr lang="en-US" dirty="0"/>
              <a:t>Lawful/Conditional Permanent Resident Status</a:t>
            </a:r>
          </a:p>
          <a:p>
            <a:pPr lvl="1"/>
            <a:r>
              <a:rPr lang="en-US" dirty="0"/>
              <a:t>Change of Status to US Citizen*</a:t>
            </a:r>
          </a:p>
          <a:p>
            <a:r>
              <a:rPr lang="en-US" dirty="0"/>
              <a:t>Requires upload of work authorization documents and visa</a:t>
            </a:r>
          </a:p>
          <a:p>
            <a:r>
              <a:rPr lang="en-US" dirty="0"/>
              <a:t>Following the submission of the tax compliance form, employees receive login information to activate their FNIS account</a:t>
            </a:r>
          </a:p>
          <a:p>
            <a:pPr lvl="1"/>
            <a:endParaRPr lang="en-US" dirty="0"/>
          </a:p>
        </p:txBody>
      </p:sp>
      <p:sp>
        <p:nvSpPr>
          <p:cNvPr id="5" name="Slide Number Placeholder 4">
            <a:extLst>
              <a:ext uri="{FF2B5EF4-FFF2-40B4-BE49-F238E27FC236}">
                <a16:creationId xmlns:a16="http://schemas.microsoft.com/office/drawing/2014/main" id="{C8AF964D-00EB-C441-89CA-25B69661C1DD}"/>
              </a:ext>
            </a:extLst>
          </p:cNvPr>
          <p:cNvSpPr>
            <a:spLocks noGrp="1"/>
          </p:cNvSpPr>
          <p:nvPr>
            <p:ph type="sldNum" sz="quarter" idx="20"/>
          </p:nvPr>
        </p:nvSpPr>
        <p:spPr>
          <a:xfrm>
            <a:off x="300359" y="6366854"/>
            <a:ext cx="318761" cy="365125"/>
          </a:xfrm>
        </p:spPr>
        <p:txBody>
          <a:bodyPr/>
          <a:lstStyle/>
          <a:p>
            <a:fld id="{9564885F-477D-A14D-B2C1-5ECAF755F313}" type="slidenum">
              <a:rPr lang="en-US" smtClean="0"/>
              <a:pPr/>
              <a:t>12</a:t>
            </a:fld>
            <a:endParaRPr lang="en-US" dirty="0"/>
          </a:p>
        </p:txBody>
      </p:sp>
      <p:sp>
        <p:nvSpPr>
          <p:cNvPr id="18" name="Text Placeholder 17">
            <a:extLst>
              <a:ext uri="{FF2B5EF4-FFF2-40B4-BE49-F238E27FC236}">
                <a16:creationId xmlns:a16="http://schemas.microsoft.com/office/drawing/2014/main" id="{D48FD006-0E80-CBDB-D20E-EA1C0E328E0E}"/>
              </a:ext>
            </a:extLst>
          </p:cNvPr>
          <p:cNvSpPr>
            <a:spLocks noGrp="1"/>
          </p:cNvSpPr>
          <p:nvPr>
            <p:ph type="body" sz="quarter" idx="22"/>
          </p:nvPr>
        </p:nvSpPr>
        <p:spPr>
          <a:xfrm>
            <a:off x="6416605" y="1684039"/>
            <a:ext cx="4769926" cy="608932"/>
          </a:xfrm>
        </p:spPr>
        <p:txBody>
          <a:bodyPr/>
          <a:lstStyle/>
          <a:p>
            <a:r>
              <a:rPr lang="en-US" dirty="0"/>
              <a:t>Step 2: Foreign national information system</a:t>
            </a:r>
          </a:p>
        </p:txBody>
      </p:sp>
      <p:sp>
        <p:nvSpPr>
          <p:cNvPr id="19" name="Text Placeholder 18">
            <a:extLst>
              <a:ext uri="{FF2B5EF4-FFF2-40B4-BE49-F238E27FC236}">
                <a16:creationId xmlns:a16="http://schemas.microsoft.com/office/drawing/2014/main" id="{6281491F-25F7-7F95-4734-1092C58DE389}"/>
              </a:ext>
            </a:extLst>
          </p:cNvPr>
          <p:cNvSpPr>
            <a:spLocks noGrp="1"/>
          </p:cNvSpPr>
          <p:nvPr>
            <p:ph type="body" sz="quarter" idx="23"/>
          </p:nvPr>
        </p:nvSpPr>
        <p:spPr>
          <a:xfrm>
            <a:off x="6416605" y="2591842"/>
            <a:ext cx="4769926" cy="2998788"/>
          </a:xfrm>
        </p:spPr>
        <p:txBody>
          <a:bodyPr/>
          <a:lstStyle/>
          <a:p>
            <a:r>
              <a:rPr lang="en-US" dirty="0"/>
              <a:t>Requires account setup</a:t>
            </a:r>
          </a:p>
          <a:p>
            <a:pPr lvl="1"/>
            <a:r>
              <a:rPr lang="en-US" dirty="0"/>
              <a:t>Employees receive username and must request a temporary password to successfully register their account</a:t>
            </a:r>
          </a:p>
          <a:p>
            <a:pPr lvl="1"/>
            <a:r>
              <a:rPr lang="en-US" dirty="0"/>
              <a:t>Must complete all required sections</a:t>
            </a:r>
          </a:p>
          <a:p>
            <a:pPr lvl="1"/>
            <a:r>
              <a:rPr lang="en-US" dirty="0"/>
              <a:t>Must review and acknowledge submission</a:t>
            </a:r>
          </a:p>
          <a:p>
            <a:r>
              <a:rPr lang="en-US" dirty="0"/>
              <a:t>Work Authorization dates are sent by tax compliance</a:t>
            </a:r>
          </a:p>
          <a:p>
            <a:pPr lvl="1"/>
            <a:r>
              <a:rPr lang="en-US" dirty="0"/>
              <a:t>Department</a:t>
            </a:r>
          </a:p>
          <a:p>
            <a:pPr lvl="1"/>
            <a:r>
              <a:rPr lang="en-US" dirty="0"/>
              <a:t>Human Resources</a:t>
            </a:r>
          </a:p>
          <a:p>
            <a:r>
              <a:rPr lang="en-US" dirty="0"/>
              <a:t>Form I9 cannot be processed until work authorization dates are received</a:t>
            </a:r>
          </a:p>
          <a:p>
            <a:endParaRPr lang="en-US" dirty="0"/>
          </a:p>
        </p:txBody>
      </p:sp>
      <p:sp>
        <p:nvSpPr>
          <p:cNvPr id="13" name="Title 12">
            <a:extLst>
              <a:ext uri="{FF2B5EF4-FFF2-40B4-BE49-F238E27FC236}">
                <a16:creationId xmlns:a16="http://schemas.microsoft.com/office/drawing/2014/main" id="{56730989-9CB3-9D4A-2291-C39D831645DE}"/>
              </a:ext>
            </a:extLst>
          </p:cNvPr>
          <p:cNvSpPr>
            <a:spLocks noGrp="1"/>
          </p:cNvSpPr>
          <p:nvPr>
            <p:ph type="title"/>
          </p:nvPr>
        </p:nvSpPr>
        <p:spPr>
          <a:xfrm>
            <a:off x="1775861" y="230876"/>
            <a:ext cx="9998798" cy="666736"/>
          </a:xfrm>
        </p:spPr>
        <p:txBody>
          <a:bodyPr/>
          <a:lstStyle/>
          <a:p>
            <a:r>
              <a:rPr lang="en-US" dirty="0"/>
              <a:t>Foreign national Checklist</a:t>
            </a:r>
          </a:p>
        </p:txBody>
      </p:sp>
      <p:sp>
        <p:nvSpPr>
          <p:cNvPr id="2" name="Subtitle 12">
            <a:extLst>
              <a:ext uri="{FF2B5EF4-FFF2-40B4-BE49-F238E27FC236}">
                <a16:creationId xmlns:a16="http://schemas.microsoft.com/office/drawing/2014/main" id="{7DFB619A-AEE2-AEEF-29DE-910744C30992}"/>
              </a:ext>
            </a:extLst>
          </p:cNvPr>
          <p:cNvSpPr txBox="1">
            <a:spLocks/>
          </p:cNvSpPr>
          <p:nvPr/>
        </p:nvSpPr>
        <p:spPr>
          <a:xfrm>
            <a:off x="1775861" y="760441"/>
            <a:ext cx="7706812" cy="82788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kumimoji="0" lang="en-US" sz="1800" b="1" i="0" u="none" strike="noStrike" kern="1200" cap="all" spc="0" normalizeH="0" baseline="0" noProof="0" dirty="0">
                <a:ln>
                  <a:noFill/>
                </a:ln>
                <a:solidFill>
                  <a:srgbClr val="E86100"/>
                </a:solidFill>
                <a:effectLst/>
                <a:uLnTx/>
                <a:uFillTx/>
                <a:latin typeface="Avenir Next LT Pro Demi" panose="020B0504020202020204" pitchFamily="34" charset="77"/>
                <a:cs typeface="Arial" charset="0"/>
              </a:rPr>
              <a:t>2-step process</a:t>
            </a:r>
          </a:p>
          <a:p>
            <a:endParaRPr lang="en-US" dirty="0"/>
          </a:p>
        </p:txBody>
      </p:sp>
    </p:spTree>
    <p:extLst>
      <p:ext uri="{BB962C8B-B14F-4D97-AF65-F5344CB8AC3E}">
        <p14:creationId xmlns:p14="http://schemas.microsoft.com/office/powerpoint/2010/main" val="20280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11758DC-56F9-FAF0-B88F-2D7FE55A704C}"/>
              </a:ext>
            </a:extLst>
          </p:cNvPr>
          <p:cNvSpPr>
            <a:spLocks noGrp="1"/>
          </p:cNvSpPr>
          <p:nvPr>
            <p:ph type="body" sz="quarter" idx="16"/>
          </p:nvPr>
        </p:nvSpPr>
        <p:spPr/>
        <p:txBody>
          <a:bodyPr/>
          <a:lstStyle/>
          <a:p>
            <a:r>
              <a:rPr lang="en-US" dirty="0"/>
              <a:t>Foreign national </a:t>
            </a:r>
          </a:p>
        </p:txBody>
      </p:sp>
      <p:sp>
        <p:nvSpPr>
          <p:cNvPr id="10" name="Slide Number Placeholder 9">
            <a:extLst>
              <a:ext uri="{FF2B5EF4-FFF2-40B4-BE49-F238E27FC236}">
                <a16:creationId xmlns:a16="http://schemas.microsoft.com/office/drawing/2014/main" id="{308663DD-7419-9E46-2C32-957D0B38B6FB}"/>
              </a:ext>
            </a:extLst>
          </p:cNvPr>
          <p:cNvSpPr>
            <a:spLocks noGrp="1"/>
          </p:cNvSpPr>
          <p:nvPr>
            <p:ph type="sldNum" sz="quarter" idx="21"/>
          </p:nvPr>
        </p:nvSpPr>
        <p:spPr/>
        <p:txBody>
          <a:bodyPr/>
          <a:lstStyle/>
          <a:p>
            <a:fld id="{9564885F-477D-A14D-B2C1-5ECAF755F313}" type="slidenum">
              <a:rPr lang="en-LT" smtClean="0"/>
              <a:pPr/>
              <a:t>13</a:t>
            </a:fld>
            <a:endParaRPr lang="en-LT" dirty="0"/>
          </a:p>
        </p:txBody>
      </p:sp>
      <p:sp>
        <p:nvSpPr>
          <p:cNvPr id="9" name="Footer Placeholder 8">
            <a:extLst>
              <a:ext uri="{FF2B5EF4-FFF2-40B4-BE49-F238E27FC236}">
                <a16:creationId xmlns:a16="http://schemas.microsoft.com/office/drawing/2014/main" id="{540AD542-3595-757F-3BD5-FF187FE92BDB}"/>
              </a:ext>
            </a:extLst>
          </p:cNvPr>
          <p:cNvSpPr>
            <a:spLocks noGrp="1"/>
          </p:cNvSpPr>
          <p:nvPr>
            <p:ph type="ftr" sz="quarter" idx="22"/>
          </p:nvPr>
        </p:nvSpPr>
        <p:spPr/>
        <p:txBody>
          <a:bodyPr/>
          <a:lstStyle/>
          <a:p>
            <a:endParaRPr lang="en-US" dirty="0"/>
          </a:p>
        </p:txBody>
      </p:sp>
      <p:sp>
        <p:nvSpPr>
          <p:cNvPr id="11" name="Title 10">
            <a:extLst>
              <a:ext uri="{FF2B5EF4-FFF2-40B4-BE49-F238E27FC236}">
                <a16:creationId xmlns:a16="http://schemas.microsoft.com/office/drawing/2014/main" id="{114ABB97-7531-EE70-1EBE-1393DAC6A4B8}"/>
              </a:ext>
            </a:extLst>
          </p:cNvPr>
          <p:cNvSpPr>
            <a:spLocks noGrp="1"/>
          </p:cNvSpPr>
          <p:nvPr>
            <p:ph type="title"/>
          </p:nvPr>
        </p:nvSpPr>
        <p:spPr/>
        <p:txBody>
          <a:bodyPr/>
          <a:lstStyle/>
          <a:p>
            <a:r>
              <a:rPr lang="en-US" dirty="0"/>
              <a:t>PA onboarding checklists </a:t>
            </a:r>
          </a:p>
        </p:txBody>
      </p:sp>
      <p:pic>
        <p:nvPicPr>
          <p:cNvPr id="3" name="Picture 2">
            <a:extLst>
              <a:ext uri="{FF2B5EF4-FFF2-40B4-BE49-F238E27FC236}">
                <a16:creationId xmlns:a16="http://schemas.microsoft.com/office/drawing/2014/main" id="{DB89BD03-953B-0A59-99BB-B570F173CD95}"/>
              </a:ext>
            </a:extLst>
          </p:cNvPr>
          <p:cNvPicPr>
            <a:picLocks noChangeAspect="1"/>
          </p:cNvPicPr>
          <p:nvPr/>
        </p:nvPicPr>
        <p:blipFill>
          <a:blip r:embed="rId2"/>
          <a:stretch>
            <a:fillRect/>
          </a:stretch>
        </p:blipFill>
        <p:spPr>
          <a:xfrm>
            <a:off x="1887828" y="1875452"/>
            <a:ext cx="8061385" cy="4254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014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168FAA6-B3A1-FC4C-8C9C-F5F4FF1C73E3}"/>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14</a:t>
            </a:fld>
            <a:endParaRPr lang="en-US" dirty="0"/>
          </a:p>
        </p:txBody>
      </p:sp>
      <p:sp>
        <p:nvSpPr>
          <p:cNvPr id="12" name="Title 11">
            <a:extLst>
              <a:ext uri="{FF2B5EF4-FFF2-40B4-BE49-F238E27FC236}">
                <a16:creationId xmlns:a16="http://schemas.microsoft.com/office/drawing/2014/main" id="{357D1233-917E-689A-2099-EE515EEAE688}"/>
              </a:ext>
            </a:extLst>
          </p:cNvPr>
          <p:cNvSpPr>
            <a:spLocks noGrp="1"/>
          </p:cNvSpPr>
          <p:nvPr>
            <p:ph type="title"/>
          </p:nvPr>
        </p:nvSpPr>
        <p:spPr>
          <a:xfrm>
            <a:off x="1775861" y="230876"/>
            <a:ext cx="9998798" cy="666736"/>
          </a:xfrm>
        </p:spPr>
        <p:txBody>
          <a:bodyPr/>
          <a:lstStyle/>
          <a:p>
            <a:r>
              <a:rPr lang="en-US" dirty="0"/>
              <a:t>PA email notifications</a:t>
            </a:r>
          </a:p>
        </p:txBody>
      </p:sp>
      <p:sp>
        <p:nvSpPr>
          <p:cNvPr id="13" name="Text Placeholder 12">
            <a:extLst>
              <a:ext uri="{FF2B5EF4-FFF2-40B4-BE49-F238E27FC236}">
                <a16:creationId xmlns:a16="http://schemas.microsoft.com/office/drawing/2014/main" id="{234821D8-A6EF-DE03-6F1A-ED47F39BC42D}"/>
              </a:ext>
            </a:extLst>
          </p:cNvPr>
          <p:cNvSpPr>
            <a:spLocks noGrp="1"/>
          </p:cNvSpPr>
          <p:nvPr>
            <p:ph type="body" sz="quarter" idx="27"/>
          </p:nvPr>
        </p:nvSpPr>
        <p:spPr>
          <a:xfrm>
            <a:off x="516632" y="1695697"/>
            <a:ext cx="3457720" cy="608932"/>
          </a:xfrm>
        </p:spPr>
        <p:txBody>
          <a:bodyPr/>
          <a:lstStyle/>
          <a:p>
            <a:r>
              <a:rPr lang="en-US" dirty="0"/>
              <a:t>When?</a:t>
            </a:r>
          </a:p>
        </p:txBody>
      </p:sp>
      <p:sp>
        <p:nvSpPr>
          <p:cNvPr id="14" name="Text Placeholder 13">
            <a:extLst>
              <a:ext uri="{FF2B5EF4-FFF2-40B4-BE49-F238E27FC236}">
                <a16:creationId xmlns:a16="http://schemas.microsoft.com/office/drawing/2014/main" id="{27087B86-952B-701E-BEB7-F7777BD12930}"/>
              </a:ext>
            </a:extLst>
          </p:cNvPr>
          <p:cNvSpPr>
            <a:spLocks noGrp="1"/>
          </p:cNvSpPr>
          <p:nvPr>
            <p:ph type="body" sz="quarter" idx="28"/>
          </p:nvPr>
        </p:nvSpPr>
        <p:spPr>
          <a:xfrm>
            <a:off x="4372423" y="1695697"/>
            <a:ext cx="3457720" cy="608932"/>
          </a:xfrm>
        </p:spPr>
        <p:txBody>
          <a:bodyPr/>
          <a:lstStyle/>
          <a:p>
            <a:r>
              <a:rPr lang="en-US" dirty="0"/>
              <a:t>Who?</a:t>
            </a:r>
          </a:p>
        </p:txBody>
      </p:sp>
      <p:sp>
        <p:nvSpPr>
          <p:cNvPr id="15" name="Text Placeholder 14">
            <a:extLst>
              <a:ext uri="{FF2B5EF4-FFF2-40B4-BE49-F238E27FC236}">
                <a16:creationId xmlns:a16="http://schemas.microsoft.com/office/drawing/2014/main" id="{F1785A00-F908-20B1-43F9-D130F06B4672}"/>
              </a:ext>
            </a:extLst>
          </p:cNvPr>
          <p:cNvSpPr>
            <a:spLocks noGrp="1"/>
          </p:cNvSpPr>
          <p:nvPr>
            <p:ph type="body" sz="quarter" idx="29"/>
          </p:nvPr>
        </p:nvSpPr>
        <p:spPr>
          <a:xfrm>
            <a:off x="8217646" y="1695697"/>
            <a:ext cx="3457720" cy="608932"/>
          </a:xfrm>
        </p:spPr>
        <p:txBody>
          <a:bodyPr/>
          <a:lstStyle/>
          <a:p>
            <a:r>
              <a:rPr lang="en-US" dirty="0"/>
              <a:t>Where?</a:t>
            </a:r>
          </a:p>
        </p:txBody>
      </p:sp>
      <p:sp>
        <p:nvSpPr>
          <p:cNvPr id="17" name="Text Placeholder 16">
            <a:extLst>
              <a:ext uri="{FF2B5EF4-FFF2-40B4-BE49-F238E27FC236}">
                <a16:creationId xmlns:a16="http://schemas.microsoft.com/office/drawing/2014/main" id="{EB34DFAE-44EF-07A8-DAED-65AEDB29DEA8}"/>
              </a:ext>
            </a:extLst>
          </p:cNvPr>
          <p:cNvSpPr>
            <a:spLocks noGrp="1"/>
          </p:cNvSpPr>
          <p:nvPr>
            <p:ph type="body" sz="quarter" idx="31"/>
          </p:nvPr>
        </p:nvSpPr>
        <p:spPr>
          <a:xfrm>
            <a:off x="4372423" y="2567352"/>
            <a:ext cx="3457720" cy="3078533"/>
          </a:xfrm>
        </p:spPr>
        <p:txBody>
          <a:bodyPr/>
          <a:lstStyle/>
          <a:p>
            <a:r>
              <a:rPr lang="en-US" dirty="0"/>
              <a:t>New employees</a:t>
            </a:r>
          </a:p>
          <a:p>
            <a:r>
              <a:rPr lang="en-US" dirty="0"/>
              <a:t>Departmental Onboarding Contacts </a:t>
            </a:r>
          </a:p>
          <a:p>
            <a:r>
              <a:rPr lang="en-US" dirty="0"/>
              <a:t>Hiring Managers</a:t>
            </a:r>
          </a:p>
          <a:p>
            <a:r>
              <a:rPr lang="en-US" dirty="0"/>
              <a:t>Supervisors</a:t>
            </a:r>
          </a:p>
        </p:txBody>
      </p:sp>
      <p:sp>
        <p:nvSpPr>
          <p:cNvPr id="18" name="Text Placeholder 17">
            <a:extLst>
              <a:ext uri="{FF2B5EF4-FFF2-40B4-BE49-F238E27FC236}">
                <a16:creationId xmlns:a16="http://schemas.microsoft.com/office/drawing/2014/main" id="{DA0A0541-0875-C104-7CB4-74B8A5C8E8C0}"/>
              </a:ext>
            </a:extLst>
          </p:cNvPr>
          <p:cNvSpPr>
            <a:spLocks noGrp="1"/>
          </p:cNvSpPr>
          <p:nvPr>
            <p:ph type="body" sz="quarter" idx="32"/>
          </p:nvPr>
        </p:nvSpPr>
        <p:spPr>
          <a:xfrm>
            <a:off x="8217646" y="2567352"/>
            <a:ext cx="3457720" cy="3078533"/>
          </a:xfrm>
        </p:spPr>
        <p:txBody>
          <a:bodyPr/>
          <a:lstStyle/>
          <a:p>
            <a:r>
              <a:rPr lang="en-US" dirty="0"/>
              <a:t>Initial PA notifications are sent to the email provided in the application/hiring proposal</a:t>
            </a:r>
          </a:p>
          <a:p>
            <a:r>
              <a:rPr lang="en-US" dirty="0"/>
              <a:t>24 hours following Banner entry, future PA notifications are sent to Auburn email addresses*</a:t>
            </a:r>
          </a:p>
        </p:txBody>
      </p:sp>
      <p:sp>
        <p:nvSpPr>
          <p:cNvPr id="3" name="Text Placeholder 2">
            <a:extLst>
              <a:ext uri="{FF2B5EF4-FFF2-40B4-BE49-F238E27FC236}">
                <a16:creationId xmlns:a16="http://schemas.microsoft.com/office/drawing/2014/main" id="{C33D1BC1-865A-CE45-F196-935A5FAE326E}"/>
              </a:ext>
            </a:extLst>
          </p:cNvPr>
          <p:cNvSpPr>
            <a:spLocks noGrp="1"/>
          </p:cNvSpPr>
          <p:nvPr>
            <p:ph type="body" sz="quarter" idx="30"/>
          </p:nvPr>
        </p:nvSpPr>
        <p:spPr/>
        <p:txBody>
          <a:bodyPr/>
          <a:lstStyle/>
          <a:p>
            <a:r>
              <a:rPr lang="en-US" dirty="0"/>
              <a:t>PA notifications are systematically driven in the Employee Records Module</a:t>
            </a:r>
          </a:p>
          <a:p>
            <a:pPr lvl="1"/>
            <a:r>
              <a:rPr lang="en-US" dirty="0"/>
              <a:t>as checklists are assigned in the ERM</a:t>
            </a:r>
          </a:p>
          <a:p>
            <a:pPr lvl="1"/>
            <a:r>
              <a:rPr lang="en-US" dirty="0"/>
              <a:t>as checklist due dates approach</a:t>
            </a:r>
          </a:p>
          <a:p>
            <a:pPr lvl="1"/>
            <a:r>
              <a:rPr lang="en-US" dirty="0"/>
              <a:t>as outstanding tasks remain in queue</a:t>
            </a:r>
          </a:p>
          <a:p>
            <a:pPr lvl="1"/>
            <a:r>
              <a:rPr lang="en-US" dirty="0"/>
              <a:t>as action needs to be taken on documents</a:t>
            </a:r>
          </a:p>
          <a:p>
            <a:pPr lvl="1"/>
            <a:endParaRPr lang="en-US" dirty="0"/>
          </a:p>
          <a:p>
            <a:pPr lvl="1"/>
            <a:endParaRPr lang="en-US" dirty="0"/>
          </a:p>
        </p:txBody>
      </p:sp>
    </p:spTree>
    <p:extLst>
      <p:ext uri="{BB962C8B-B14F-4D97-AF65-F5344CB8AC3E}">
        <p14:creationId xmlns:p14="http://schemas.microsoft.com/office/powerpoint/2010/main" val="51661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88548B20-F5A3-C704-6D2C-814FACA1F176}"/>
              </a:ext>
            </a:extLst>
          </p:cNvPr>
          <p:cNvPicPr>
            <a:picLocks noGrp="1" noChangeAspect="1"/>
          </p:cNvPicPr>
          <p:nvPr>
            <p:ph sz="quarter" idx="17"/>
          </p:nvPr>
        </p:nvPicPr>
        <p:blipFill>
          <a:blip r:embed="rId2"/>
          <a:stretch>
            <a:fillRect/>
          </a:stretch>
        </p:blipFill>
        <p:spPr>
          <a:xfrm>
            <a:off x="6843351" y="2257762"/>
            <a:ext cx="4570711" cy="3381341"/>
          </a:xfrm>
          <a:prstGeom prst="rect">
            <a:avLst/>
          </a:prstGeom>
          <a:ln>
            <a:noFill/>
          </a:ln>
          <a:effectLst>
            <a:outerShdw blurRad="292100" dist="139700" dir="2700000" algn="tl" rotWithShape="0">
              <a:srgbClr val="333333">
                <a:alpha val="65000"/>
              </a:srgbClr>
            </a:outerShdw>
          </a:effectLst>
        </p:spPr>
      </p:pic>
      <p:sp>
        <p:nvSpPr>
          <p:cNvPr id="13" name="Text Placeholder 12">
            <a:extLst>
              <a:ext uri="{FF2B5EF4-FFF2-40B4-BE49-F238E27FC236}">
                <a16:creationId xmlns:a16="http://schemas.microsoft.com/office/drawing/2014/main" id="{711758DC-56F9-FAF0-B88F-2D7FE55A704C}"/>
              </a:ext>
            </a:extLst>
          </p:cNvPr>
          <p:cNvSpPr>
            <a:spLocks noGrp="1"/>
          </p:cNvSpPr>
          <p:nvPr>
            <p:ph type="body" sz="quarter" idx="16"/>
          </p:nvPr>
        </p:nvSpPr>
        <p:spPr/>
        <p:txBody>
          <a:bodyPr/>
          <a:lstStyle/>
          <a:p>
            <a:r>
              <a:rPr lang="en-US" dirty="0"/>
              <a:t>Initial welcome email</a:t>
            </a:r>
          </a:p>
        </p:txBody>
      </p:sp>
      <p:sp>
        <p:nvSpPr>
          <p:cNvPr id="15" name="Text Placeholder 14">
            <a:extLst>
              <a:ext uri="{FF2B5EF4-FFF2-40B4-BE49-F238E27FC236}">
                <a16:creationId xmlns:a16="http://schemas.microsoft.com/office/drawing/2014/main" id="{C91F89EC-79DC-9596-6C20-B17D5B4EC007}"/>
              </a:ext>
            </a:extLst>
          </p:cNvPr>
          <p:cNvSpPr>
            <a:spLocks noGrp="1"/>
          </p:cNvSpPr>
          <p:nvPr>
            <p:ph type="body" sz="quarter" idx="20"/>
          </p:nvPr>
        </p:nvSpPr>
        <p:spPr/>
        <p:txBody>
          <a:bodyPr/>
          <a:lstStyle/>
          <a:p>
            <a:r>
              <a:rPr lang="en-US" dirty="0"/>
              <a:t>Task Reminder Email</a:t>
            </a:r>
          </a:p>
        </p:txBody>
      </p:sp>
      <p:sp>
        <p:nvSpPr>
          <p:cNvPr id="10" name="Slide Number Placeholder 9">
            <a:extLst>
              <a:ext uri="{FF2B5EF4-FFF2-40B4-BE49-F238E27FC236}">
                <a16:creationId xmlns:a16="http://schemas.microsoft.com/office/drawing/2014/main" id="{308663DD-7419-9E46-2C32-957D0B38B6FB}"/>
              </a:ext>
            </a:extLst>
          </p:cNvPr>
          <p:cNvSpPr>
            <a:spLocks noGrp="1"/>
          </p:cNvSpPr>
          <p:nvPr>
            <p:ph type="sldNum" sz="quarter" idx="21"/>
          </p:nvPr>
        </p:nvSpPr>
        <p:spPr/>
        <p:txBody>
          <a:bodyPr/>
          <a:lstStyle/>
          <a:p>
            <a:fld id="{9564885F-477D-A14D-B2C1-5ECAF755F313}" type="slidenum">
              <a:rPr lang="en-LT" smtClean="0"/>
              <a:pPr/>
              <a:t>15</a:t>
            </a:fld>
            <a:endParaRPr lang="en-LT" dirty="0"/>
          </a:p>
        </p:txBody>
      </p:sp>
      <p:sp>
        <p:nvSpPr>
          <p:cNvPr id="9" name="Footer Placeholder 8">
            <a:extLst>
              <a:ext uri="{FF2B5EF4-FFF2-40B4-BE49-F238E27FC236}">
                <a16:creationId xmlns:a16="http://schemas.microsoft.com/office/drawing/2014/main" id="{540AD542-3595-757F-3BD5-FF187FE92BDB}"/>
              </a:ext>
            </a:extLst>
          </p:cNvPr>
          <p:cNvSpPr>
            <a:spLocks noGrp="1"/>
          </p:cNvSpPr>
          <p:nvPr>
            <p:ph type="ftr" sz="quarter" idx="22"/>
          </p:nvPr>
        </p:nvSpPr>
        <p:spPr/>
        <p:txBody>
          <a:bodyPr/>
          <a:lstStyle/>
          <a:p>
            <a:endParaRPr lang="en-US" dirty="0"/>
          </a:p>
        </p:txBody>
      </p:sp>
      <p:sp>
        <p:nvSpPr>
          <p:cNvPr id="11" name="Title 10">
            <a:extLst>
              <a:ext uri="{FF2B5EF4-FFF2-40B4-BE49-F238E27FC236}">
                <a16:creationId xmlns:a16="http://schemas.microsoft.com/office/drawing/2014/main" id="{114ABB97-7531-EE70-1EBE-1393DAC6A4B8}"/>
              </a:ext>
            </a:extLst>
          </p:cNvPr>
          <p:cNvSpPr>
            <a:spLocks noGrp="1"/>
          </p:cNvSpPr>
          <p:nvPr>
            <p:ph type="title"/>
          </p:nvPr>
        </p:nvSpPr>
        <p:spPr/>
        <p:txBody>
          <a:bodyPr/>
          <a:lstStyle/>
          <a:p>
            <a:r>
              <a:rPr lang="en-US" dirty="0"/>
              <a:t>PA Email notification examples</a:t>
            </a:r>
          </a:p>
        </p:txBody>
      </p:sp>
      <p:pic>
        <p:nvPicPr>
          <p:cNvPr id="17" name="Picture 16">
            <a:extLst>
              <a:ext uri="{FF2B5EF4-FFF2-40B4-BE49-F238E27FC236}">
                <a16:creationId xmlns:a16="http://schemas.microsoft.com/office/drawing/2014/main" id="{4B56EFA6-3100-EA07-759B-77DA0A454953}"/>
              </a:ext>
            </a:extLst>
          </p:cNvPr>
          <p:cNvPicPr>
            <a:picLocks noChangeAspect="1"/>
          </p:cNvPicPr>
          <p:nvPr/>
        </p:nvPicPr>
        <p:blipFill>
          <a:blip r:embed="rId3"/>
          <a:stretch>
            <a:fillRect/>
          </a:stretch>
        </p:blipFill>
        <p:spPr>
          <a:xfrm>
            <a:off x="1194398" y="2083980"/>
            <a:ext cx="3522457" cy="3992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14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86933C-B7A6-F6BB-A4D9-8289405D46F9}"/>
              </a:ext>
            </a:extLst>
          </p:cNvPr>
          <p:cNvSpPr>
            <a:spLocks noGrp="1"/>
          </p:cNvSpPr>
          <p:nvPr>
            <p:ph type="body" sz="quarter" idx="13"/>
          </p:nvPr>
        </p:nvSpPr>
        <p:spPr>
          <a:xfrm>
            <a:off x="1773210" y="631976"/>
            <a:ext cx="9998798" cy="350772"/>
          </a:xfrm>
        </p:spPr>
        <p:txBody>
          <a:bodyPr/>
          <a:lstStyle/>
          <a:p>
            <a:r>
              <a:rPr lang="en-US" dirty="0"/>
              <a:t>Best practices to ensure smooth sailing through tumultuous times</a:t>
            </a:r>
          </a:p>
        </p:txBody>
      </p:sp>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16</a:t>
            </a:fld>
            <a:endParaRPr lang="en-US" dirty="0"/>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773210" y="161481"/>
            <a:ext cx="9998798" cy="666736"/>
          </a:xfrm>
        </p:spPr>
        <p:txBody>
          <a:bodyPr/>
          <a:lstStyle/>
          <a:p>
            <a:r>
              <a:rPr lang="en-US" dirty="0"/>
              <a:t>onboarding – hoist the sail and take control</a:t>
            </a:r>
          </a:p>
        </p:txBody>
      </p:sp>
      <p:sp>
        <p:nvSpPr>
          <p:cNvPr id="7" name="TextBox 6">
            <a:extLst>
              <a:ext uri="{FF2B5EF4-FFF2-40B4-BE49-F238E27FC236}">
                <a16:creationId xmlns:a16="http://schemas.microsoft.com/office/drawing/2014/main" id="{23E4A967-6CE9-4C9D-D15D-01DEDC9670F8}"/>
              </a:ext>
            </a:extLst>
          </p:cNvPr>
          <p:cNvSpPr txBox="1"/>
          <p:nvPr/>
        </p:nvSpPr>
        <p:spPr>
          <a:xfrm>
            <a:off x="0" y="1319695"/>
            <a:ext cx="4619134" cy="1461939"/>
          </a:xfrm>
          <a:prstGeom prst="rect">
            <a:avLst/>
          </a:prstGeom>
          <a:solidFill>
            <a:srgbClr val="FFC044"/>
          </a:solidFill>
        </p:spPr>
        <p:txBody>
          <a:bodyPr wrap="square" lIns="182880" tIns="182880" rIns="182880" bIns="182880" rtlCol="0">
            <a:spAutoFit/>
          </a:bodyPr>
          <a:lstStyle/>
          <a:p>
            <a:r>
              <a:rPr lang="en-US" sz="1600" b="1" dirty="0">
                <a:solidFill>
                  <a:schemeClr val="bg1"/>
                </a:solidFill>
                <a:latin typeface="Avenir Next LT Pro" panose="020B0504020202020204" pitchFamily="34" charset="77"/>
              </a:rPr>
              <a:t>When can employees setup direct deposit?</a:t>
            </a:r>
          </a:p>
          <a:p>
            <a:r>
              <a:rPr lang="en-US" sz="1100" dirty="0">
                <a:solidFill>
                  <a:schemeClr val="bg1"/>
                </a:solidFill>
                <a:latin typeface="Avenir Next LT Pro" panose="020B0504020202020204" pitchFamily="34" charset="77"/>
              </a:rPr>
              <a:t>The most commonly asked question we receive in onboarding is related to when employees can setup their direct deposit. Employees must complete both section 1 and section 2 of their Form I9 as well as their electronic new hire paperwork before they are able to input their direct deposit information in Banner.</a:t>
            </a:r>
          </a:p>
        </p:txBody>
      </p:sp>
      <p:sp>
        <p:nvSpPr>
          <p:cNvPr id="2" name="Content Placeholder 6">
            <a:extLst>
              <a:ext uri="{FF2B5EF4-FFF2-40B4-BE49-F238E27FC236}">
                <a16:creationId xmlns:a16="http://schemas.microsoft.com/office/drawing/2014/main" id="{B15509DE-D37C-C5D0-51DB-4CBC9630A5E8}"/>
              </a:ext>
            </a:extLst>
          </p:cNvPr>
          <p:cNvSpPr txBox="1">
            <a:spLocks/>
          </p:cNvSpPr>
          <p:nvPr/>
        </p:nvSpPr>
        <p:spPr>
          <a:xfrm>
            <a:off x="6331856" y="1319695"/>
            <a:ext cx="5265783" cy="2974490"/>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Develop a Departmental Onboarding Guide</a:t>
            </a:r>
          </a:p>
          <a:p>
            <a:pPr lvl="1"/>
            <a:r>
              <a:rPr lang="en-US" dirty="0"/>
              <a:t>Identify internal processes to guide departmental onboarding</a:t>
            </a:r>
          </a:p>
          <a:p>
            <a:pPr lvl="1"/>
            <a:r>
              <a:rPr lang="en-US" dirty="0"/>
              <a:t>Consider unique trainings, activities, nuances, or cultural implications that may impact the onboarding experience</a:t>
            </a:r>
          </a:p>
          <a:p>
            <a:r>
              <a:rPr lang="en-US" dirty="0"/>
              <a:t>Conduct supervisor training</a:t>
            </a:r>
          </a:p>
          <a:p>
            <a:pPr lvl="1"/>
            <a:r>
              <a:rPr lang="en-US" dirty="0"/>
              <a:t>Ensure that supervisors understand hiring and onboarding processes</a:t>
            </a:r>
          </a:p>
          <a:p>
            <a:pPr lvl="1"/>
            <a:r>
              <a:rPr lang="en-US" dirty="0"/>
              <a:t>Provide the supervisor onboarding checklist as a quick reference to effective onboarding</a:t>
            </a:r>
          </a:p>
          <a:p>
            <a:r>
              <a:rPr lang="en-US" dirty="0"/>
              <a:t>Attend HRD Onboarding Training</a:t>
            </a:r>
          </a:p>
          <a:p>
            <a:pPr lvl="1"/>
            <a:r>
              <a:rPr lang="en-US" dirty="0"/>
              <a:t>Onboarding launched an HRD training in the Spring 2023. Register for future sessions through Elevated!</a:t>
            </a:r>
          </a:p>
          <a:p>
            <a:pPr lvl="1"/>
            <a:r>
              <a:rPr lang="en-US" dirty="0"/>
              <a:t>Ask Questions, Make NO Assumptions!</a:t>
            </a:r>
          </a:p>
          <a:p>
            <a:pPr lvl="1"/>
            <a:r>
              <a:rPr lang="en-US" dirty="0"/>
              <a:t>Both Student Employment and Onboarding are here to support your hiring efforts. </a:t>
            </a:r>
          </a:p>
        </p:txBody>
      </p:sp>
      <p:sp>
        <p:nvSpPr>
          <p:cNvPr id="5" name="Content Placeholder 6">
            <a:extLst>
              <a:ext uri="{FF2B5EF4-FFF2-40B4-BE49-F238E27FC236}">
                <a16:creationId xmlns:a16="http://schemas.microsoft.com/office/drawing/2014/main" id="{FE2710A5-7581-CCBC-8B7D-1B6D1BF3F546}"/>
              </a:ext>
            </a:extLst>
          </p:cNvPr>
          <p:cNvSpPr txBox="1">
            <a:spLocks/>
          </p:cNvSpPr>
          <p:nvPr/>
        </p:nvSpPr>
        <p:spPr>
          <a:xfrm>
            <a:off x="459738" y="3097855"/>
            <a:ext cx="5133341" cy="2974490"/>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 Authorization Documents</a:t>
            </a:r>
          </a:p>
          <a:p>
            <a:pPr lvl="1"/>
            <a:r>
              <a:rPr lang="en-US" dirty="0"/>
              <a:t>Communicate with employees EARLY in the hiring process about work authorization verification and required documentation</a:t>
            </a:r>
          </a:p>
          <a:p>
            <a:pPr lvl="1"/>
            <a:r>
              <a:rPr lang="en-US" dirty="0"/>
              <a:t>Only original documents can be accepted</a:t>
            </a:r>
          </a:p>
          <a:p>
            <a:pPr lvl="2"/>
            <a:r>
              <a:rPr lang="en-US" dirty="0"/>
              <a:t>NO EXCEPTIONS!… but there maybe options*</a:t>
            </a:r>
          </a:p>
          <a:p>
            <a:r>
              <a:rPr lang="en-US" dirty="0"/>
              <a:t>PeopleAdmin is your “FRIEND”</a:t>
            </a:r>
          </a:p>
          <a:p>
            <a:pPr lvl="1"/>
            <a:r>
              <a:rPr lang="en-US" dirty="0"/>
              <a:t>The system provides insight to the onboarding progress of each new employee</a:t>
            </a:r>
          </a:p>
          <a:p>
            <a:pPr lvl="1"/>
            <a:r>
              <a:rPr lang="en-US" dirty="0"/>
              <a:t>Frequent monitoring allows you to anticipate delays before they arise</a:t>
            </a:r>
          </a:p>
          <a:p>
            <a:pPr lvl="1"/>
            <a:r>
              <a:rPr lang="en-US" dirty="0"/>
              <a:t>Be aware of self-reporting accuracy</a:t>
            </a:r>
          </a:p>
        </p:txBody>
      </p:sp>
    </p:spTree>
    <p:extLst>
      <p:ext uri="{BB962C8B-B14F-4D97-AF65-F5344CB8AC3E}">
        <p14:creationId xmlns:p14="http://schemas.microsoft.com/office/powerpoint/2010/main" val="74076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A7942D-334C-2BB6-4C3F-1B8AE079D0C9}"/>
              </a:ext>
            </a:extLst>
          </p:cNvPr>
          <p:cNvSpPr>
            <a:spLocks noGrp="1"/>
          </p:cNvSpPr>
          <p:nvPr>
            <p:ph type="body" sz="quarter" idx="16"/>
          </p:nvPr>
        </p:nvSpPr>
        <p:spPr>
          <a:xfrm>
            <a:off x="582272" y="1194243"/>
            <a:ext cx="4946658" cy="289154"/>
          </a:xfrm>
        </p:spPr>
        <p:txBody>
          <a:bodyPr/>
          <a:lstStyle/>
          <a:p>
            <a:r>
              <a:rPr lang="en-US" sz="1600" dirty="0"/>
              <a:t>Rehires do not complete form i-9</a:t>
            </a:r>
          </a:p>
        </p:txBody>
      </p:sp>
      <p:sp>
        <p:nvSpPr>
          <p:cNvPr id="6" name="Text Placeholder 5">
            <a:extLst>
              <a:ext uri="{FF2B5EF4-FFF2-40B4-BE49-F238E27FC236}">
                <a16:creationId xmlns:a16="http://schemas.microsoft.com/office/drawing/2014/main" id="{00B5CEDA-1DEA-4C59-48F5-16BCA12F6744}"/>
              </a:ext>
            </a:extLst>
          </p:cNvPr>
          <p:cNvSpPr>
            <a:spLocks noGrp="1"/>
          </p:cNvSpPr>
          <p:nvPr>
            <p:ph type="body" sz="quarter" idx="18"/>
          </p:nvPr>
        </p:nvSpPr>
        <p:spPr>
          <a:xfrm>
            <a:off x="582272" y="2937952"/>
            <a:ext cx="4946658" cy="289154"/>
          </a:xfrm>
        </p:spPr>
        <p:txBody>
          <a:bodyPr/>
          <a:lstStyle/>
          <a:p>
            <a:r>
              <a:rPr lang="en-US" sz="1600" dirty="0"/>
              <a:t>Social security letters are issued at </a:t>
            </a:r>
            <a:r>
              <a:rPr lang="en-US" sz="1600" dirty="0" err="1"/>
              <a:t>obc</a:t>
            </a:r>
            <a:endParaRPr lang="en-US" sz="1600" dirty="0"/>
          </a:p>
        </p:txBody>
      </p:sp>
      <p:sp>
        <p:nvSpPr>
          <p:cNvPr id="7" name="Text Placeholder 6">
            <a:extLst>
              <a:ext uri="{FF2B5EF4-FFF2-40B4-BE49-F238E27FC236}">
                <a16:creationId xmlns:a16="http://schemas.microsoft.com/office/drawing/2014/main" id="{1866A615-2A3A-198A-DBD9-C90B685E7370}"/>
              </a:ext>
            </a:extLst>
          </p:cNvPr>
          <p:cNvSpPr>
            <a:spLocks noGrp="1"/>
          </p:cNvSpPr>
          <p:nvPr>
            <p:ph type="body" sz="quarter" idx="20"/>
          </p:nvPr>
        </p:nvSpPr>
        <p:spPr>
          <a:xfrm>
            <a:off x="582272" y="4607495"/>
            <a:ext cx="4946658" cy="289154"/>
          </a:xfrm>
        </p:spPr>
        <p:txBody>
          <a:bodyPr/>
          <a:lstStyle/>
          <a:p>
            <a:r>
              <a:rPr lang="en-US" sz="1400" dirty="0"/>
              <a:t>ID cards are issued same day as OB appointment</a:t>
            </a:r>
          </a:p>
        </p:txBody>
      </p:sp>
      <p:sp>
        <p:nvSpPr>
          <p:cNvPr id="4" name="Content Placeholder 3">
            <a:extLst>
              <a:ext uri="{FF2B5EF4-FFF2-40B4-BE49-F238E27FC236}">
                <a16:creationId xmlns:a16="http://schemas.microsoft.com/office/drawing/2014/main" id="{1AF19224-77D7-80F8-F8F6-224B4B98884E}"/>
              </a:ext>
            </a:extLst>
          </p:cNvPr>
          <p:cNvSpPr>
            <a:spLocks noGrp="1"/>
          </p:cNvSpPr>
          <p:nvPr>
            <p:ph idx="1"/>
          </p:nvPr>
        </p:nvSpPr>
        <p:spPr>
          <a:xfrm>
            <a:off x="582272" y="4988553"/>
            <a:ext cx="4946658" cy="1032539"/>
          </a:xfrm>
        </p:spPr>
        <p:txBody>
          <a:bodyPr/>
          <a:lstStyle/>
          <a:p>
            <a:r>
              <a:rPr lang="en-US" dirty="0"/>
              <a:t>EPAF processing is required before an employee can obtain their ID card</a:t>
            </a:r>
          </a:p>
          <a:p>
            <a:r>
              <a:rPr lang="en-US" dirty="0"/>
              <a:t>Employees are usually able to schedule an ID card appointment within 48 hours of completing their Form I9</a:t>
            </a:r>
          </a:p>
          <a:p>
            <a:r>
              <a:rPr lang="en-US" dirty="0"/>
              <a:t>Employees that begin work remotely must wait until they are on campus before they can obtain their ID</a:t>
            </a:r>
          </a:p>
          <a:p>
            <a:endParaRPr lang="en-US" dirty="0"/>
          </a:p>
          <a:p>
            <a:endParaRPr lang="en-US" dirty="0"/>
          </a:p>
        </p:txBody>
      </p:sp>
      <p:sp>
        <p:nvSpPr>
          <p:cNvPr id="9" name="Content Placeholder 8">
            <a:extLst>
              <a:ext uri="{FF2B5EF4-FFF2-40B4-BE49-F238E27FC236}">
                <a16:creationId xmlns:a16="http://schemas.microsoft.com/office/drawing/2014/main" id="{B3F527AF-A27D-3161-BC2F-C307A08ACC20}"/>
              </a:ext>
            </a:extLst>
          </p:cNvPr>
          <p:cNvSpPr>
            <a:spLocks noGrp="1"/>
          </p:cNvSpPr>
          <p:nvPr>
            <p:ph idx="22"/>
          </p:nvPr>
        </p:nvSpPr>
        <p:spPr>
          <a:xfrm>
            <a:off x="582272" y="3296846"/>
            <a:ext cx="4946658" cy="906877"/>
          </a:xfrm>
        </p:spPr>
        <p:txBody>
          <a:bodyPr/>
          <a:lstStyle/>
          <a:p>
            <a:r>
              <a:rPr lang="en-US" dirty="0"/>
              <a:t>Foreign National employees that need to obtain a social security number for work authorization purposes must work with the Office of International Programs and their department to obtain required documentation to submit with their Social Security Application.</a:t>
            </a:r>
          </a:p>
        </p:txBody>
      </p:sp>
      <p:sp>
        <p:nvSpPr>
          <p:cNvPr id="11" name="Content Placeholder 10">
            <a:extLst>
              <a:ext uri="{FF2B5EF4-FFF2-40B4-BE49-F238E27FC236}">
                <a16:creationId xmlns:a16="http://schemas.microsoft.com/office/drawing/2014/main" id="{E654026B-8CCD-3F0B-FAD4-0456399E01FA}"/>
              </a:ext>
            </a:extLst>
          </p:cNvPr>
          <p:cNvSpPr>
            <a:spLocks noGrp="1"/>
          </p:cNvSpPr>
          <p:nvPr>
            <p:ph idx="23"/>
          </p:nvPr>
        </p:nvSpPr>
        <p:spPr>
          <a:xfrm>
            <a:off x="582272" y="1553138"/>
            <a:ext cx="4946658" cy="906877"/>
          </a:xfrm>
        </p:spPr>
        <p:txBody>
          <a:bodyPr/>
          <a:lstStyle/>
          <a:p>
            <a:r>
              <a:rPr lang="en-US" dirty="0"/>
              <a:t>Individuals with prior employment with the University must complete work authorization each time they are rehired, if they have been </a:t>
            </a:r>
            <a:r>
              <a:rPr lang="en-US" dirty="0" err="1"/>
              <a:t>TERMEE’d</a:t>
            </a:r>
            <a:endParaRPr lang="en-US" dirty="0"/>
          </a:p>
          <a:p>
            <a:r>
              <a:rPr lang="en-US" dirty="0"/>
              <a:t>Individuals that have been </a:t>
            </a:r>
            <a:r>
              <a:rPr lang="en-US" dirty="0" err="1"/>
              <a:t>TERMJB’d</a:t>
            </a:r>
            <a:r>
              <a:rPr lang="en-US" dirty="0"/>
              <a:t> do not require a new I9</a:t>
            </a:r>
          </a:p>
        </p:txBody>
      </p:sp>
      <p:sp>
        <p:nvSpPr>
          <p:cNvPr id="10" name="Slide Number Placeholder 9">
            <a:extLst>
              <a:ext uri="{FF2B5EF4-FFF2-40B4-BE49-F238E27FC236}">
                <a16:creationId xmlns:a16="http://schemas.microsoft.com/office/drawing/2014/main" id="{A5798316-90A4-6645-A521-CD5CC1AA356D}"/>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17</a:t>
            </a:fld>
            <a:endParaRPr lang="en-US" dirty="0"/>
          </a:p>
        </p:txBody>
      </p:sp>
      <p:sp>
        <p:nvSpPr>
          <p:cNvPr id="3" name="Title 2">
            <a:extLst>
              <a:ext uri="{FF2B5EF4-FFF2-40B4-BE49-F238E27FC236}">
                <a16:creationId xmlns:a16="http://schemas.microsoft.com/office/drawing/2014/main" id="{03F2EB3A-6C9D-7473-9BA8-977CF3BA7B9B}"/>
              </a:ext>
            </a:extLst>
          </p:cNvPr>
          <p:cNvSpPr>
            <a:spLocks noGrp="1"/>
          </p:cNvSpPr>
          <p:nvPr>
            <p:ph type="title"/>
          </p:nvPr>
        </p:nvSpPr>
        <p:spPr>
          <a:xfrm>
            <a:off x="1775860" y="230876"/>
            <a:ext cx="10218019" cy="666736"/>
          </a:xfrm>
        </p:spPr>
        <p:txBody>
          <a:bodyPr/>
          <a:lstStyle/>
          <a:p>
            <a:r>
              <a:rPr lang="en-US" dirty="0"/>
              <a:t>finding true north – onboarding misconceptions</a:t>
            </a:r>
          </a:p>
        </p:txBody>
      </p:sp>
      <p:pic>
        <p:nvPicPr>
          <p:cNvPr id="1026" name="Picture 2" descr="Misconception Images – Browse 315,526 Stock Photos, Vectors, and Video |  Adobe Stock">
            <a:extLst>
              <a:ext uri="{FF2B5EF4-FFF2-40B4-BE49-F238E27FC236}">
                <a16:creationId xmlns:a16="http://schemas.microsoft.com/office/drawing/2014/main" id="{0199380B-1E6E-935B-501D-7216BF2BB6D2}"/>
              </a:ext>
            </a:extLst>
          </p:cNvPr>
          <p:cNvPicPr>
            <a:picLocks noGrp="1" noChangeAspect="1" noChangeArrowheads="1"/>
          </p:cNvPicPr>
          <p:nvPr>
            <p:ph type="pic" sz="quarter" idx="21"/>
          </p:nvPr>
        </p:nvPicPr>
        <p:blipFill>
          <a:blip r:embed="rId2">
            <a:extLst>
              <a:ext uri="{28A0092B-C50C-407E-A947-70E740481C1C}">
                <a14:useLocalDpi xmlns:a14="http://schemas.microsoft.com/office/drawing/2010/main" val="0"/>
              </a:ext>
            </a:extLst>
          </a:blip>
          <a:srcRect l="11630" r="11630"/>
          <a:stretch>
            <a:fillRect/>
          </a:stretch>
        </p:blipFill>
        <p:spPr bwMode="auto">
          <a:xfrm>
            <a:off x="6443872" y="1553138"/>
            <a:ext cx="4893616" cy="39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2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2EB3A-6C9D-7473-9BA8-977CF3BA7B9B}"/>
              </a:ext>
            </a:extLst>
          </p:cNvPr>
          <p:cNvSpPr>
            <a:spLocks noGrp="1"/>
          </p:cNvSpPr>
          <p:nvPr>
            <p:ph type="title"/>
          </p:nvPr>
        </p:nvSpPr>
        <p:spPr/>
        <p:txBody>
          <a:bodyPr/>
          <a:lstStyle/>
          <a:p>
            <a:r>
              <a:rPr lang="en-US" dirty="0"/>
              <a:t>common misconceptions continued…</a:t>
            </a:r>
          </a:p>
        </p:txBody>
      </p:sp>
      <p:sp>
        <p:nvSpPr>
          <p:cNvPr id="5" name="Text Placeholder 4">
            <a:extLst>
              <a:ext uri="{FF2B5EF4-FFF2-40B4-BE49-F238E27FC236}">
                <a16:creationId xmlns:a16="http://schemas.microsoft.com/office/drawing/2014/main" id="{41A7942D-334C-2BB6-4C3F-1B8AE079D0C9}"/>
              </a:ext>
            </a:extLst>
          </p:cNvPr>
          <p:cNvSpPr>
            <a:spLocks noGrp="1"/>
          </p:cNvSpPr>
          <p:nvPr>
            <p:ph type="body" sz="quarter" idx="27"/>
          </p:nvPr>
        </p:nvSpPr>
        <p:spPr/>
        <p:txBody>
          <a:bodyPr/>
          <a:lstStyle/>
          <a:p>
            <a:r>
              <a:rPr lang="en-US" sz="1600" dirty="0"/>
              <a:t>Completion of the tax compliance form only is sufficient</a:t>
            </a:r>
          </a:p>
        </p:txBody>
      </p:sp>
      <p:sp>
        <p:nvSpPr>
          <p:cNvPr id="6" name="Text Placeholder 5">
            <a:extLst>
              <a:ext uri="{FF2B5EF4-FFF2-40B4-BE49-F238E27FC236}">
                <a16:creationId xmlns:a16="http://schemas.microsoft.com/office/drawing/2014/main" id="{00B5CEDA-1DEA-4C59-48F5-16BCA12F6744}"/>
              </a:ext>
            </a:extLst>
          </p:cNvPr>
          <p:cNvSpPr>
            <a:spLocks noGrp="1"/>
          </p:cNvSpPr>
          <p:nvPr>
            <p:ph type="body" sz="quarter" idx="28"/>
          </p:nvPr>
        </p:nvSpPr>
        <p:spPr/>
        <p:txBody>
          <a:bodyPr/>
          <a:lstStyle/>
          <a:p>
            <a:r>
              <a:rPr lang="en-US" sz="1600" dirty="0"/>
              <a:t>Username and banner ids are assigned in onboarding</a:t>
            </a:r>
          </a:p>
        </p:txBody>
      </p:sp>
      <p:sp>
        <p:nvSpPr>
          <p:cNvPr id="7" name="Text Placeholder 6">
            <a:extLst>
              <a:ext uri="{FF2B5EF4-FFF2-40B4-BE49-F238E27FC236}">
                <a16:creationId xmlns:a16="http://schemas.microsoft.com/office/drawing/2014/main" id="{1866A615-2A3A-198A-DBD9-C90B685E7370}"/>
              </a:ext>
            </a:extLst>
          </p:cNvPr>
          <p:cNvSpPr>
            <a:spLocks noGrp="1"/>
          </p:cNvSpPr>
          <p:nvPr>
            <p:ph type="body" sz="quarter" idx="29"/>
          </p:nvPr>
        </p:nvSpPr>
        <p:spPr/>
        <p:txBody>
          <a:bodyPr/>
          <a:lstStyle/>
          <a:p>
            <a:r>
              <a:rPr lang="en-US" sz="1600" dirty="0"/>
              <a:t>Foreign national employees should complete all us tax forms</a:t>
            </a:r>
          </a:p>
        </p:txBody>
      </p:sp>
      <p:sp>
        <p:nvSpPr>
          <p:cNvPr id="4" name="Content Placeholder 3">
            <a:extLst>
              <a:ext uri="{FF2B5EF4-FFF2-40B4-BE49-F238E27FC236}">
                <a16:creationId xmlns:a16="http://schemas.microsoft.com/office/drawing/2014/main" id="{1AF19224-77D7-80F8-F8F6-224B4B98884E}"/>
              </a:ext>
            </a:extLst>
          </p:cNvPr>
          <p:cNvSpPr>
            <a:spLocks noGrp="1"/>
          </p:cNvSpPr>
          <p:nvPr>
            <p:ph type="body" sz="quarter" idx="30"/>
          </p:nvPr>
        </p:nvSpPr>
        <p:spPr/>
        <p:txBody>
          <a:bodyPr/>
          <a:lstStyle/>
          <a:p>
            <a:r>
              <a:rPr lang="en-US" dirty="0"/>
              <a:t>Completion of foreign national tax compliance is a multi-step process. </a:t>
            </a:r>
          </a:p>
          <a:p>
            <a:pPr lvl="1"/>
            <a:r>
              <a:rPr lang="en-US" dirty="0"/>
              <a:t>Step 1: Completion of tax compliance form</a:t>
            </a:r>
          </a:p>
          <a:p>
            <a:pPr lvl="1"/>
            <a:r>
              <a:rPr lang="en-US" dirty="0"/>
              <a:t>Step 2: Activation of FNIS account</a:t>
            </a:r>
          </a:p>
          <a:p>
            <a:pPr lvl="1"/>
            <a:r>
              <a:rPr lang="en-US" dirty="0"/>
              <a:t>Step 3: Completion of FNIS account profile</a:t>
            </a:r>
          </a:p>
          <a:p>
            <a:pPr lvl="1"/>
            <a:r>
              <a:rPr lang="en-US" dirty="0"/>
              <a:t>Step 4: Confirmation of information sent in FNIS</a:t>
            </a:r>
          </a:p>
          <a:p>
            <a:pPr lvl="1"/>
            <a:r>
              <a:rPr lang="en-US" dirty="0"/>
              <a:t>Step 5: Receipt of work authorization dates</a:t>
            </a:r>
          </a:p>
          <a:p>
            <a:endParaRPr lang="en-US" dirty="0"/>
          </a:p>
        </p:txBody>
      </p:sp>
      <p:sp>
        <p:nvSpPr>
          <p:cNvPr id="9" name="Content Placeholder 8">
            <a:extLst>
              <a:ext uri="{FF2B5EF4-FFF2-40B4-BE49-F238E27FC236}">
                <a16:creationId xmlns:a16="http://schemas.microsoft.com/office/drawing/2014/main" id="{B3F527AF-A27D-3161-BC2F-C307A08ACC20}"/>
              </a:ext>
            </a:extLst>
          </p:cNvPr>
          <p:cNvSpPr>
            <a:spLocks noGrp="1"/>
          </p:cNvSpPr>
          <p:nvPr>
            <p:ph type="body" sz="quarter" idx="31"/>
          </p:nvPr>
        </p:nvSpPr>
        <p:spPr/>
        <p:txBody>
          <a:bodyPr/>
          <a:lstStyle/>
          <a:p>
            <a:r>
              <a:rPr lang="en-US" dirty="0"/>
              <a:t>Banner ID and username are established/verified during the background check phase of the employment process.</a:t>
            </a:r>
          </a:p>
          <a:p>
            <a:r>
              <a:rPr lang="en-US" dirty="0"/>
              <a:t>Banner ID and usernames are provided to new employees during onboarding appointment</a:t>
            </a:r>
          </a:p>
        </p:txBody>
      </p:sp>
      <p:sp>
        <p:nvSpPr>
          <p:cNvPr id="11" name="Content Placeholder 10">
            <a:extLst>
              <a:ext uri="{FF2B5EF4-FFF2-40B4-BE49-F238E27FC236}">
                <a16:creationId xmlns:a16="http://schemas.microsoft.com/office/drawing/2014/main" id="{E654026B-8CCD-3F0B-FAD4-0456399E01FA}"/>
              </a:ext>
            </a:extLst>
          </p:cNvPr>
          <p:cNvSpPr>
            <a:spLocks noGrp="1"/>
          </p:cNvSpPr>
          <p:nvPr>
            <p:ph type="body" sz="quarter" idx="32"/>
          </p:nvPr>
        </p:nvSpPr>
        <p:spPr/>
        <p:txBody>
          <a:bodyPr/>
          <a:lstStyle/>
          <a:p>
            <a:r>
              <a:rPr lang="en-US" dirty="0"/>
              <a:t>Most foreign national employees are not required to complete the Federal Employee’s Withholding Certification (Form W-4)</a:t>
            </a:r>
          </a:p>
          <a:p>
            <a:pPr lvl="1"/>
            <a:r>
              <a:rPr lang="en-US" dirty="0"/>
              <a:t>This form is only applicable to US citizens and Lawful Permanent Residents</a:t>
            </a:r>
          </a:p>
          <a:p>
            <a:r>
              <a:rPr lang="en-US" dirty="0"/>
              <a:t>Applicable federal tax forms are processed through the Foreign National Information System and are initiated by the Tax Compliance Office.</a:t>
            </a:r>
          </a:p>
          <a:p>
            <a:endParaRPr lang="en-US" dirty="0"/>
          </a:p>
        </p:txBody>
      </p:sp>
      <p:sp>
        <p:nvSpPr>
          <p:cNvPr id="10" name="Slide Number Placeholder 9">
            <a:extLst>
              <a:ext uri="{FF2B5EF4-FFF2-40B4-BE49-F238E27FC236}">
                <a16:creationId xmlns:a16="http://schemas.microsoft.com/office/drawing/2014/main" id="{A5798316-90A4-6645-A521-CD5CC1AA356D}"/>
              </a:ext>
            </a:extLst>
          </p:cNvPr>
          <p:cNvSpPr>
            <a:spLocks noGrp="1"/>
          </p:cNvSpPr>
          <p:nvPr>
            <p:ph type="sldNum" sz="quarter" idx="4"/>
          </p:nvPr>
        </p:nvSpPr>
        <p:spPr/>
        <p:txBody>
          <a:bodyPr/>
          <a:lstStyle/>
          <a:p>
            <a:fld id="{9564885F-477D-A14D-B2C1-5ECAF755F313}" type="slidenum">
              <a:rPr lang="en-US" smtClean="0"/>
              <a:pPr/>
              <a:t>18</a:t>
            </a:fld>
            <a:endParaRPr lang="en-US" dirty="0"/>
          </a:p>
        </p:txBody>
      </p:sp>
    </p:spTree>
    <p:extLst>
      <p:ext uri="{BB962C8B-B14F-4D97-AF65-F5344CB8AC3E}">
        <p14:creationId xmlns:p14="http://schemas.microsoft.com/office/powerpoint/2010/main" val="403399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DCEE4B4-F3EA-561F-94E9-7B2E7280A9D6}"/>
              </a:ext>
            </a:extLst>
          </p:cNvPr>
          <p:cNvSpPr>
            <a:spLocks noGrp="1"/>
          </p:cNvSpPr>
          <p:nvPr>
            <p:ph sz="quarter" idx="14"/>
          </p:nvPr>
        </p:nvSpPr>
        <p:spPr>
          <a:xfrm>
            <a:off x="7570810" y="2470265"/>
            <a:ext cx="3173389" cy="4365521"/>
          </a:xfrm>
        </p:spPr>
        <p:txBody>
          <a:bodyPr/>
          <a:lstStyle/>
          <a:p>
            <a:endParaRPr lang="en-US" dirty="0">
              <a:solidFill>
                <a:schemeClr val="accent2"/>
              </a:solidFill>
            </a:endParaRPr>
          </a:p>
          <a:p>
            <a:endParaRPr lang="en-US" dirty="0">
              <a:solidFill>
                <a:schemeClr val="accent2"/>
              </a:solidFill>
            </a:endParaRPr>
          </a:p>
          <a:p>
            <a:r>
              <a:rPr lang="en-US" dirty="0">
                <a:solidFill>
                  <a:schemeClr val="accent2"/>
                </a:solidFill>
              </a:rPr>
              <a:t>What actions are needed to activate an employee in Banner?</a:t>
            </a:r>
            <a:r>
              <a:rPr lang="en-US" dirty="0"/>
              <a:t> </a:t>
            </a:r>
          </a:p>
          <a:p>
            <a:pPr marL="285750" indent="-285750">
              <a:buFont typeface="Arial" panose="020B0604020202020204" pitchFamily="34" charset="0"/>
              <a:buChar char="•"/>
            </a:pPr>
            <a:r>
              <a:rPr lang="en-US" dirty="0"/>
              <a:t>Within 30 days of hire date</a:t>
            </a:r>
          </a:p>
          <a:p>
            <a:pPr marL="285750" indent="-285750">
              <a:buFont typeface="Arial" panose="020B0604020202020204" pitchFamily="34" charset="0"/>
              <a:buChar char="•"/>
            </a:pPr>
            <a:r>
              <a:rPr lang="en-US" dirty="0"/>
              <a:t>Finalized hiring proposal</a:t>
            </a:r>
          </a:p>
          <a:p>
            <a:pPr marL="285750" indent="-285750">
              <a:buFont typeface="Arial" panose="020B0604020202020204" pitchFamily="34" charset="0"/>
              <a:buChar char="•"/>
            </a:pPr>
            <a:r>
              <a:rPr lang="en-US" dirty="0"/>
              <a:t>Completed work authorization (incl. tax compliance, where appl.)</a:t>
            </a:r>
          </a:p>
          <a:p>
            <a:pPr marL="285750" indent="-285750">
              <a:buFont typeface="Arial" panose="020B0604020202020204" pitchFamily="34" charset="0"/>
              <a:buChar char="•"/>
            </a:pPr>
            <a:r>
              <a:rPr lang="en-US" dirty="0"/>
              <a:t>PeopleAdmin New Hire Paperwork</a:t>
            </a:r>
          </a:p>
        </p:txBody>
      </p:sp>
      <p:sp>
        <p:nvSpPr>
          <p:cNvPr id="11" name="Slide Number Placeholder 10">
            <a:extLst>
              <a:ext uri="{FF2B5EF4-FFF2-40B4-BE49-F238E27FC236}">
                <a16:creationId xmlns:a16="http://schemas.microsoft.com/office/drawing/2014/main" id="{F5D5C145-DDB0-071C-F338-0FF73385FEAF}"/>
              </a:ext>
            </a:extLst>
          </p:cNvPr>
          <p:cNvSpPr>
            <a:spLocks noGrp="1"/>
          </p:cNvSpPr>
          <p:nvPr>
            <p:ph type="sldNum" sz="quarter" idx="11"/>
          </p:nvPr>
        </p:nvSpPr>
        <p:spPr>
          <a:xfrm>
            <a:off x="364109" y="6470661"/>
            <a:ext cx="318761" cy="365125"/>
          </a:xfrm>
        </p:spPr>
        <p:txBody>
          <a:bodyPr/>
          <a:lstStyle/>
          <a:p>
            <a:fld id="{9564885F-477D-A14D-B2C1-5ECAF755F313}" type="slidenum">
              <a:rPr lang="en-US" smtClean="0"/>
              <a:pPr/>
              <a:t>19</a:t>
            </a:fld>
            <a:endParaRPr lang="en-US" dirty="0"/>
          </a:p>
        </p:txBody>
      </p:sp>
      <p:sp>
        <p:nvSpPr>
          <p:cNvPr id="9" name="Title 8">
            <a:extLst>
              <a:ext uri="{FF2B5EF4-FFF2-40B4-BE49-F238E27FC236}">
                <a16:creationId xmlns:a16="http://schemas.microsoft.com/office/drawing/2014/main" id="{6EF3A2AE-3CE2-DE4E-4ADD-4C3901E11DF6}"/>
              </a:ext>
            </a:extLst>
          </p:cNvPr>
          <p:cNvSpPr>
            <a:spLocks noGrp="1"/>
          </p:cNvSpPr>
          <p:nvPr>
            <p:ph type="title"/>
          </p:nvPr>
        </p:nvSpPr>
        <p:spPr>
          <a:xfrm>
            <a:off x="417341" y="338458"/>
            <a:ext cx="11361867" cy="869909"/>
          </a:xfrm>
        </p:spPr>
        <p:txBody>
          <a:bodyPr/>
          <a:lstStyle/>
          <a:p>
            <a:r>
              <a:rPr lang="en-US" dirty="0"/>
              <a:t>Onboarding </a:t>
            </a:r>
            <a:r>
              <a:rPr lang="en-US" dirty="0" err="1"/>
              <a:t>faqs</a:t>
            </a:r>
            <a:r>
              <a:rPr lang="en-US" dirty="0"/>
              <a:t> – anchoring on facts</a:t>
            </a:r>
          </a:p>
        </p:txBody>
      </p:sp>
      <p:sp>
        <p:nvSpPr>
          <p:cNvPr id="66" name="Content Placeholder 65">
            <a:extLst>
              <a:ext uri="{FF2B5EF4-FFF2-40B4-BE49-F238E27FC236}">
                <a16:creationId xmlns:a16="http://schemas.microsoft.com/office/drawing/2014/main" id="{7ECA0AEC-58BA-AB31-3A3A-0F45E40B0B13}"/>
              </a:ext>
            </a:extLst>
          </p:cNvPr>
          <p:cNvSpPr>
            <a:spLocks noGrp="1"/>
          </p:cNvSpPr>
          <p:nvPr>
            <p:ph sz="quarter" idx="15"/>
          </p:nvPr>
        </p:nvSpPr>
        <p:spPr>
          <a:xfrm>
            <a:off x="4619134" y="1823731"/>
            <a:ext cx="2951676" cy="4360531"/>
          </a:xfrm>
        </p:spPr>
        <p:txBody>
          <a:bodyPr/>
          <a:lstStyle/>
          <a:p>
            <a:r>
              <a:rPr lang="en-US" dirty="0">
                <a:solidFill>
                  <a:schemeClr val="accent2"/>
                </a:solidFill>
              </a:rPr>
              <a:t>What is the reverification process?</a:t>
            </a:r>
          </a:p>
          <a:p>
            <a:r>
              <a:rPr lang="en-US" dirty="0"/>
              <a:t> Foreign national employees with specified work authorization dates must provide updated documentation to support extended employment on or before the expiration of their current work authorization.</a:t>
            </a:r>
          </a:p>
          <a:p>
            <a:r>
              <a:rPr lang="en-US" dirty="0"/>
              <a:t>Employees receive Banner email notifications 90 days in advance to take action to update work authorization.</a:t>
            </a:r>
          </a:p>
        </p:txBody>
      </p:sp>
      <p:sp>
        <p:nvSpPr>
          <p:cNvPr id="67" name="TextBox 66">
            <a:extLst>
              <a:ext uri="{FF2B5EF4-FFF2-40B4-BE49-F238E27FC236}">
                <a16:creationId xmlns:a16="http://schemas.microsoft.com/office/drawing/2014/main" id="{04E1FC35-C1B1-E8C9-D334-94F531A418D3}"/>
              </a:ext>
            </a:extLst>
          </p:cNvPr>
          <p:cNvSpPr txBox="1"/>
          <p:nvPr/>
        </p:nvSpPr>
        <p:spPr>
          <a:xfrm>
            <a:off x="7572868" y="1249493"/>
            <a:ext cx="4619134" cy="2723823"/>
          </a:xfrm>
          <a:prstGeom prst="rect">
            <a:avLst/>
          </a:prstGeom>
          <a:solidFill>
            <a:srgbClr val="FFC044"/>
          </a:solidFill>
        </p:spPr>
        <p:txBody>
          <a:bodyPr wrap="square" lIns="182880" tIns="182880" rIns="182880" bIns="182880" rtlCol="0">
            <a:spAutoFit/>
          </a:bodyPr>
          <a:lstStyle/>
          <a:p>
            <a:r>
              <a:rPr lang="en-US" sz="1600" b="1" dirty="0">
                <a:solidFill>
                  <a:schemeClr val="bg1"/>
                </a:solidFill>
                <a:latin typeface="Avenir Next LT Pro" panose="020B0504020202020204" pitchFamily="34" charset="77"/>
              </a:rPr>
              <a:t>When do faculty receive Canvas and email access?</a:t>
            </a:r>
          </a:p>
          <a:p>
            <a:pPr marL="228600" indent="-228600">
              <a:buFont typeface="+mj-lt"/>
              <a:buAutoNum type="arabicPeriod"/>
            </a:pPr>
            <a:r>
              <a:rPr lang="en-US" sz="1100" dirty="0">
                <a:solidFill>
                  <a:schemeClr val="bg1"/>
                </a:solidFill>
                <a:latin typeface="Avenir Next LT Pro" panose="020B0504020202020204" pitchFamily="34" charset="77"/>
              </a:rPr>
              <a:t>Faculty are provisioned or ”flagged” for Canvas access at the time their hiring proposal is finalized. </a:t>
            </a:r>
          </a:p>
          <a:p>
            <a:pPr marL="228600" indent="-228600">
              <a:buFont typeface="+mj-lt"/>
              <a:buAutoNum type="arabicPeriod"/>
            </a:pPr>
            <a:r>
              <a:rPr lang="en-US" sz="1100" dirty="0">
                <a:solidFill>
                  <a:schemeClr val="bg1"/>
                </a:solidFill>
                <a:latin typeface="Avenir Next LT Pro" panose="020B0504020202020204" pitchFamily="34" charset="77"/>
              </a:rPr>
              <a:t>Under extenuating circumstances Faculty can be flagged per department and Provost office approval prior to HP finalization.</a:t>
            </a:r>
          </a:p>
          <a:p>
            <a:pPr marL="228600" indent="-228600">
              <a:buFont typeface="+mj-lt"/>
              <a:buAutoNum type="arabicPeriod"/>
            </a:pPr>
            <a:r>
              <a:rPr lang="en-US" sz="1100" dirty="0">
                <a:solidFill>
                  <a:schemeClr val="bg1"/>
                </a:solidFill>
                <a:latin typeface="Avenir Next LT Pro" panose="020B0504020202020204" pitchFamily="34" charset="77"/>
              </a:rPr>
              <a:t>Email can be accessed to earlier than 30 days prior to hire date due to security reasons.</a:t>
            </a:r>
          </a:p>
          <a:p>
            <a:pPr marL="228600" indent="-228600">
              <a:buFont typeface="+mj-lt"/>
              <a:buAutoNum type="arabicPeriod"/>
            </a:pPr>
            <a:r>
              <a:rPr lang="en-US" sz="1100" dirty="0">
                <a:solidFill>
                  <a:schemeClr val="bg1"/>
                </a:solidFill>
                <a:latin typeface="Avenir Next LT Pro" panose="020B0504020202020204" pitchFamily="34" charset="77"/>
              </a:rPr>
              <a:t>Email activation requires completion of Form I9/work authorization, new hire paperwork, and EPAF processing.</a:t>
            </a:r>
          </a:p>
          <a:p>
            <a:pPr marL="228600" indent="-228600">
              <a:buFont typeface="+mj-lt"/>
              <a:buAutoNum type="arabicPeriod"/>
            </a:pPr>
            <a:r>
              <a:rPr lang="en-US" sz="1100" dirty="0">
                <a:solidFill>
                  <a:schemeClr val="bg1"/>
                </a:solidFill>
                <a:latin typeface="Avenir Next LT Pro" panose="020B0504020202020204" pitchFamily="34" charset="77"/>
              </a:rPr>
              <a:t>Employees receive email notifications from PeopleAdmin to complete account activation tasks once their EPAF has been successfully processed.</a:t>
            </a:r>
          </a:p>
        </p:txBody>
      </p:sp>
      <p:sp>
        <p:nvSpPr>
          <p:cNvPr id="68" name="TextBox 67">
            <a:extLst>
              <a:ext uri="{FF2B5EF4-FFF2-40B4-BE49-F238E27FC236}">
                <a16:creationId xmlns:a16="http://schemas.microsoft.com/office/drawing/2014/main" id="{B09D65CB-C08E-878F-2300-A3DB7520E67D}"/>
              </a:ext>
            </a:extLst>
          </p:cNvPr>
          <p:cNvSpPr txBox="1"/>
          <p:nvPr/>
        </p:nvSpPr>
        <p:spPr>
          <a:xfrm>
            <a:off x="0" y="3952042"/>
            <a:ext cx="4619134" cy="2893100"/>
          </a:xfrm>
          <a:prstGeom prst="rect">
            <a:avLst/>
          </a:prstGeom>
          <a:solidFill>
            <a:srgbClr val="FFC044"/>
          </a:solidFill>
        </p:spPr>
        <p:txBody>
          <a:bodyPr wrap="square" lIns="182880" tIns="182880" rIns="182880" bIns="182880" rtlCol="0">
            <a:spAutoFit/>
          </a:bodyPr>
          <a:lstStyle/>
          <a:p>
            <a:r>
              <a:rPr lang="en-US" sz="1600" b="1" dirty="0">
                <a:solidFill>
                  <a:schemeClr val="bg1"/>
                </a:solidFill>
                <a:latin typeface="Avenir Next LT Pro" panose="020B0504020202020204" pitchFamily="34" charset="77"/>
              </a:rPr>
              <a:t>Can new hires complete a virtual I9* if they do not live in Auburn?</a:t>
            </a:r>
          </a:p>
          <a:p>
            <a:pPr marL="228600" indent="-228600">
              <a:buFont typeface="+mj-lt"/>
              <a:buAutoNum type="arabicPeriod"/>
            </a:pPr>
            <a:r>
              <a:rPr lang="en-US" sz="1100" dirty="0">
                <a:solidFill>
                  <a:schemeClr val="bg1"/>
                </a:solidFill>
                <a:latin typeface="Avenir Next LT Pro" panose="020B0504020202020204" pitchFamily="34" charset="77"/>
              </a:rPr>
              <a:t>Currently, Form I9 work authorization verification must be completed in person.</a:t>
            </a:r>
          </a:p>
          <a:p>
            <a:pPr marL="228600" indent="-228600">
              <a:buFont typeface="+mj-lt"/>
              <a:buAutoNum type="arabicPeriod"/>
            </a:pPr>
            <a:r>
              <a:rPr lang="en-US" sz="1100" dirty="0">
                <a:solidFill>
                  <a:schemeClr val="bg1"/>
                </a:solidFill>
                <a:latin typeface="Avenir Next LT Pro" panose="020B0504020202020204" pitchFamily="34" charset="77"/>
              </a:rPr>
              <a:t>New hires may contact the Onboarding Center at 334-844-1763 to coordinate the completion of a reciprocal I9.</a:t>
            </a:r>
          </a:p>
          <a:p>
            <a:pPr marL="228600" indent="-228600">
              <a:buFont typeface="+mj-lt"/>
              <a:buAutoNum type="arabicPeriod"/>
            </a:pPr>
            <a:r>
              <a:rPr lang="en-US" sz="1100" dirty="0">
                <a:solidFill>
                  <a:schemeClr val="bg1"/>
                </a:solidFill>
                <a:latin typeface="Avenir Next LT Pro" panose="020B0504020202020204" pitchFamily="34" charset="77"/>
              </a:rPr>
              <a:t>New hires that reside throughout the State of Alabama may utilize local county extension offices to complete their work authorization (this applies to all employee types)</a:t>
            </a:r>
          </a:p>
          <a:p>
            <a:pPr marL="228600" indent="-228600">
              <a:buFont typeface="+mj-lt"/>
              <a:buAutoNum type="arabicPeriod"/>
            </a:pPr>
            <a:r>
              <a:rPr lang="en-US" sz="1100" dirty="0">
                <a:solidFill>
                  <a:schemeClr val="bg1"/>
                </a:solidFill>
                <a:latin typeface="Avenir Next LT Pro" panose="020B0504020202020204" pitchFamily="34" charset="77"/>
              </a:rPr>
              <a:t>New hires that reside outside of the state typically complete work authorization at local higher ed institutions.</a:t>
            </a:r>
          </a:p>
          <a:p>
            <a:pPr marL="228600" indent="-228600">
              <a:buFont typeface="+mj-lt"/>
              <a:buAutoNum type="arabicPeriod"/>
            </a:pPr>
            <a:r>
              <a:rPr lang="en-US" sz="1100" dirty="0">
                <a:solidFill>
                  <a:schemeClr val="bg1"/>
                </a:solidFill>
                <a:latin typeface="Avenir Next LT Pro" panose="020B0504020202020204" pitchFamily="34" charset="77"/>
              </a:rPr>
              <a:t>Foreign National new hires that reside outside of the U.S. will not need to complete work authorization until they touch U,S, soil.</a:t>
            </a:r>
          </a:p>
        </p:txBody>
      </p:sp>
      <p:sp>
        <p:nvSpPr>
          <p:cNvPr id="19" name="Content Placeholder 65">
            <a:extLst>
              <a:ext uri="{FF2B5EF4-FFF2-40B4-BE49-F238E27FC236}">
                <a16:creationId xmlns:a16="http://schemas.microsoft.com/office/drawing/2014/main" id="{D8A00A21-6F72-07CE-D187-A991A0115464}"/>
              </a:ext>
            </a:extLst>
          </p:cNvPr>
          <p:cNvSpPr txBox="1">
            <a:spLocks/>
          </p:cNvSpPr>
          <p:nvPr/>
        </p:nvSpPr>
        <p:spPr>
          <a:xfrm>
            <a:off x="1667458" y="1005652"/>
            <a:ext cx="2951676" cy="2931149"/>
          </a:xfrm>
          <a:prstGeom prst="rect">
            <a:avLst/>
          </a:prstGeom>
          <a:solidFill>
            <a:srgbClr val="FFFFFF"/>
          </a:solidFill>
        </p:spPr>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Do internal transfers require a probationary period review? </a:t>
            </a:r>
            <a:r>
              <a:rPr lang="en-US" dirty="0"/>
              <a:t> No, transferring departments should work together to complete an annual performance review for non-faculty internal transfers.</a:t>
            </a:r>
          </a:p>
        </p:txBody>
      </p:sp>
    </p:spTree>
    <p:extLst>
      <p:ext uri="{BB962C8B-B14F-4D97-AF65-F5344CB8AC3E}">
        <p14:creationId xmlns:p14="http://schemas.microsoft.com/office/powerpoint/2010/main" val="275407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
                                            <p:bg/>
                                          </p:spTgt>
                                        </p:tgtEl>
                                        <p:attrNameLst>
                                          <p:attrName>style.visibility</p:attrName>
                                        </p:attrNameLst>
                                      </p:cBhvr>
                                      <p:to>
                                        <p:strVal val="visible"/>
                                      </p:to>
                                    </p:set>
                                    <p:anim calcmode="lin" valueType="num">
                                      <p:cBhvr additive="base">
                                        <p:cTn id="19" dur="500" fill="hold"/>
                                        <p:tgtEl>
                                          <p:spTgt spid="66">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66">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
                                            <p:txEl>
                                              <p:pRg st="0" end="0"/>
                                            </p:txEl>
                                          </p:spTgt>
                                        </p:tgtEl>
                                        <p:attrNameLst>
                                          <p:attrName>style.visibility</p:attrName>
                                        </p:attrNameLst>
                                      </p:cBhvr>
                                      <p:to>
                                        <p:strVal val="visible"/>
                                      </p:to>
                                    </p:set>
                                    <p:anim calcmode="lin" valueType="num">
                                      <p:cBhvr additive="base">
                                        <p:cTn id="25"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6">
                                            <p:txEl>
                                              <p:pRg st="1" end="1"/>
                                            </p:txEl>
                                          </p:spTgt>
                                        </p:tgtEl>
                                        <p:attrNameLst>
                                          <p:attrName>style.visibility</p:attrName>
                                        </p:attrNameLst>
                                      </p:cBhvr>
                                      <p:to>
                                        <p:strVal val="visible"/>
                                      </p:to>
                                    </p:set>
                                    <p:anim calcmode="lin" valueType="num">
                                      <p:cBhvr additive="base">
                                        <p:cTn id="31" dur="500" fill="hold"/>
                                        <p:tgtEl>
                                          <p:spTgt spid="6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6">
                                            <p:txEl>
                                              <p:pRg st="2" end="2"/>
                                            </p:txEl>
                                          </p:spTgt>
                                        </p:tgtEl>
                                        <p:attrNameLst>
                                          <p:attrName>style.visibility</p:attrName>
                                        </p:attrNameLst>
                                      </p:cBhvr>
                                      <p:to>
                                        <p:strVal val="visible"/>
                                      </p:to>
                                    </p:set>
                                    <p:anim calcmode="lin" valueType="num">
                                      <p:cBhvr additive="base">
                                        <p:cTn id="37" dur="500" fill="hold"/>
                                        <p:tgtEl>
                                          <p:spTgt spid="6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500" fill="hold"/>
                                        <p:tgtEl>
                                          <p:spTgt spid="67"/>
                                        </p:tgtEl>
                                        <p:attrNameLst>
                                          <p:attrName>ppt_x</p:attrName>
                                        </p:attrNameLst>
                                      </p:cBhvr>
                                      <p:tavLst>
                                        <p:tav tm="0">
                                          <p:val>
                                            <p:strVal val="#ppt_x"/>
                                          </p:val>
                                        </p:tav>
                                        <p:tav tm="100000">
                                          <p:val>
                                            <p:strVal val="#ppt_x"/>
                                          </p:val>
                                        </p:tav>
                                      </p:tavLst>
                                    </p:anim>
                                    <p:anim calcmode="lin" valueType="num">
                                      <p:cBhvr additive="base">
                                        <p:cTn id="4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bg/>
                                          </p:spTgt>
                                        </p:tgtEl>
                                        <p:attrNameLst>
                                          <p:attrName>style.visibility</p:attrName>
                                        </p:attrNameLst>
                                      </p:cBhvr>
                                      <p:to>
                                        <p:strVal val="visible"/>
                                      </p:to>
                                    </p:set>
                                    <p:anim calcmode="lin" valueType="num">
                                      <p:cBhvr additive="base">
                                        <p:cTn id="49" dur="500" fill="hold"/>
                                        <p:tgtEl>
                                          <p:spTgt spid="8">
                                            <p:bg/>
                                          </p:spTgt>
                                        </p:tgtEl>
                                        <p:attrNameLst>
                                          <p:attrName>ppt_x</p:attrName>
                                        </p:attrNameLst>
                                      </p:cBhvr>
                                      <p:tavLst>
                                        <p:tav tm="0">
                                          <p:val>
                                            <p:strVal val="#ppt_x"/>
                                          </p:val>
                                        </p:tav>
                                        <p:tav tm="100000">
                                          <p:val>
                                            <p:strVal val="#ppt_x"/>
                                          </p:val>
                                        </p:tav>
                                      </p:tavLst>
                                    </p:anim>
                                    <p:anim calcmode="lin" valueType="num">
                                      <p:cBhvr additive="base">
                                        <p:cTn id="50"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 calcmode="lin" valueType="num">
                                      <p:cBhvr additive="base">
                                        <p:cTn id="5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anim calcmode="lin" valueType="num">
                                      <p:cBhvr additive="base">
                                        <p:cTn id="6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 calcmode="lin" valueType="num">
                                      <p:cBhvr additive="base">
                                        <p:cTn id="6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txEl>
                                              <p:pRg st="5" end="5"/>
                                            </p:txEl>
                                          </p:spTgt>
                                        </p:tgtEl>
                                        <p:attrNameLst>
                                          <p:attrName>style.visibility</p:attrName>
                                        </p:attrNameLst>
                                      </p:cBhvr>
                                      <p:to>
                                        <p:strVal val="visible"/>
                                      </p:to>
                                    </p:set>
                                    <p:anim calcmode="lin" valueType="num">
                                      <p:cBhvr additive="base">
                                        <p:cTn id="7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xEl>
                                              <p:pRg st="6" end="6"/>
                                            </p:txEl>
                                          </p:spTgt>
                                        </p:tgtEl>
                                        <p:attrNameLst>
                                          <p:attrName>style.visibility</p:attrName>
                                        </p:attrNameLst>
                                      </p:cBhvr>
                                      <p:to>
                                        <p:strVal val="visible"/>
                                      </p:to>
                                    </p:set>
                                    <p:anim calcmode="lin" valueType="num">
                                      <p:cBhvr additive="base">
                                        <p:cTn id="7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66" grpId="0" build="p" animBg="1"/>
      <p:bldP spid="67" grpId="0" animBg="1"/>
      <p:bldP spid="6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C1B5BD7-1785-DECC-9F9E-D996493D8AEC}"/>
              </a:ext>
            </a:extLst>
          </p:cNvPr>
          <p:cNvPicPr>
            <a:picLocks noGrp="1" noChangeAspect="1"/>
          </p:cNvPicPr>
          <p:nvPr>
            <p:ph type="pic" sz="quarter" idx="12"/>
          </p:nvPr>
        </p:nvPicPr>
        <p:blipFill>
          <a:blip r:embed="rId2"/>
          <a:srcRect t="7813" b="7813"/>
          <a:stretch>
            <a:fillRect/>
          </a:stretch>
        </p:blipFill>
        <p:spPr/>
      </p:pic>
      <p:grpSp>
        <p:nvGrpSpPr>
          <p:cNvPr id="6" name="Group 5">
            <a:extLst>
              <a:ext uri="{FF2B5EF4-FFF2-40B4-BE49-F238E27FC236}">
                <a16:creationId xmlns:a16="http://schemas.microsoft.com/office/drawing/2014/main" id="{E2600927-7114-FEA6-BC81-26C684BDE401}"/>
              </a:ext>
            </a:extLst>
          </p:cNvPr>
          <p:cNvGrpSpPr/>
          <p:nvPr/>
        </p:nvGrpSpPr>
        <p:grpSpPr>
          <a:xfrm>
            <a:off x="8091378" y="0"/>
            <a:ext cx="4100622" cy="6858000"/>
            <a:chOff x="8091378" y="0"/>
            <a:chExt cx="4100622" cy="6858000"/>
          </a:xfrm>
        </p:grpSpPr>
        <p:sp>
          <p:nvSpPr>
            <p:cNvPr id="2" name="Rectangle 1">
              <a:extLst>
                <a:ext uri="{FF2B5EF4-FFF2-40B4-BE49-F238E27FC236}">
                  <a16:creationId xmlns:a16="http://schemas.microsoft.com/office/drawing/2014/main" id="{F41A2D40-F5E5-02B9-BAE2-5D9AFCE3C667}"/>
                </a:ext>
              </a:extLst>
            </p:cNvPr>
            <p:cNvSpPr/>
            <p:nvPr/>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B71E59F2-9E38-31C5-E235-636D610BA03E}"/>
                </a:ext>
              </a:extLst>
            </p:cNvPr>
            <p:cNvPicPr>
              <a:picLocks noChangeAspect="1"/>
            </p:cNvPicPr>
            <p:nvPr/>
          </p:nvPicPr>
          <p:blipFill>
            <a:blip r:embed="rId3"/>
            <a:stretch>
              <a:fillRect/>
            </a:stretch>
          </p:blipFill>
          <p:spPr>
            <a:xfrm>
              <a:off x="9006295" y="5840197"/>
              <a:ext cx="2727545" cy="560603"/>
            </a:xfrm>
            <a:prstGeom prst="rect">
              <a:avLst/>
            </a:prstGeom>
          </p:spPr>
        </p:pic>
      </p:grpSp>
      <p:sp>
        <p:nvSpPr>
          <p:cNvPr id="5" name="Title 4">
            <a:extLst>
              <a:ext uri="{FF2B5EF4-FFF2-40B4-BE49-F238E27FC236}">
                <a16:creationId xmlns:a16="http://schemas.microsoft.com/office/drawing/2014/main" id="{3B2AEFCD-CE72-1FD5-C12A-2B95C7F03B87}"/>
              </a:ext>
            </a:extLst>
          </p:cNvPr>
          <p:cNvSpPr>
            <a:spLocks noGrp="1"/>
          </p:cNvSpPr>
          <p:nvPr>
            <p:ph type="title"/>
          </p:nvPr>
        </p:nvSpPr>
        <p:spPr>
          <a:xfrm>
            <a:off x="8354290" y="304800"/>
            <a:ext cx="3484170" cy="1945207"/>
          </a:xfrm>
        </p:spPr>
        <p:txBody>
          <a:bodyPr/>
          <a:lstStyle/>
          <a:p>
            <a:r>
              <a:rPr lang="en-US" dirty="0"/>
              <a:t>Non-faculty &amp; faculty onboarding</a:t>
            </a:r>
          </a:p>
        </p:txBody>
      </p:sp>
      <p:sp>
        <p:nvSpPr>
          <p:cNvPr id="10" name="Text Placeholder 9">
            <a:extLst>
              <a:ext uri="{FF2B5EF4-FFF2-40B4-BE49-F238E27FC236}">
                <a16:creationId xmlns:a16="http://schemas.microsoft.com/office/drawing/2014/main" id="{12BA27A0-F4C0-BBD0-4E3A-133E2C2F5B28}"/>
              </a:ext>
            </a:extLst>
          </p:cNvPr>
          <p:cNvSpPr>
            <a:spLocks noGrp="1"/>
          </p:cNvSpPr>
          <p:nvPr>
            <p:ph type="body" sz="quarter" idx="10"/>
          </p:nvPr>
        </p:nvSpPr>
        <p:spPr>
          <a:xfrm>
            <a:off x="8354290" y="2376246"/>
            <a:ext cx="3484169" cy="866684"/>
          </a:xfrm>
        </p:spPr>
        <p:txBody>
          <a:bodyPr/>
          <a:lstStyle/>
          <a:p>
            <a:r>
              <a:rPr lang="en-US" dirty="0"/>
              <a:t>“all aboard”</a:t>
            </a:r>
          </a:p>
        </p:txBody>
      </p:sp>
    </p:spTree>
    <p:extLst>
      <p:ext uri="{BB962C8B-B14F-4D97-AF65-F5344CB8AC3E}">
        <p14:creationId xmlns:p14="http://schemas.microsoft.com/office/powerpoint/2010/main" val="739755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378AE7-FB9A-F66C-8853-2B5C0943F32E}"/>
              </a:ext>
            </a:extLst>
          </p:cNvPr>
          <p:cNvSpPr>
            <a:spLocks noGrp="1"/>
          </p:cNvSpPr>
          <p:nvPr>
            <p:ph type="body" sz="quarter" idx="14"/>
          </p:nvPr>
        </p:nvSpPr>
        <p:spPr>
          <a:xfrm>
            <a:off x="417341" y="2487758"/>
            <a:ext cx="5410200" cy="3519508"/>
          </a:xfrm>
        </p:spPr>
        <p:txBody>
          <a:bodyPr/>
          <a:lstStyle/>
          <a:p>
            <a:r>
              <a:rPr lang="en-US" dirty="0"/>
              <a:t>It is recommended that employee's access PeopleAdmin through AU Access instead of links embedded in email notifications.</a:t>
            </a:r>
          </a:p>
          <a:p>
            <a:r>
              <a:rPr lang="en-US" dirty="0"/>
              <a:t>Once you are logged in to AU Access: </a:t>
            </a:r>
          </a:p>
          <a:p>
            <a:pPr lvl="1"/>
            <a:r>
              <a:rPr lang="en-US" dirty="0"/>
              <a:t>Click Employees tab under AU Access</a:t>
            </a:r>
          </a:p>
          <a:p>
            <a:pPr lvl="1"/>
            <a:r>
              <a:rPr lang="en-US" dirty="0"/>
              <a:t>Scroll down to the employee tools section of the page</a:t>
            </a:r>
          </a:p>
          <a:p>
            <a:pPr lvl="1"/>
            <a:r>
              <a:rPr lang="en-US" dirty="0"/>
              <a:t>Click the PeopleAdmin AU Talent Management icon </a:t>
            </a:r>
          </a:p>
          <a:p>
            <a:pPr lvl="1"/>
            <a:r>
              <a:rPr lang="en-US" dirty="0"/>
              <a:t>In the top left corner of the screen, click the three blue horizontal dots</a:t>
            </a:r>
          </a:p>
          <a:p>
            <a:pPr lvl="1"/>
            <a:r>
              <a:rPr lang="en-US" dirty="0"/>
              <a:t>A menu should appear, Select the option that says Employee Records</a:t>
            </a:r>
          </a:p>
          <a:p>
            <a:pPr lvl="1"/>
            <a:r>
              <a:rPr lang="en-US" dirty="0"/>
              <a:t>The Employee Records Module should open in a new window in your browser</a:t>
            </a:r>
          </a:p>
          <a:p>
            <a:pPr lvl="1"/>
            <a:r>
              <a:rPr lang="en-US" dirty="0"/>
              <a:t>Outstanding tasks should be listed here</a:t>
            </a:r>
          </a:p>
          <a:p>
            <a:pPr marL="0" indent="0">
              <a:buNone/>
            </a:pPr>
            <a:r>
              <a:rPr lang="en-US" dirty="0"/>
              <a:t>.</a:t>
            </a:r>
          </a:p>
          <a:p>
            <a:endParaRPr lang="en-US" dirty="0"/>
          </a:p>
        </p:txBody>
      </p:sp>
      <p:sp>
        <p:nvSpPr>
          <p:cNvPr id="5" name="Text Placeholder 4">
            <a:extLst>
              <a:ext uri="{FF2B5EF4-FFF2-40B4-BE49-F238E27FC236}">
                <a16:creationId xmlns:a16="http://schemas.microsoft.com/office/drawing/2014/main" id="{B84231C5-BB13-2C7B-6879-1A8946AD84A8}"/>
              </a:ext>
            </a:extLst>
          </p:cNvPr>
          <p:cNvSpPr>
            <a:spLocks noGrp="1"/>
          </p:cNvSpPr>
          <p:nvPr>
            <p:ph type="body" sz="quarter" idx="16"/>
          </p:nvPr>
        </p:nvSpPr>
        <p:spPr>
          <a:xfrm>
            <a:off x="417341" y="1418365"/>
            <a:ext cx="5410200" cy="548640"/>
          </a:xfrm>
        </p:spPr>
        <p:txBody>
          <a:bodyPr/>
          <a:lstStyle/>
          <a:p>
            <a:r>
              <a:rPr lang="en-US" dirty="0"/>
              <a:t>How do I access tasks or monitor employee onboarding progress in </a:t>
            </a:r>
            <a:r>
              <a:rPr lang="en-US" dirty="0" err="1"/>
              <a:t>peopleadmin</a:t>
            </a:r>
            <a:r>
              <a:rPr lang="en-US" dirty="0"/>
              <a:t>?</a:t>
            </a:r>
          </a:p>
        </p:txBody>
      </p:sp>
      <p:sp>
        <p:nvSpPr>
          <p:cNvPr id="7" name="Text Placeholder 6">
            <a:extLst>
              <a:ext uri="{FF2B5EF4-FFF2-40B4-BE49-F238E27FC236}">
                <a16:creationId xmlns:a16="http://schemas.microsoft.com/office/drawing/2014/main" id="{B643E251-9184-8EEF-2B03-163B89B5EB12}"/>
              </a:ext>
            </a:extLst>
          </p:cNvPr>
          <p:cNvSpPr>
            <a:spLocks noGrp="1"/>
          </p:cNvSpPr>
          <p:nvPr>
            <p:ph type="body" sz="quarter" idx="20"/>
          </p:nvPr>
        </p:nvSpPr>
        <p:spPr>
          <a:xfrm>
            <a:off x="6194679" y="1418365"/>
            <a:ext cx="5498304" cy="520611"/>
          </a:xfrm>
        </p:spPr>
        <p:txBody>
          <a:bodyPr/>
          <a:lstStyle/>
          <a:p>
            <a:r>
              <a:rPr lang="en-US" dirty="0"/>
              <a:t>What documents should employees bring to their onboarding appointment?</a:t>
            </a:r>
          </a:p>
        </p:txBody>
      </p:sp>
      <p:sp>
        <p:nvSpPr>
          <p:cNvPr id="8" name="Slide Number Placeholder 7">
            <a:extLst>
              <a:ext uri="{FF2B5EF4-FFF2-40B4-BE49-F238E27FC236}">
                <a16:creationId xmlns:a16="http://schemas.microsoft.com/office/drawing/2014/main" id="{1DF71B62-5AB6-814E-A458-B82208782AA4}"/>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20</a:t>
            </a:fld>
            <a:endParaRPr lang="en-US" dirty="0"/>
          </a:p>
        </p:txBody>
      </p:sp>
      <p:sp>
        <p:nvSpPr>
          <p:cNvPr id="3" name="Title 2">
            <a:extLst>
              <a:ext uri="{FF2B5EF4-FFF2-40B4-BE49-F238E27FC236}">
                <a16:creationId xmlns:a16="http://schemas.microsoft.com/office/drawing/2014/main" id="{59B96FF0-B403-7819-1B82-2CDE5098298D}"/>
              </a:ext>
            </a:extLst>
          </p:cNvPr>
          <p:cNvSpPr>
            <a:spLocks noGrp="1"/>
          </p:cNvSpPr>
          <p:nvPr>
            <p:ph type="title"/>
          </p:nvPr>
        </p:nvSpPr>
        <p:spPr>
          <a:xfrm>
            <a:off x="1775861" y="230876"/>
            <a:ext cx="9998798" cy="666736"/>
          </a:xfrm>
        </p:spPr>
        <p:txBody>
          <a:bodyPr/>
          <a:lstStyle/>
          <a:p>
            <a:r>
              <a:rPr lang="en-US" dirty="0"/>
              <a:t>Additional </a:t>
            </a:r>
            <a:r>
              <a:rPr lang="en-US" dirty="0" err="1"/>
              <a:t>faqs</a:t>
            </a:r>
            <a:endParaRPr lang="en-US" dirty="0"/>
          </a:p>
        </p:txBody>
      </p:sp>
      <p:pic>
        <p:nvPicPr>
          <p:cNvPr id="11" name="Content Placeholder 10">
            <a:extLst>
              <a:ext uri="{FF2B5EF4-FFF2-40B4-BE49-F238E27FC236}">
                <a16:creationId xmlns:a16="http://schemas.microsoft.com/office/drawing/2014/main" id="{F0F6995E-B53C-0378-D785-C97B570AB6C6}"/>
              </a:ext>
            </a:extLst>
          </p:cNvPr>
          <p:cNvPicPr>
            <a:picLocks noGrp="1" noChangeAspect="1"/>
          </p:cNvPicPr>
          <p:nvPr>
            <p:ph sz="quarter" idx="17"/>
          </p:nvPr>
        </p:nvPicPr>
        <p:blipFill>
          <a:blip r:embed="rId2"/>
          <a:stretch>
            <a:fillRect/>
          </a:stretch>
        </p:blipFill>
        <p:spPr>
          <a:xfrm>
            <a:off x="6544207" y="2254219"/>
            <a:ext cx="3037540" cy="3508692"/>
          </a:xfrm>
        </p:spPr>
      </p:pic>
      <p:pic>
        <p:nvPicPr>
          <p:cNvPr id="13" name="Picture 12">
            <a:extLst>
              <a:ext uri="{FF2B5EF4-FFF2-40B4-BE49-F238E27FC236}">
                <a16:creationId xmlns:a16="http://schemas.microsoft.com/office/drawing/2014/main" id="{9BEBDF1F-15C6-29FB-6C1D-86F6E58E71C1}"/>
              </a:ext>
            </a:extLst>
          </p:cNvPr>
          <p:cNvPicPr>
            <a:picLocks noChangeAspect="1"/>
          </p:cNvPicPr>
          <p:nvPr/>
        </p:nvPicPr>
        <p:blipFill>
          <a:blip r:embed="rId3"/>
          <a:stretch>
            <a:fillRect/>
          </a:stretch>
        </p:blipFill>
        <p:spPr>
          <a:xfrm>
            <a:off x="9820701" y="3055738"/>
            <a:ext cx="1953958" cy="1863287"/>
          </a:xfrm>
          <a:prstGeom prst="rect">
            <a:avLst/>
          </a:prstGeom>
        </p:spPr>
      </p:pic>
    </p:spTree>
    <p:extLst>
      <p:ext uri="{BB962C8B-B14F-4D97-AF65-F5344CB8AC3E}">
        <p14:creationId xmlns:p14="http://schemas.microsoft.com/office/powerpoint/2010/main" val="40843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A9B2E13-248B-B55F-E203-5F101C9AAE7C}"/>
              </a:ext>
            </a:extLst>
          </p:cNvPr>
          <p:cNvSpPr>
            <a:spLocks noGrp="1"/>
          </p:cNvSpPr>
          <p:nvPr>
            <p:ph idx="1"/>
          </p:nvPr>
        </p:nvSpPr>
        <p:spPr>
          <a:xfrm>
            <a:off x="417341" y="1316646"/>
            <a:ext cx="4977619" cy="4860317"/>
          </a:xfrm>
        </p:spPr>
        <p:txBody>
          <a:bodyPr/>
          <a:lstStyle/>
          <a:p>
            <a:r>
              <a:rPr lang="en-US" b="1" dirty="0"/>
              <a:t>PeopleAdmin</a:t>
            </a:r>
          </a:p>
          <a:p>
            <a:pPr lvl="1"/>
            <a:r>
              <a:rPr lang="en-US" dirty="0"/>
              <a:t>Aub.ie/pa7</a:t>
            </a:r>
          </a:p>
          <a:p>
            <a:pPr lvl="2"/>
            <a:r>
              <a:rPr lang="en-US" dirty="0"/>
              <a:t>ERM Manual, Training Videos (ERM overview, Probationary Period Review Form)</a:t>
            </a:r>
          </a:p>
          <a:p>
            <a:r>
              <a:rPr lang="en-US" b="1" dirty="0"/>
              <a:t>Onboarding Center Website</a:t>
            </a:r>
          </a:p>
          <a:p>
            <a:pPr lvl="1"/>
            <a:r>
              <a:rPr lang="en-US" dirty="0"/>
              <a:t>New Employee Resources</a:t>
            </a:r>
          </a:p>
          <a:p>
            <a:pPr lvl="2"/>
            <a:r>
              <a:rPr lang="en-US" dirty="0"/>
              <a:t>Videos</a:t>
            </a:r>
          </a:p>
          <a:p>
            <a:pPr lvl="2"/>
            <a:r>
              <a:rPr lang="en-US" dirty="0"/>
              <a:t>Timelines</a:t>
            </a:r>
          </a:p>
          <a:p>
            <a:pPr lvl="2"/>
            <a:r>
              <a:rPr lang="en-US" dirty="0"/>
              <a:t>Campus and Community</a:t>
            </a:r>
          </a:p>
          <a:p>
            <a:pPr lvl="2"/>
            <a:r>
              <a:rPr lang="en-US" dirty="0"/>
              <a:t>FAQs</a:t>
            </a:r>
          </a:p>
          <a:p>
            <a:pPr lvl="1"/>
            <a:r>
              <a:rPr lang="en-US" dirty="0"/>
              <a:t>Departmental Resources</a:t>
            </a:r>
          </a:p>
          <a:p>
            <a:pPr lvl="2"/>
            <a:r>
              <a:rPr lang="en-US" dirty="0"/>
              <a:t>Role clarification</a:t>
            </a:r>
          </a:p>
          <a:p>
            <a:pPr lvl="2"/>
            <a:r>
              <a:rPr lang="en-US" dirty="0"/>
              <a:t>Hiring and onboarding workflows</a:t>
            </a:r>
          </a:p>
          <a:p>
            <a:pPr lvl="2"/>
            <a:r>
              <a:rPr lang="en-US" dirty="0"/>
              <a:t>FAQs</a:t>
            </a:r>
          </a:p>
        </p:txBody>
      </p:sp>
      <p:sp>
        <p:nvSpPr>
          <p:cNvPr id="3" name="Slide Number Placeholder 2">
            <a:extLst>
              <a:ext uri="{FF2B5EF4-FFF2-40B4-BE49-F238E27FC236}">
                <a16:creationId xmlns:a16="http://schemas.microsoft.com/office/drawing/2014/main" id="{7E534743-CADE-F69B-258A-50D472494324}"/>
              </a:ext>
            </a:extLst>
          </p:cNvPr>
          <p:cNvSpPr>
            <a:spLocks noGrp="1"/>
          </p:cNvSpPr>
          <p:nvPr>
            <p:ph type="sldNum" sz="quarter" idx="12"/>
          </p:nvPr>
        </p:nvSpPr>
        <p:spPr>
          <a:xfrm>
            <a:off x="300359" y="6366854"/>
            <a:ext cx="318761" cy="365125"/>
          </a:xfrm>
        </p:spPr>
        <p:txBody>
          <a:bodyPr/>
          <a:lstStyle/>
          <a:p>
            <a:fld id="{9564885F-477D-A14D-B2C1-5ECAF755F313}" type="slidenum">
              <a:rPr lang="en-US" smtClean="0"/>
              <a:pPr/>
              <a:t>21</a:t>
            </a:fld>
            <a:endParaRPr lang="en-US" dirty="0"/>
          </a:p>
        </p:txBody>
      </p:sp>
      <p:sp>
        <p:nvSpPr>
          <p:cNvPr id="9" name="Title 8">
            <a:extLst>
              <a:ext uri="{FF2B5EF4-FFF2-40B4-BE49-F238E27FC236}">
                <a16:creationId xmlns:a16="http://schemas.microsoft.com/office/drawing/2014/main" id="{3F430DE3-A0AD-9161-0E3C-DA8BF40916A3}"/>
              </a:ext>
            </a:extLst>
          </p:cNvPr>
          <p:cNvSpPr>
            <a:spLocks noGrp="1"/>
          </p:cNvSpPr>
          <p:nvPr>
            <p:ph type="title"/>
          </p:nvPr>
        </p:nvSpPr>
        <p:spPr>
          <a:xfrm>
            <a:off x="1775861" y="230876"/>
            <a:ext cx="9998798" cy="666736"/>
          </a:xfrm>
        </p:spPr>
        <p:txBody>
          <a:bodyPr/>
          <a:lstStyle/>
          <a:p>
            <a:r>
              <a:rPr lang="en-US" dirty="0"/>
              <a:t>Are there additional resources to guide through the onboarding process?</a:t>
            </a:r>
          </a:p>
        </p:txBody>
      </p:sp>
      <p:sp>
        <p:nvSpPr>
          <p:cNvPr id="2" name="Content Placeholder 9">
            <a:extLst>
              <a:ext uri="{FF2B5EF4-FFF2-40B4-BE49-F238E27FC236}">
                <a16:creationId xmlns:a16="http://schemas.microsoft.com/office/drawing/2014/main" id="{E2C6BC9B-7D12-DC7F-54A3-D39E79141162}"/>
              </a:ext>
            </a:extLst>
          </p:cNvPr>
          <p:cNvSpPr txBox="1">
            <a:spLocks/>
          </p:cNvSpPr>
          <p:nvPr/>
        </p:nvSpPr>
        <p:spPr>
          <a:xfrm>
            <a:off x="6096000" y="1316645"/>
            <a:ext cx="5897880" cy="4860317"/>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HRD Onboarding Course</a:t>
            </a:r>
          </a:p>
          <a:p>
            <a:pPr lvl="1"/>
            <a:r>
              <a:rPr lang="en-US" dirty="0"/>
              <a:t>HR104C: Onboarding: Making Connections and Bridging Gaps</a:t>
            </a:r>
          </a:p>
          <a:p>
            <a:pPr lvl="2"/>
            <a:r>
              <a:rPr lang="en-US" dirty="0"/>
              <a:t>Focus on departmental onboarding activities</a:t>
            </a:r>
          </a:p>
          <a:p>
            <a:pPr lvl="2"/>
            <a:r>
              <a:rPr lang="en-US" dirty="0"/>
              <a:t>Explore new hires’ transition from University onboarding to departmental onboarding</a:t>
            </a:r>
          </a:p>
          <a:p>
            <a:r>
              <a:rPr lang="en-US" b="1" dirty="0"/>
              <a:t>Onboarding Center </a:t>
            </a:r>
          </a:p>
          <a:p>
            <a:pPr lvl="1"/>
            <a:r>
              <a:rPr lang="en-US" dirty="0"/>
              <a:t>Address: 1530 E Glenn Ave, Auburn, AL 36830</a:t>
            </a:r>
          </a:p>
          <a:p>
            <a:pPr lvl="1"/>
            <a:r>
              <a:rPr lang="en-US" dirty="0"/>
              <a:t>East Glenn Transit Line</a:t>
            </a:r>
          </a:p>
          <a:p>
            <a:pPr lvl="1"/>
            <a:r>
              <a:rPr lang="en-US" dirty="0"/>
              <a:t>Phone: 334-844-1763 / Email: onboard@auburn.edu</a:t>
            </a:r>
          </a:p>
          <a:p>
            <a:pPr lvl="1"/>
            <a:r>
              <a:rPr lang="en-US" dirty="0"/>
              <a:t>*Staff:</a:t>
            </a:r>
          </a:p>
          <a:p>
            <a:pPr lvl="2"/>
            <a:r>
              <a:rPr lang="en-US" dirty="0"/>
              <a:t>Jennifer Gilliland</a:t>
            </a:r>
          </a:p>
          <a:p>
            <a:pPr lvl="2"/>
            <a:r>
              <a:rPr lang="en-US" dirty="0"/>
              <a:t>Gene Sludge</a:t>
            </a:r>
          </a:p>
          <a:p>
            <a:pPr lvl="2"/>
            <a:r>
              <a:rPr lang="en-US" dirty="0"/>
              <a:t>Kesha Chapman</a:t>
            </a:r>
          </a:p>
          <a:p>
            <a:pPr lvl="2"/>
            <a:r>
              <a:rPr lang="en-US" dirty="0"/>
              <a:t>Kristine Ball</a:t>
            </a:r>
          </a:p>
        </p:txBody>
      </p:sp>
    </p:spTree>
    <p:extLst>
      <p:ext uri="{BB962C8B-B14F-4D97-AF65-F5344CB8AC3E}">
        <p14:creationId xmlns:p14="http://schemas.microsoft.com/office/powerpoint/2010/main" val="24878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C1B5BD7-1785-DECC-9F9E-D996493D8AEC}"/>
              </a:ext>
            </a:extLst>
          </p:cNvPr>
          <p:cNvPicPr>
            <a:picLocks noGrp="1" noChangeAspect="1"/>
          </p:cNvPicPr>
          <p:nvPr>
            <p:ph type="pic" sz="quarter" idx="12"/>
          </p:nvPr>
        </p:nvPicPr>
        <p:blipFill>
          <a:blip r:embed="rId2"/>
          <a:srcRect t="7813" b="7813"/>
          <a:stretch>
            <a:fillRect/>
          </a:stretch>
        </p:blipFill>
        <p:spPr/>
      </p:pic>
      <p:grpSp>
        <p:nvGrpSpPr>
          <p:cNvPr id="6" name="Group 5">
            <a:extLst>
              <a:ext uri="{FF2B5EF4-FFF2-40B4-BE49-F238E27FC236}">
                <a16:creationId xmlns:a16="http://schemas.microsoft.com/office/drawing/2014/main" id="{E2600927-7114-FEA6-BC81-26C684BDE401}"/>
              </a:ext>
            </a:extLst>
          </p:cNvPr>
          <p:cNvGrpSpPr/>
          <p:nvPr/>
        </p:nvGrpSpPr>
        <p:grpSpPr>
          <a:xfrm>
            <a:off x="8091378" y="0"/>
            <a:ext cx="4100622" cy="6858000"/>
            <a:chOff x="8091378" y="0"/>
            <a:chExt cx="4100622" cy="6858000"/>
          </a:xfrm>
        </p:grpSpPr>
        <p:sp>
          <p:nvSpPr>
            <p:cNvPr id="2" name="Rectangle 1">
              <a:extLst>
                <a:ext uri="{FF2B5EF4-FFF2-40B4-BE49-F238E27FC236}">
                  <a16:creationId xmlns:a16="http://schemas.microsoft.com/office/drawing/2014/main" id="{F41A2D40-F5E5-02B9-BAE2-5D9AFCE3C667}"/>
                </a:ext>
              </a:extLst>
            </p:cNvPr>
            <p:cNvSpPr/>
            <p:nvPr/>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B71E59F2-9E38-31C5-E235-636D610BA03E}"/>
                </a:ext>
              </a:extLst>
            </p:cNvPr>
            <p:cNvPicPr>
              <a:picLocks noChangeAspect="1"/>
            </p:cNvPicPr>
            <p:nvPr/>
          </p:nvPicPr>
          <p:blipFill>
            <a:blip r:embed="rId3"/>
            <a:stretch>
              <a:fillRect/>
            </a:stretch>
          </p:blipFill>
          <p:spPr>
            <a:xfrm>
              <a:off x="9006295" y="5840197"/>
              <a:ext cx="2727545" cy="560603"/>
            </a:xfrm>
            <a:prstGeom prst="rect">
              <a:avLst/>
            </a:prstGeom>
          </p:spPr>
        </p:pic>
      </p:grpSp>
      <p:sp>
        <p:nvSpPr>
          <p:cNvPr id="5" name="Title 4">
            <a:extLst>
              <a:ext uri="{FF2B5EF4-FFF2-40B4-BE49-F238E27FC236}">
                <a16:creationId xmlns:a16="http://schemas.microsoft.com/office/drawing/2014/main" id="{3B2AEFCD-CE72-1FD5-C12A-2B95C7F03B87}"/>
              </a:ext>
            </a:extLst>
          </p:cNvPr>
          <p:cNvSpPr>
            <a:spLocks noGrp="1"/>
          </p:cNvSpPr>
          <p:nvPr>
            <p:ph type="title"/>
          </p:nvPr>
        </p:nvSpPr>
        <p:spPr>
          <a:xfrm>
            <a:off x="8399604" y="2801815"/>
            <a:ext cx="3484170" cy="737730"/>
          </a:xfrm>
        </p:spPr>
        <p:txBody>
          <a:bodyPr/>
          <a:lstStyle/>
          <a:p>
            <a:r>
              <a:rPr lang="en-US" dirty="0"/>
              <a:t>QUESTIONS?</a:t>
            </a:r>
          </a:p>
        </p:txBody>
      </p:sp>
    </p:spTree>
    <p:extLst>
      <p:ext uri="{BB962C8B-B14F-4D97-AF65-F5344CB8AC3E}">
        <p14:creationId xmlns:p14="http://schemas.microsoft.com/office/powerpoint/2010/main" val="2291325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a:xfrm>
            <a:off x="395748" y="1632277"/>
            <a:ext cx="6729040" cy="551931"/>
          </a:xfrm>
        </p:spPr>
        <p:txBody>
          <a:bodyPr/>
          <a:lstStyle/>
          <a:p>
            <a:pPr algn="ctr"/>
            <a:r>
              <a:rPr lang="en-US" sz="5400" dirty="0"/>
              <a:t>Thank you for attending!</a:t>
            </a:r>
          </a:p>
        </p:txBody>
      </p:sp>
      <p:sp>
        <p:nvSpPr>
          <p:cNvPr id="16" name="Text Placeholder 15">
            <a:extLst>
              <a:ext uri="{FF2B5EF4-FFF2-40B4-BE49-F238E27FC236}">
                <a16:creationId xmlns:a16="http://schemas.microsoft.com/office/drawing/2014/main" id="{5E9BE8DC-6A69-7CDE-322E-75938757CA4F}"/>
              </a:ext>
            </a:extLst>
          </p:cNvPr>
          <p:cNvSpPr>
            <a:spLocks noGrp="1"/>
          </p:cNvSpPr>
          <p:nvPr>
            <p:ph type="body" sz="quarter" idx="11"/>
          </p:nvPr>
        </p:nvSpPr>
        <p:spPr>
          <a:xfrm>
            <a:off x="395748" y="2420716"/>
            <a:ext cx="6556037" cy="2016568"/>
          </a:xfrm>
        </p:spPr>
        <p:txBody>
          <a:bodyPr/>
          <a:lstStyle/>
          <a:p>
            <a:pPr algn="ctr" rtl="0" fontAlgn="base"/>
            <a:r>
              <a:rPr lang="en-US" sz="3600" u="none" strike="noStrike" dirty="0">
                <a:solidFill>
                  <a:srgbClr val="FFFFFF"/>
                </a:solidFill>
                <a:effectLst/>
                <a:latin typeface="Avenir Medium" panose="02000503020000020003" pitchFamily="2" charset="0"/>
              </a:rPr>
              <a:t>We would love your feedback. Please scan the QR code to fill out a feedback form.</a:t>
            </a:r>
            <a:endParaRPr lang="en-US" sz="3600" u="none" strike="noStrike" dirty="0">
              <a:solidFill>
                <a:srgbClr val="000000"/>
              </a:solidFill>
              <a:effectLst/>
              <a:latin typeface="Avenir Medium" panose="02000503020000020003" pitchFamily="2" charset="0"/>
            </a:endParaRPr>
          </a:p>
        </p:txBody>
      </p:sp>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pic>
        <p:nvPicPr>
          <p:cNvPr id="5122" name="Picture 2" descr="A qr code on a blue background&#10;&#10;Description automatically generated">
            <a:extLst>
              <a:ext uri="{FF2B5EF4-FFF2-40B4-BE49-F238E27FC236}">
                <a16:creationId xmlns:a16="http://schemas.microsoft.com/office/drawing/2014/main" id="{B5BE8766-E4B3-AD2D-57E2-82C74E333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057" y="647700"/>
            <a:ext cx="3530600" cy="3276600"/>
          </a:xfrm>
          <a:prstGeom prst="rect">
            <a:avLst/>
          </a:prstGeom>
          <a:noFill/>
          <a:ln w="7620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2480580" y="356321"/>
            <a:ext cx="7230840" cy="3970937"/>
          </a:xfrm>
          <a:prstGeom prst="rect">
            <a:avLst/>
          </a:prstGeom>
          <a:ln>
            <a:noFill/>
          </a:ln>
          <a:effectLst/>
        </p:spPr>
      </p:pic>
    </p:spTree>
    <p:extLst>
      <p:ext uri="{BB962C8B-B14F-4D97-AF65-F5344CB8AC3E}">
        <p14:creationId xmlns:p14="http://schemas.microsoft.com/office/powerpoint/2010/main" val="33656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DECEB-0636-DE7B-2E54-CB9493AE7680}"/>
              </a:ext>
            </a:extLst>
          </p:cNvPr>
          <p:cNvSpPr>
            <a:spLocks noGrp="1"/>
          </p:cNvSpPr>
          <p:nvPr>
            <p:ph type="ctrTitle"/>
          </p:nvPr>
        </p:nvSpPr>
        <p:spPr>
          <a:xfrm>
            <a:off x="5858359" y="2158268"/>
            <a:ext cx="6013188" cy="2387600"/>
          </a:xfrm>
        </p:spPr>
        <p:txBody>
          <a:bodyPr/>
          <a:lstStyle/>
          <a:p>
            <a:r>
              <a:rPr lang="en-US" dirty="0"/>
              <a:t>Non-faculty &amp; faculty ONBOARDING</a:t>
            </a:r>
          </a:p>
        </p:txBody>
      </p:sp>
      <p:sp>
        <p:nvSpPr>
          <p:cNvPr id="13" name="Subtitle 12">
            <a:extLst>
              <a:ext uri="{FF2B5EF4-FFF2-40B4-BE49-F238E27FC236}">
                <a16:creationId xmlns:a16="http://schemas.microsoft.com/office/drawing/2014/main" id="{78E07490-0AD1-9059-CD7A-2DF8A88D2EB2}"/>
              </a:ext>
            </a:extLst>
          </p:cNvPr>
          <p:cNvSpPr>
            <a:spLocks noGrp="1"/>
          </p:cNvSpPr>
          <p:nvPr>
            <p:ph type="subTitle" idx="1"/>
          </p:nvPr>
        </p:nvSpPr>
        <p:spPr>
          <a:xfrm>
            <a:off x="5858359" y="4703214"/>
            <a:ext cx="6013188" cy="827881"/>
          </a:xfrm>
        </p:spPr>
        <p:txBody>
          <a:bodyPr/>
          <a:lstStyle/>
          <a:p>
            <a:r>
              <a:rPr lang="en-US" dirty="0"/>
              <a:t>“all aboard”</a:t>
            </a:r>
          </a:p>
        </p:txBody>
      </p:sp>
      <p:pic>
        <p:nvPicPr>
          <p:cNvPr id="19" name="Picture Placeholder 18">
            <a:extLst>
              <a:ext uri="{FF2B5EF4-FFF2-40B4-BE49-F238E27FC236}">
                <a16:creationId xmlns:a16="http://schemas.microsoft.com/office/drawing/2014/main" id="{D882EC06-A8AB-935F-DEFA-9BBD90935110}"/>
              </a:ext>
            </a:extLst>
          </p:cNvPr>
          <p:cNvPicPr>
            <a:picLocks noGrp="1" noChangeAspect="1"/>
          </p:cNvPicPr>
          <p:nvPr>
            <p:ph type="pic" sz="quarter" idx="10"/>
          </p:nvPr>
        </p:nvPicPr>
        <p:blipFill rotWithShape="1">
          <a:blip r:embed="rId2"/>
          <a:srcRect l="608" t="10698" r="36429" b="2534"/>
          <a:stretch/>
        </p:blipFill>
        <p:spPr>
          <a:xfrm>
            <a:off x="1" y="-139452"/>
            <a:ext cx="6837635" cy="6282114"/>
          </a:xfrm>
        </p:spPr>
      </p:pic>
    </p:spTree>
    <p:extLst>
      <p:ext uri="{BB962C8B-B14F-4D97-AF65-F5344CB8AC3E}">
        <p14:creationId xmlns:p14="http://schemas.microsoft.com/office/powerpoint/2010/main" val="12751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54A5339-8ECE-ED97-6361-5AF4A70E66B7}"/>
              </a:ext>
            </a:extLst>
          </p:cNvPr>
          <p:cNvSpPr>
            <a:spLocks noGrp="1"/>
          </p:cNvSpPr>
          <p:nvPr>
            <p:ph type="sldNum" sz="quarter" idx="12"/>
          </p:nvPr>
        </p:nvSpPr>
        <p:spPr/>
        <p:txBody>
          <a:bodyPr/>
          <a:lstStyle/>
          <a:p>
            <a:fld id="{9564885F-477D-A14D-B2C1-5ECAF755F313}" type="slidenum">
              <a:rPr lang="en-LT" smtClean="0"/>
              <a:pPr/>
              <a:t>4</a:t>
            </a:fld>
            <a:endParaRPr lang="en-LT" dirty="0"/>
          </a:p>
        </p:txBody>
      </p:sp>
      <p:sp>
        <p:nvSpPr>
          <p:cNvPr id="5" name="Footer Placeholder 4">
            <a:extLst>
              <a:ext uri="{FF2B5EF4-FFF2-40B4-BE49-F238E27FC236}">
                <a16:creationId xmlns:a16="http://schemas.microsoft.com/office/drawing/2014/main" id="{BEF6F330-C00D-B3CD-34B2-B51BB4E19038}"/>
              </a:ext>
            </a:extLst>
          </p:cNvPr>
          <p:cNvSpPr>
            <a:spLocks noGrp="1"/>
          </p:cNvSpPr>
          <p:nvPr>
            <p:ph type="ftr" sz="quarter" idx="13"/>
          </p:nvPr>
        </p:nvSpPr>
        <p:spPr/>
        <p:txBody>
          <a:bodyPr/>
          <a:lstStyle/>
          <a:p>
            <a:endParaRPr lang="en-US" dirty="0"/>
          </a:p>
        </p:txBody>
      </p:sp>
      <p:sp>
        <p:nvSpPr>
          <p:cNvPr id="7" name="Title 6">
            <a:extLst>
              <a:ext uri="{FF2B5EF4-FFF2-40B4-BE49-F238E27FC236}">
                <a16:creationId xmlns:a16="http://schemas.microsoft.com/office/drawing/2014/main" id="{72606D7E-3C69-8908-D791-E4F7A30D41CA}"/>
              </a:ext>
            </a:extLst>
          </p:cNvPr>
          <p:cNvSpPr>
            <a:spLocks noGrp="1"/>
          </p:cNvSpPr>
          <p:nvPr>
            <p:ph type="title"/>
          </p:nvPr>
        </p:nvSpPr>
        <p:spPr/>
        <p:txBody>
          <a:bodyPr/>
          <a:lstStyle/>
          <a:p>
            <a:r>
              <a:rPr lang="en-US" dirty="0"/>
              <a:t>Captain </a:t>
            </a:r>
            <a:r>
              <a:rPr lang="en-US" dirty="0" err="1"/>
              <a:t>hr</a:t>
            </a:r>
            <a:r>
              <a:rPr lang="en-US" dirty="0"/>
              <a:t>: charting a course for success</a:t>
            </a:r>
          </a:p>
        </p:txBody>
      </p:sp>
      <p:pic>
        <p:nvPicPr>
          <p:cNvPr id="9" name="Picture 8">
            <a:extLst>
              <a:ext uri="{FF2B5EF4-FFF2-40B4-BE49-F238E27FC236}">
                <a16:creationId xmlns:a16="http://schemas.microsoft.com/office/drawing/2014/main" id="{269A3496-1483-7583-0126-2DD9AE310362}"/>
              </a:ext>
            </a:extLst>
          </p:cNvPr>
          <p:cNvPicPr>
            <a:picLocks noChangeAspect="1"/>
          </p:cNvPicPr>
          <p:nvPr/>
        </p:nvPicPr>
        <p:blipFill>
          <a:blip r:embed="rId2"/>
          <a:stretch>
            <a:fillRect/>
          </a:stretch>
        </p:blipFill>
        <p:spPr>
          <a:xfrm>
            <a:off x="459739" y="1752175"/>
            <a:ext cx="11497426" cy="3162593"/>
          </a:xfrm>
          <a:prstGeom prst="rect">
            <a:avLst/>
          </a:prstGeom>
        </p:spPr>
      </p:pic>
      <p:sp>
        <p:nvSpPr>
          <p:cNvPr id="2" name="Subtitle 12">
            <a:extLst>
              <a:ext uri="{FF2B5EF4-FFF2-40B4-BE49-F238E27FC236}">
                <a16:creationId xmlns:a16="http://schemas.microsoft.com/office/drawing/2014/main" id="{60AA51A3-88F0-C481-72BD-95C0F2D2C1F4}"/>
              </a:ext>
            </a:extLst>
          </p:cNvPr>
          <p:cNvSpPr txBox="1">
            <a:spLocks/>
          </p:cNvSpPr>
          <p:nvPr/>
        </p:nvSpPr>
        <p:spPr>
          <a:xfrm>
            <a:off x="1775861" y="795773"/>
            <a:ext cx="7706812" cy="82788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b="1" cap="all" dirty="0">
                <a:solidFill>
                  <a:srgbClr val="E86100"/>
                </a:solidFill>
                <a:latin typeface="Avenir Next LT Pro Demi" panose="020B0504020202020204" pitchFamily="34" charset="77"/>
              </a:rPr>
              <a:t>Onboarding workflow - Departmental perspective</a:t>
            </a:r>
            <a:endParaRPr kumimoji="0" lang="en-US" sz="1800" b="1" i="0" u="none" strike="noStrike" kern="1200" cap="all" spc="0" normalizeH="0" baseline="0" noProof="0" dirty="0">
              <a:ln>
                <a:noFill/>
              </a:ln>
              <a:solidFill>
                <a:srgbClr val="E86100"/>
              </a:solidFill>
              <a:effectLst/>
              <a:uLnTx/>
              <a:uFillTx/>
              <a:latin typeface="Avenir Next LT Pro Demi" panose="020B0504020202020204" pitchFamily="34" charset="77"/>
              <a:cs typeface="Arial" charset="0"/>
            </a:endParaRPr>
          </a:p>
          <a:p>
            <a:endParaRPr lang="en-US" dirty="0"/>
          </a:p>
        </p:txBody>
      </p:sp>
    </p:spTree>
    <p:extLst>
      <p:ext uri="{BB962C8B-B14F-4D97-AF65-F5344CB8AC3E}">
        <p14:creationId xmlns:p14="http://schemas.microsoft.com/office/powerpoint/2010/main" val="136556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p:txBody>
          <a:bodyPr/>
          <a:lstStyle/>
          <a:p>
            <a:r>
              <a:rPr lang="en-US" dirty="0"/>
              <a:t>Human Resource Liaisons</a:t>
            </a:r>
          </a:p>
          <a:p>
            <a:pPr lvl="1"/>
            <a:r>
              <a:rPr lang="en-US" dirty="0"/>
              <a:t>Possess overarching Employee Records Module access</a:t>
            </a:r>
          </a:p>
          <a:p>
            <a:pPr lvl="1"/>
            <a:r>
              <a:rPr lang="en-US" dirty="0"/>
              <a:t>Responsible for notifying OBC of unique departmental onboarding needs</a:t>
            </a:r>
          </a:p>
          <a:p>
            <a:r>
              <a:rPr lang="en-US" dirty="0"/>
              <a:t>Department Admins/Hiring Manager</a:t>
            </a:r>
          </a:p>
          <a:p>
            <a:pPr lvl="1"/>
            <a:r>
              <a:rPr lang="en-US" dirty="0"/>
              <a:t>Typically possess department view only access in the Employee Records Module</a:t>
            </a:r>
          </a:p>
          <a:p>
            <a:pPr lvl="1"/>
            <a:r>
              <a:rPr lang="en-US" dirty="0"/>
              <a:t>Responsible for ensuring the accuracy of information within the hiring proposal</a:t>
            </a:r>
          </a:p>
          <a:p>
            <a:r>
              <a:rPr lang="en-US" dirty="0"/>
              <a:t>Departmental Onboarding Contact</a:t>
            </a:r>
          </a:p>
          <a:p>
            <a:pPr lvl="1"/>
            <a:r>
              <a:rPr lang="en-US" dirty="0"/>
              <a:t>Serves as the primary point of contact for the OBC.</a:t>
            </a:r>
          </a:p>
          <a:p>
            <a:pPr lvl="1"/>
            <a:r>
              <a:rPr lang="en-US" dirty="0"/>
              <a:t>Responsible for addressing questions and concerns related to the new employee’s onboarding progress</a:t>
            </a:r>
          </a:p>
        </p:txBody>
      </p:sp>
      <p:sp>
        <p:nvSpPr>
          <p:cNvPr id="2" name="Content Placeholder 1">
            <a:extLst>
              <a:ext uri="{FF2B5EF4-FFF2-40B4-BE49-F238E27FC236}">
                <a16:creationId xmlns:a16="http://schemas.microsoft.com/office/drawing/2014/main" id="{93067074-2ABA-033C-D7FA-8276967BA9AF}"/>
              </a:ext>
            </a:extLst>
          </p:cNvPr>
          <p:cNvSpPr>
            <a:spLocks noGrp="1"/>
          </p:cNvSpPr>
          <p:nvPr>
            <p:ph idx="14"/>
          </p:nvPr>
        </p:nvSpPr>
        <p:spPr/>
        <p:txBody>
          <a:bodyPr/>
          <a:lstStyle/>
          <a:p>
            <a:r>
              <a:rPr lang="en-US" dirty="0"/>
              <a:t>Supervisor</a:t>
            </a:r>
          </a:p>
          <a:p>
            <a:pPr lvl="1"/>
            <a:r>
              <a:rPr lang="en-US" dirty="0"/>
              <a:t>Assists with new hire transition into the University</a:t>
            </a:r>
          </a:p>
          <a:p>
            <a:pPr lvl="1"/>
            <a:r>
              <a:rPr lang="en-US" dirty="0"/>
              <a:t>Responsible for setting clear expectations and providing guidance to new employee</a:t>
            </a:r>
          </a:p>
          <a:p>
            <a:r>
              <a:rPr lang="en-US" dirty="0"/>
              <a:t>Onboarding Specialist</a:t>
            </a:r>
          </a:p>
          <a:p>
            <a:pPr lvl="1"/>
            <a:r>
              <a:rPr lang="en-US" dirty="0"/>
              <a:t>Initiates and monitors completion of onboarding tasks </a:t>
            </a:r>
          </a:p>
          <a:p>
            <a:pPr lvl="1"/>
            <a:r>
              <a:rPr lang="en-US" dirty="0"/>
              <a:t>Responsible for processing work authorizations</a:t>
            </a:r>
          </a:p>
          <a:p>
            <a:r>
              <a:rPr lang="en-US" dirty="0"/>
              <a:t>New Employee</a:t>
            </a:r>
          </a:p>
          <a:p>
            <a:pPr lvl="1"/>
            <a:r>
              <a:rPr lang="en-US" dirty="0"/>
              <a:t>Responsible for completing onboarding tasks in a timely manner.</a:t>
            </a:r>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p:txBody>
          <a:bodyPr/>
          <a:lstStyle/>
          <a:p>
            <a:r>
              <a:rPr lang="en-US" dirty="0"/>
              <a:t>Crew harmony: commitment to collaboration</a:t>
            </a:r>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p:txBody>
          <a:bodyPr/>
          <a:lstStyle/>
          <a:p>
            <a:fld id="{9564885F-477D-A14D-B2C1-5ECAF755F313}" type="slidenum">
              <a:rPr lang="en-US" smtClean="0"/>
              <a:pPr/>
              <a:t>5</a:t>
            </a:fld>
            <a:endParaRPr lang="en-US" dirty="0"/>
          </a:p>
        </p:txBody>
      </p:sp>
      <p:sp>
        <p:nvSpPr>
          <p:cNvPr id="3" name="Subtitle 12">
            <a:extLst>
              <a:ext uri="{FF2B5EF4-FFF2-40B4-BE49-F238E27FC236}">
                <a16:creationId xmlns:a16="http://schemas.microsoft.com/office/drawing/2014/main" id="{BF3110E0-E317-EDB0-5324-351D1D1C96BC}"/>
              </a:ext>
            </a:extLst>
          </p:cNvPr>
          <p:cNvSpPr txBox="1">
            <a:spLocks/>
          </p:cNvSpPr>
          <p:nvPr/>
        </p:nvSpPr>
        <p:spPr>
          <a:xfrm>
            <a:off x="1775861" y="760441"/>
            <a:ext cx="7706812" cy="82788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b="1" cap="all" dirty="0">
                <a:solidFill>
                  <a:srgbClr val="E86100"/>
                </a:solidFill>
                <a:latin typeface="Avenir Next LT Pro Demi" panose="020B0504020202020204" pitchFamily="34" charset="77"/>
              </a:rPr>
              <a:t>Onboarding key players</a:t>
            </a:r>
            <a:endParaRPr kumimoji="0" lang="en-US" sz="1800" b="1" i="0" u="none" strike="noStrike" kern="1200" cap="all" spc="0" normalizeH="0" baseline="0" noProof="0" dirty="0">
              <a:ln>
                <a:noFill/>
              </a:ln>
              <a:solidFill>
                <a:srgbClr val="E86100"/>
              </a:solidFill>
              <a:effectLst/>
              <a:uLnTx/>
              <a:uFillTx/>
              <a:latin typeface="Avenir Next LT Pro Demi" panose="020B0504020202020204" pitchFamily="34" charset="77"/>
              <a:cs typeface="Arial" charset="0"/>
            </a:endParaRPr>
          </a:p>
          <a:p>
            <a:endParaRPr lang="en-US" dirty="0"/>
          </a:p>
        </p:txBody>
      </p:sp>
    </p:spTree>
    <p:extLst>
      <p:ext uri="{BB962C8B-B14F-4D97-AF65-F5344CB8AC3E}">
        <p14:creationId xmlns:p14="http://schemas.microsoft.com/office/powerpoint/2010/main" val="24014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CE7378-E02C-D3A2-F54A-D4E627E1A5B4}"/>
              </a:ext>
            </a:extLst>
          </p:cNvPr>
          <p:cNvSpPr>
            <a:spLocks noGrp="1"/>
          </p:cNvSpPr>
          <p:nvPr>
            <p:ph type="sldNum" sz="quarter" idx="12"/>
          </p:nvPr>
        </p:nvSpPr>
        <p:spPr/>
        <p:txBody>
          <a:bodyPr/>
          <a:lstStyle/>
          <a:p>
            <a:fld id="{9564885F-477D-A14D-B2C1-5ECAF755F313}" type="slidenum">
              <a:rPr lang="en-US" smtClean="0"/>
              <a:pPr/>
              <a:t>6</a:t>
            </a:fld>
            <a:endParaRPr lang="en-US" spc="400" dirty="0"/>
          </a:p>
        </p:txBody>
      </p:sp>
      <p:sp>
        <p:nvSpPr>
          <p:cNvPr id="7" name="Footer Placeholder 6">
            <a:extLst>
              <a:ext uri="{FF2B5EF4-FFF2-40B4-BE49-F238E27FC236}">
                <a16:creationId xmlns:a16="http://schemas.microsoft.com/office/drawing/2014/main" id="{B90AB6F9-1D92-704B-3EB2-66E78B9650AC}"/>
              </a:ext>
            </a:extLst>
          </p:cNvPr>
          <p:cNvSpPr>
            <a:spLocks noGrp="1"/>
          </p:cNvSpPr>
          <p:nvPr>
            <p:ph type="ftr" sz="quarter" idx="13"/>
          </p:nvPr>
        </p:nvSpPr>
        <p:spPr/>
        <p:txBody>
          <a:bodyPr/>
          <a:lstStyle/>
          <a:p>
            <a:endParaRPr lang="en-US" dirty="0"/>
          </a:p>
        </p:txBody>
      </p:sp>
      <p:sp>
        <p:nvSpPr>
          <p:cNvPr id="9" name="Title 8">
            <a:extLst>
              <a:ext uri="{FF2B5EF4-FFF2-40B4-BE49-F238E27FC236}">
                <a16:creationId xmlns:a16="http://schemas.microsoft.com/office/drawing/2014/main" id="{B930B172-767D-9101-6263-5BEDA60AE3DB}"/>
              </a:ext>
            </a:extLst>
          </p:cNvPr>
          <p:cNvSpPr>
            <a:spLocks noGrp="1"/>
          </p:cNvSpPr>
          <p:nvPr>
            <p:ph type="title"/>
          </p:nvPr>
        </p:nvSpPr>
        <p:spPr/>
        <p:txBody>
          <a:bodyPr/>
          <a:lstStyle/>
          <a:p>
            <a:r>
              <a:rPr lang="en-US" dirty="0"/>
              <a:t>New hire journey – setting sail for successful onboarding</a:t>
            </a:r>
          </a:p>
        </p:txBody>
      </p:sp>
      <p:pic>
        <p:nvPicPr>
          <p:cNvPr id="11" name="Picture 10">
            <a:extLst>
              <a:ext uri="{FF2B5EF4-FFF2-40B4-BE49-F238E27FC236}">
                <a16:creationId xmlns:a16="http://schemas.microsoft.com/office/drawing/2014/main" id="{A6B74F34-52EA-09C8-1B69-455DEF5259E8}"/>
              </a:ext>
            </a:extLst>
          </p:cNvPr>
          <p:cNvPicPr>
            <a:picLocks noChangeAspect="1"/>
          </p:cNvPicPr>
          <p:nvPr/>
        </p:nvPicPr>
        <p:blipFill>
          <a:blip r:embed="rId2"/>
          <a:stretch>
            <a:fillRect/>
          </a:stretch>
        </p:blipFill>
        <p:spPr>
          <a:xfrm>
            <a:off x="2179319" y="1414437"/>
            <a:ext cx="9235441" cy="4462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975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9540BDA-01B7-FA82-5233-B4CBAF71A904}"/>
              </a:ext>
            </a:extLst>
          </p:cNvPr>
          <p:cNvSpPr>
            <a:spLocks noGrp="1"/>
          </p:cNvSpPr>
          <p:nvPr>
            <p:ph type="body" sz="quarter" idx="19"/>
          </p:nvPr>
        </p:nvSpPr>
        <p:spPr>
          <a:xfrm>
            <a:off x="1016102" y="2668042"/>
            <a:ext cx="4769926" cy="2998788"/>
          </a:xfrm>
        </p:spPr>
        <p:txBody>
          <a:bodyPr/>
          <a:lstStyle/>
          <a:p>
            <a:r>
              <a:rPr lang="en-US" sz="2000" dirty="0"/>
              <a:t>Assigned when hiring proposal is finalized</a:t>
            </a:r>
          </a:p>
          <a:p>
            <a:pPr lvl="1"/>
            <a:r>
              <a:rPr lang="en-US" sz="1800" dirty="0"/>
              <a:t>Schedule an appointment to complete I9</a:t>
            </a:r>
          </a:p>
          <a:p>
            <a:pPr lvl="1"/>
            <a:r>
              <a:rPr lang="en-US" sz="1800" dirty="0"/>
              <a:t>Complete New Hire Paperwork (PDF, tax forms)</a:t>
            </a:r>
          </a:p>
          <a:p>
            <a:pPr lvl="1"/>
            <a:r>
              <a:rPr lang="en-US" sz="1800" dirty="0"/>
              <a:t>Attend Onboarding Appointment</a:t>
            </a:r>
          </a:p>
          <a:p>
            <a:pPr lvl="1"/>
            <a:r>
              <a:rPr lang="en-US" sz="1800" dirty="0"/>
              <a:t>Review AA/EEO Policies</a:t>
            </a:r>
          </a:p>
          <a:p>
            <a:pPr lvl="1"/>
            <a:endParaRPr lang="en-US" sz="1200" dirty="0"/>
          </a:p>
        </p:txBody>
      </p:sp>
      <p:sp>
        <p:nvSpPr>
          <p:cNvPr id="5" name="Slide Number Placeholder 4">
            <a:extLst>
              <a:ext uri="{FF2B5EF4-FFF2-40B4-BE49-F238E27FC236}">
                <a16:creationId xmlns:a16="http://schemas.microsoft.com/office/drawing/2014/main" id="{C8AF964D-00EB-C441-89CA-25B69661C1DD}"/>
              </a:ext>
            </a:extLst>
          </p:cNvPr>
          <p:cNvSpPr>
            <a:spLocks noGrp="1"/>
          </p:cNvSpPr>
          <p:nvPr>
            <p:ph type="sldNum" sz="quarter" idx="20"/>
          </p:nvPr>
        </p:nvSpPr>
        <p:spPr>
          <a:xfrm>
            <a:off x="300359" y="6366854"/>
            <a:ext cx="318761" cy="365125"/>
          </a:xfrm>
        </p:spPr>
        <p:txBody>
          <a:bodyPr/>
          <a:lstStyle/>
          <a:p>
            <a:fld id="{9564885F-477D-A14D-B2C1-5ECAF755F313}" type="slidenum">
              <a:rPr lang="en-US" smtClean="0"/>
              <a:pPr/>
              <a:t>7</a:t>
            </a:fld>
            <a:endParaRPr lang="en-US" dirty="0"/>
          </a:p>
        </p:txBody>
      </p:sp>
      <p:sp>
        <p:nvSpPr>
          <p:cNvPr id="18" name="Text Placeholder 17">
            <a:extLst>
              <a:ext uri="{FF2B5EF4-FFF2-40B4-BE49-F238E27FC236}">
                <a16:creationId xmlns:a16="http://schemas.microsoft.com/office/drawing/2014/main" id="{D48FD006-0E80-CBDB-D20E-EA1C0E328E0E}"/>
              </a:ext>
            </a:extLst>
          </p:cNvPr>
          <p:cNvSpPr>
            <a:spLocks noGrp="1"/>
          </p:cNvSpPr>
          <p:nvPr>
            <p:ph type="body" sz="quarter" idx="22"/>
          </p:nvPr>
        </p:nvSpPr>
        <p:spPr>
          <a:xfrm>
            <a:off x="6416605" y="1684039"/>
            <a:ext cx="4769926" cy="608932"/>
          </a:xfrm>
        </p:spPr>
        <p:txBody>
          <a:bodyPr/>
          <a:lstStyle/>
          <a:p>
            <a:r>
              <a:rPr lang="en-US" dirty="0"/>
              <a:t>Phase II: Employee type onboarding tasks</a:t>
            </a:r>
          </a:p>
        </p:txBody>
      </p:sp>
      <p:sp>
        <p:nvSpPr>
          <p:cNvPr id="19" name="Text Placeholder 18">
            <a:extLst>
              <a:ext uri="{FF2B5EF4-FFF2-40B4-BE49-F238E27FC236}">
                <a16:creationId xmlns:a16="http://schemas.microsoft.com/office/drawing/2014/main" id="{6281491F-25F7-7F95-4734-1092C58DE389}"/>
              </a:ext>
            </a:extLst>
          </p:cNvPr>
          <p:cNvSpPr>
            <a:spLocks noGrp="1"/>
          </p:cNvSpPr>
          <p:nvPr>
            <p:ph type="body" sz="quarter" idx="23"/>
          </p:nvPr>
        </p:nvSpPr>
        <p:spPr>
          <a:xfrm>
            <a:off x="6416605" y="2668042"/>
            <a:ext cx="4769926" cy="2998788"/>
          </a:xfrm>
        </p:spPr>
        <p:txBody>
          <a:bodyPr/>
          <a:lstStyle/>
          <a:p>
            <a:r>
              <a:rPr lang="en-US" sz="2000" dirty="0"/>
              <a:t>Assigned when Banner record becomes active</a:t>
            </a:r>
          </a:p>
          <a:p>
            <a:pPr lvl="1"/>
            <a:r>
              <a:rPr lang="en-US" sz="1800" dirty="0"/>
              <a:t>Activate AU Access/Email</a:t>
            </a:r>
          </a:p>
          <a:p>
            <a:pPr lvl="1"/>
            <a:r>
              <a:rPr lang="en-US" sz="1800" dirty="0"/>
              <a:t>Install DUO</a:t>
            </a:r>
          </a:p>
          <a:p>
            <a:pPr lvl="1"/>
            <a:r>
              <a:rPr lang="en-US" sz="1800" dirty="0"/>
              <a:t>Setup Direct Deposit</a:t>
            </a:r>
          </a:p>
          <a:p>
            <a:pPr lvl="1"/>
            <a:r>
              <a:rPr lang="en-US" sz="1800" dirty="0"/>
              <a:t>Obtain employee ID card</a:t>
            </a:r>
          </a:p>
          <a:p>
            <a:pPr lvl="1"/>
            <a:r>
              <a:rPr lang="en-US" sz="1800" dirty="0"/>
              <a:t>Complete audit and compliance tasks</a:t>
            </a:r>
          </a:p>
          <a:p>
            <a:endParaRPr lang="en-US" dirty="0"/>
          </a:p>
        </p:txBody>
      </p:sp>
      <p:sp>
        <p:nvSpPr>
          <p:cNvPr id="13" name="Title 12">
            <a:extLst>
              <a:ext uri="{FF2B5EF4-FFF2-40B4-BE49-F238E27FC236}">
                <a16:creationId xmlns:a16="http://schemas.microsoft.com/office/drawing/2014/main" id="{56730989-9CB3-9D4A-2291-C39D831645DE}"/>
              </a:ext>
            </a:extLst>
          </p:cNvPr>
          <p:cNvSpPr>
            <a:spLocks noGrp="1"/>
          </p:cNvSpPr>
          <p:nvPr>
            <p:ph type="title"/>
          </p:nvPr>
        </p:nvSpPr>
        <p:spPr>
          <a:xfrm>
            <a:off x="1775861" y="230876"/>
            <a:ext cx="9998798" cy="666736"/>
          </a:xfrm>
        </p:spPr>
        <p:txBody>
          <a:bodyPr/>
          <a:lstStyle/>
          <a:p>
            <a:r>
              <a:rPr lang="en-US" dirty="0"/>
              <a:t>Non-faculty &amp; Faculty PA Onboarding Checklists</a:t>
            </a:r>
          </a:p>
        </p:txBody>
      </p:sp>
      <p:sp>
        <p:nvSpPr>
          <p:cNvPr id="16" name="Text Placeholder 15">
            <a:extLst>
              <a:ext uri="{FF2B5EF4-FFF2-40B4-BE49-F238E27FC236}">
                <a16:creationId xmlns:a16="http://schemas.microsoft.com/office/drawing/2014/main" id="{A7AE6B80-2C3A-50B9-3ECA-87F30D7C74F3}"/>
              </a:ext>
            </a:extLst>
          </p:cNvPr>
          <p:cNvSpPr>
            <a:spLocks noGrp="1"/>
          </p:cNvSpPr>
          <p:nvPr>
            <p:ph type="body" sz="quarter" idx="16"/>
          </p:nvPr>
        </p:nvSpPr>
        <p:spPr>
          <a:xfrm>
            <a:off x="1016102" y="1695697"/>
            <a:ext cx="4769926" cy="608932"/>
          </a:xfrm>
        </p:spPr>
        <p:txBody>
          <a:bodyPr/>
          <a:lstStyle/>
          <a:p>
            <a:r>
              <a:rPr lang="en-US" sz="1800" dirty="0"/>
              <a:t>Phase I: Initial Onboarding tasks</a:t>
            </a:r>
          </a:p>
          <a:p>
            <a:endParaRPr lang="en-US" dirty="0"/>
          </a:p>
        </p:txBody>
      </p:sp>
      <p:sp>
        <p:nvSpPr>
          <p:cNvPr id="4" name="Subtitle 12">
            <a:extLst>
              <a:ext uri="{FF2B5EF4-FFF2-40B4-BE49-F238E27FC236}">
                <a16:creationId xmlns:a16="http://schemas.microsoft.com/office/drawing/2014/main" id="{0BCB3ADF-5C66-BEFB-6157-8AC0DBBB6935}"/>
              </a:ext>
            </a:extLst>
          </p:cNvPr>
          <p:cNvSpPr txBox="1">
            <a:spLocks/>
          </p:cNvSpPr>
          <p:nvPr/>
        </p:nvSpPr>
        <p:spPr>
          <a:xfrm>
            <a:off x="1775861" y="760441"/>
            <a:ext cx="7706812" cy="82788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kumimoji="0" lang="en-US" sz="1800" b="1" i="0" u="none" strike="noStrike" kern="1200" cap="all" spc="0" normalizeH="0" baseline="0" noProof="0" dirty="0">
                <a:ln>
                  <a:noFill/>
                </a:ln>
                <a:solidFill>
                  <a:srgbClr val="E86100"/>
                </a:solidFill>
                <a:effectLst/>
                <a:uLnTx/>
                <a:uFillTx/>
                <a:latin typeface="Avenir Next LT Pro Demi" panose="020B0504020202020204" pitchFamily="34" charset="77"/>
                <a:cs typeface="Arial" charset="0"/>
              </a:rPr>
              <a:t>New hires are assigned onboarding checklists in phases:</a:t>
            </a:r>
          </a:p>
          <a:p>
            <a:endParaRPr lang="en-US" dirty="0"/>
          </a:p>
        </p:txBody>
      </p:sp>
    </p:spTree>
    <p:extLst>
      <p:ext uri="{BB962C8B-B14F-4D97-AF65-F5344CB8AC3E}">
        <p14:creationId xmlns:p14="http://schemas.microsoft.com/office/powerpoint/2010/main" val="1470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11758DC-56F9-FAF0-B88F-2D7FE55A704C}"/>
              </a:ext>
            </a:extLst>
          </p:cNvPr>
          <p:cNvSpPr>
            <a:spLocks noGrp="1"/>
          </p:cNvSpPr>
          <p:nvPr>
            <p:ph type="body" sz="quarter" idx="16"/>
          </p:nvPr>
        </p:nvSpPr>
        <p:spPr/>
        <p:txBody>
          <a:bodyPr/>
          <a:lstStyle/>
          <a:p>
            <a:r>
              <a:rPr lang="en-US" dirty="0"/>
              <a:t>Employee view – Initial onboarding tasks</a:t>
            </a:r>
          </a:p>
        </p:txBody>
      </p:sp>
      <p:sp>
        <p:nvSpPr>
          <p:cNvPr id="10" name="Slide Number Placeholder 9">
            <a:extLst>
              <a:ext uri="{FF2B5EF4-FFF2-40B4-BE49-F238E27FC236}">
                <a16:creationId xmlns:a16="http://schemas.microsoft.com/office/drawing/2014/main" id="{308663DD-7419-9E46-2C32-957D0B38B6FB}"/>
              </a:ext>
            </a:extLst>
          </p:cNvPr>
          <p:cNvSpPr>
            <a:spLocks noGrp="1"/>
          </p:cNvSpPr>
          <p:nvPr>
            <p:ph type="sldNum" sz="quarter" idx="21"/>
          </p:nvPr>
        </p:nvSpPr>
        <p:spPr/>
        <p:txBody>
          <a:bodyPr/>
          <a:lstStyle/>
          <a:p>
            <a:fld id="{9564885F-477D-A14D-B2C1-5ECAF755F313}" type="slidenum">
              <a:rPr lang="en-LT" smtClean="0"/>
              <a:pPr/>
              <a:t>8</a:t>
            </a:fld>
            <a:endParaRPr lang="en-LT" dirty="0"/>
          </a:p>
        </p:txBody>
      </p:sp>
      <p:sp>
        <p:nvSpPr>
          <p:cNvPr id="9" name="Footer Placeholder 8">
            <a:extLst>
              <a:ext uri="{FF2B5EF4-FFF2-40B4-BE49-F238E27FC236}">
                <a16:creationId xmlns:a16="http://schemas.microsoft.com/office/drawing/2014/main" id="{540AD542-3595-757F-3BD5-FF187FE92BDB}"/>
              </a:ext>
            </a:extLst>
          </p:cNvPr>
          <p:cNvSpPr>
            <a:spLocks noGrp="1"/>
          </p:cNvSpPr>
          <p:nvPr>
            <p:ph type="ftr" sz="quarter" idx="22"/>
          </p:nvPr>
        </p:nvSpPr>
        <p:spPr/>
        <p:txBody>
          <a:bodyPr/>
          <a:lstStyle/>
          <a:p>
            <a:endParaRPr lang="en-US" dirty="0"/>
          </a:p>
        </p:txBody>
      </p:sp>
      <p:sp>
        <p:nvSpPr>
          <p:cNvPr id="11" name="Title 10">
            <a:extLst>
              <a:ext uri="{FF2B5EF4-FFF2-40B4-BE49-F238E27FC236}">
                <a16:creationId xmlns:a16="http://schemas.microsoft.com/office/drawing/2014/main" id="{114ABB97-7531-EE70-1EBE-1393DAC6A4B8}"/>
              </a:ext>
            </a:extLst>
          </p:cNvPr>
          <p:cNvSpPr>
            <a:spLocks noGrp="1"/>
          </p:cNvSpPr>
          <p:nvPr>
            <p:ph type="title"/>
          </p:nvPr>
        </p:nvSpPr>
        <p:spPr/>
        <p:txBody>
          <a:bodyPr/>
          <a:lstStyle/>
          <a:p>
            <a:r>
              <a:rPr lang="en-US" dirty="0"/>
              <a:t>PA onboarding checklists </a:t>
            </a:r>
          </a:p>
        </p:txBody>
      </p:sp>
      <p:pic>
        <p:nvPicPr>
          <p:cNvPr id="3" name="Picture 2">
            <a:extLst>
              <a:ext uri="{FF2B5EF4-FFF2-40B4-BE49-F238E27FC236}">
                <a16:creationId xmlns:a16="http://schemas.microsoft.com/office/drawing/2014/main" id="{C44DF59C-5F54-0722-5C7E-EFA125C523EE}"/>
              </a:ext>
            </a:extLst>
          </p:cNvPr>
          <p:cNvPicPr>
            <a:picLocks noChangeAspect="1"/>
          </p:cNvPicPr>
          <p:nvPr/>
        </p:nvPicPr>
        <p:blipFill>
          <a:blip r:embed="rId2"/>
          <a:stretch>
            <a:fillRect/>
          </a:stretch>
        </p:blipFill>
        <p:spPr>
          <a:xfrm>
            <a:off x="1285481" y="1885331"/>
            <a:ext cx="9084120" cy="4264187"/>
          </a:xfrm>
          <a:prstGeom prst="rect">
            <a:avLst/>
          </a:prstGeom>
        </p:spPr>
      </p:pic>
    </p:spTree>
    <p:extLst>
      <p:ext uri="{BB962C8B-B14F-4D97-AF65-F5344CB8AC3E}">
        <p14:creationId xmlns:p14="http://schemas.microsoft.com/office/powerpoint/2010/main" val="273301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11758DC-56F9-FAF0-B88F-2D7FE55A704C}"/>
              </a:ext>
            </a:extLst>
          </p:cNvPr>
          <p:cNvSpPr>
            <a:spLocks noGrp="1"/>
          </p:cNvSpPr>
          <p:nvPr>
            <p:ph type="body" sz="quarter" idx="16"/>
          </p:nvPr>
        </p:nvSpPr>
        <p:spPr/>
        <p:txBody>
          <a:bodyPr/>
          <a:lstStyle/>
          <a:p>
            <a:r>
              <a:rPr lang="en-US" dirty="0"/>
              <a:t>Employee view – Employee type checklist</a:t>
            </a:r>
          </a:p>
        </p:txBody>
      </p:sp>
      <p:sp>
        <p:nvSpPr>
          <p:cNvPr id="10" name="Slide Number Placeholder 9">
            <a:extLst>
              <a:ext uri="{FF2B5EF4-FFF2-40B4-BE49-F238E27FC236}">
                <a16:creationId xmlns:a16="http://schemas.microsoft.com/office/drawing/2014/main" id="{308663DD-7419-9E46-2C32-957D0B38B6FB}"/>
              </a:ext>
            </a:extLst>
          </p:cNvPr>
          <p:cNvSpPr>
            <a:spLocks noGrp="1"/>
          </p:cNvSpPr>
          <p:nvPr>
            <p:ph type="sldNum" sz="quarter" idx="21"/>
          </p:nvPr>
        </p:nvSpPr>
        <p:spPr/>
        <p:txBody>
          <a:bodyPr/>
          <a:lstStyle/>
          <a:p>
            <a:fld id="{9564885F-477D-A14D-B2C1-5ECAF755F313}" type="slidenum">
              <a:rPr lang="en-LT" smtClean="0"/>
              <a:pPr/>
              <a:t>9</a:t>
            </a:fld>
            <a:endParaRPr lang="en-LT" dirty="0"/>
          </a:p>
        </p:txBody>
      </p:sp>
      <p:sp>
        <p:nvSpPr>
          <p:cNvPr id="9" name="Footer Placeholder 8">
            <a:extLst>
              <a:ext uri="{FF2B5EF4-FFF2-40B4-BE49-F238E27FC236}">
                <a16:creationId xmlns:a16="http://schemas.microsoft.com/office/drawing/2014/main" id="{540AD542-3595-757F-3BD5-FF187FE92BDB}"/>
              </a:ext>
            </a:extLst>
          </p:cNvPr>
          <p:cNvSpPr>
            <a:spLocks noGrp="1"/>
          </p:cNvSpPr>
          <p:nvPr>
            <p:ph type="ftr" sz="quarter" idx="22"/>
          </p:nvPr>
        </p:nvSpPr>
        <p:spPr/>
        <p:txBody>
          <a:bodyPr/>
          <a:lstStyle/>
          <a:p>
            <a:endParaRPr lang="en-US" dirty="0"/>
          </a:p>
        </p:txBody>
      </p:sp>
      <p:sp>
        <p:nvSpPr>
          <p:cNvPr id="11" name="Title 10">
            <a:extLst>
              <a:ext uri="{FF2B5EF4-FFF2-40B4-BE49-F238E27FC236}">
                <a16:creationId xmlns:a16="http://schemas.microsoft.com/office/drawing/2014/main" id="{114ABB97-7531-EE70-1EBE-1393DAC6A4B8}"/>
              </a:ext>
            </a:extLst>
          </p:cNvPr>
          <p:cNvSpPr>
            <a:spLocks noGrp="1"/>
          </p:cNvSpPr>
          <p:nvPr>
            <p:ph type="title"/>
          </p:nvPr>
        </p:nvSpPr>
        <p:spPr/>
        <p:txBody>
          <a:bodyPr/>
          <a:lstStyle/>
          <a:p>
            <a:r>
              <a:rPr lang="en-US" dirty="0"/>
              <a:t>PA onboarding checklists </a:t>
            </a:r>
          </a:p>
        </p:txBody>
      </p:sp>
      <p:pic>
        <p:nvPicPr>
          <p:cNvPr id="4" name="Content Placeholder 17">
            <a:extLst>
              <a:ext uri="{FF2B5EF4-FFF2-40B4-BE49-F238E27FC236}">
                <a16:creationId xmlns:a16="http://schemas.microsoft.com/office/drawing/2014/main" id="{B3562EA9-F46C-8B24-AFEA-2754E621AB47}"/>
              </a:ext>
            </a:extLst>
          </p:cNvPr>
          <p:cNvPicPr>
            <a:picLocks noChangeAspect="1"/>
          </p:cNvPicPr>
          <p:nvPr/>
        </p:nvPicPr>
        <p:blipFill>
          <a:blip r:embed="rId2"/>
          <a:stretch>
            <a:fillRect/>
          </a:stretch>
        </p:blipFill>
        <p:spPr>
          <a:xfrm>
            <a:off x="619119" y="2132218"/>
            <a:ext cx="5208422" cy="326115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B6AE91D-E263-F93D-BAC9-1F0D5C80C9F9}"/>
              </a:ext>
            </a:extLst>
          </p:cNvPr>
          <p:cNvPicPr>
            <a:picLocks noChangeAspect="1"/>
          </p:cNvPicPr>
          <p:nvPr/>
        </p:nvPicPr>
        <p:blipFill>
          <a:blip r:embed="rId3"/>
          <a:stretch>
            <a:fillRect/>
          </a:stretch>
        </p:blipFill>
        <p:spPr>
          <a:xfrm>
            <a:off x="6566238" y="2132218"/>
            <a:ext cx="5208421" cy="3261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497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2.xml><?xml version="1.0" encoding="utf-8"?>
<ds:datastoreItem xmlns:ds="http://schemas.openxmlformats.org/officeDocument/2006/customXml" ds:itemID="{B5A385D6-1B48-432F-B09D-13C6DAFB4878}">
  <ds:schemaRefs>
    <ds:schemaRef ds:uri="47faa2a4-73f8-432c-a094-497480f69319"/>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71aba463-9bd0-4bde-b004-aca769530f9c"/>
    <ds:schemaRef ds:uri="http://purl.org/dc/dcmitype/"/>
  </ds:schemaRefs>
</ds:datastoreItem>
</file>

<file path=customXml/itemProps3.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1_AU_2023</Template>
  <TotalTime>173</TotalTime>
  <Words>1722</Words>
  <Application>Microsoft Macintosh PowerPoint</Application>
  <PresentationFormat>Widescreen</PresentationFormat>
  <Paragraphs>229</Paragraphs>
  <Slides>24</Slides>
  <Notes>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.AppleSystemUIFont</vt:lpstr>
      <vt:lpstr>Arial</vt:lpstr>
      <vt:lpstr>Avenir Light</vt:lpstr>
      <vt:lpstr>Avenir Medium</vt:lpstr>
      <vt:lpstr>Avenir Next LT Pro</vt:lpstr>
      <vt:lpstr>Avenir Next LT Pro Demi</vt:lpstr>
      <vt:lpstr>Calibri</vt:lpstr>
      <vt:lpstr>KazimirText Medium</vt:lpstr>
      <vt:lpstr>System Font Regular</vt:lpstr>
      <vt:lpstr>Wingdings</vt:lpstr>
      <vt:lpstr>1_AU_2023</vt:lpstr>
      <vt:lpstr>2_AU_2023</vt:lpstr>
      <vt:lpstr>3_AU_2023</vt:lpstr>
      <vt:lpstr>4_AU_2023</vt:lpstr>
      <vt:lpstr>5_AU_2023</vt:lpstr>
      <vt:lpstr>Non-faculty and faculty onboarding – ‘ALL ABOARD’</vt:lpstr>
      <vt:lpstr>Non-faculty &amp; faculty onboarding</vt:lpstr>
      <vt:lpstr>Non-faculty &amp; faculty ONBOARDING</vt:lpstr>
      <vt:lpstr>Captain hr: charting a course for success</vt:lpstr>
      <vt:lpstr>Crew harmony: commitment to collaboration</vt:lpstr>
      <vt:lpstr>New hire journey – setting sail for successful onboarding</vt:lpstr>
      <vt:lpstr>Non-faculty &amp; Faculty PA Onboarding Checklists</vt:lpstr>
      <vt:lpstr>PA onboarding checklists </vt:lpstr>
      <vt:lpstr>PA onboarding checklists </vt:lpstr>
      <vt:lpstr>Departmental view</vt:lpstr>
      <vt:lpstr>Foreign nationals</vt:lpstr>
      <vt:lpstr>Foreign national Checklist</vt:lpstr>
      <vt:lpstr>PA onboarding checklists </vt:lpstr>
      <vt:lpstr>PA email notifications</vt:lpstr>
      <vt:lpstr>PA Email notification examples</vt:lpstr>
      <vt:lpstr>onboarding – hoist the sail and take control</vt:lpstr>
      <vt:lpstr>finding true north – onboarding misconceptions</vt:lpstr>
      <vt:lpstr>common misconceptions continued…</vt:lpstr>
      <vt:lpstr>Onboarding faqs – anchoring on facts</vt:lpstr>
      <vt:lpstr>Additional faqs</vt:lpstr>
      <vt:lpstr>Are there additional resources to guide through the onboarding process?</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before using template</dc:title>
  <dc:creator>Patrick Johnston</dc:creator>
  <cp:lastModifiedBy>Patrick Johnston</cp:lastModifiedBy>
  <cp:revision>11</cp:revision>
  <cp:lastPrinted>2019-08-14T19:32:51Z</cp:lastPrinted>
  <dcterms:created xsi:type="dcterms:W3CDTF">2023-07-21T19:22:52Z</dcterms:created>
  <dcterms:modified xsi:type="dcterms:W3CDTF">2023-08-01T15:13:36Z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