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27"/>
  </p:notesMasterIdLst>
  <p:sldIdLst>
    <p:sldId id="2598" r:id="rId9"/>
    <p:sldId id="2584" r:id="rId10"/>
    <p:sldId id="2696" r:id="rId11"/>
    <p:sldId id="2699" r:id="rId12"/>
    <p:sldId id="2700" r:id="rId13"/>
    <p:sldId id="2689" r:id="rId14"/>
    <p:sldId id="2690" r:id="rId15"/>
    <p:sldId id="2697" r:id="rId16"/>
    <p:sldId id="2708" r:id="rId17"/>
    <p:sldId id="2702" r:id="rId18"/>
    <p:sldId id="2703" r:id="rId19"/>
    <p:sldId id="2704" r:id="rId20"/>
    <p:sldId id="2705" r:id="rId21"/>
    <p:sldId id="2706" r:id="rId22"/>
    <p:sldId id="2680" r:id="rId23"/>
    <p:sldId id="259" r:id="rId24"/>
    <p:sldId id="2615" r:id="rId25"/>
    <p:sldId id="2616"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100"/>
    <a:srgbClr val="40404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6327" autoAdjust="0"/>
  </p:normalViewPr>
  <p:slideViewPr>
    <p:cSldViewPr snapToGrid="0" snapToObjects="1">
      <p:cViewPr varScale="1">
        <p:scale>
          <a:sx n="123" d="100"/>
          <a:sy n="123" d="100"/>
        </p:scale>
        <p:origin x="712" y="192"/>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5DF0C5-5DF1-492A-9B7E-23013A08CEE9}" type="doc">
      <dgm:prSet loTypeId="urn:microsoft.com/office/officeart/2005/8/layout/bProcess3" loCatId="process" qsTypeId="urn:microsoft.com/office/officeart/2005/8/quickstyle/simple1" qsCatId="simple" csTypeId="urn:microsoft.com/office/officeart/2005/8/colors/accent2_1" csCatId="accent2" phldr="1"/>
      <dgm:spPr/>
      <dgm:t>
        <a:bodyPr/>
        <a:lstStyle/>
        <a:p>
          <a:endParaRPr lang="en-US"/>
        </a:p>
      </dgm:t>
    </dgm:pt>
    <dgm:pt modelId="{1DB4EA76-E350-435A-B808-4B0A0B60D8C0}">
      <dgm:prSet phldrT="[Text]"/>
      <dgm:spPr/>
      <dgm:t>
        <a:bodyPr/>
        <a:lstStyle/>
        <a:p>
          <a:r>
            <a:rPr lang="en-US" dirty="0">
              <a:solidFill>
                <a:srgbClr val="FFFFFF"/>
              </a:solidFill>
            </a:rPr>
            <a:t>Hiring Department*</a:t>
          </a:r>
        </a:p>
      </dgm:t>
    </dgm:pt>
    <dgm:pt modelId="{4CBBB54F-FF94-4AD0-A0BC-764599657E3C}" type="parTrans" cxnId="{C45D0CBE-C9AE-4D09-B4B1-77755126D98D}">
      <dgm:prSet/>
      <dgm:spPr/>
      <dgm:t>
        <a:bodyPr/>
        <a:lstStyle/>
        <a:p>
          <a:endParaRPr lang="en-US"/>
        </a:p>
      </dgm:t>
    </dgm:pt>
    <dgm:pt modelId="{3036A67F-7F43-4263-A4A3-1CA21372C6A4}" type="sibTrans" cxnId="{C45D0CBE-C9AE-4D09-B4B1-77755126D98D}">
      <dgm:prSet/>
      <dgm:spPr/>
      <dgm:t>
        <a:bodyPr/>
        <a:lstStyle/>
        <a:p>
          <a:endParaRPr lang="en-US"/>
        </a:p>
      </dgm:t>
    </dgm:pt>
    <dgm:pt modelId="{87855B14-A619-4140-AB5B-CB3A5A8EE285}">
      <dgm:prSet phldrT="[Text]"/>
      <dgm:spPr/>
      <dgm:t>
        <a:bodyPr/>
        <a:lstStyle/>
        <a:p>
          <a:r>
            <a:rPr lang="en-US" dirty="0">
              <a:solidFill>
                <a:srgbClr val="FFFFFF"/>
              </a:solidFill>
            </a:rPr>
            <a:t>Office of International Programs**</a:t>
          </a:r>
        </a:p>
      </dgm:t>
    </dgm:pt>
    <dgm:pt modelId="{FC68FA73-619B-42F9-91E8-0F3E64F2C9E9}" type="parTrans" cxnId="{D035DFA0-5A6A-44E8-ACA0-552AA65B0C49}">
      <dgm:prSet/>
      <dgm:spPr/>
      <dgm:t>
        <a:bodyPr/>
        <a:lstStyle/>
        <a:p>
          <a:endParaRPr lang="en-US"/>
        </a:p>
      </dgm:t>
    </dgm:pt>
    <dgm:pt modelId="{679C9EF9-D5F2-48CD-BE99-AF5708D392F4}" type="sibTrans" cxnId="{D035DFA0-5A6A-44E8-ACA0-552AA65B0C49}">
      <dgm:prSet/>
      <dgm:spPr/>
      <dgm:t>
        <a:bodyPr/>
        <a:lstStyle/>
        <a:p>
          <a:endParaRPr lang="en-US"/>
        </a:p>
      </dgm:t>
    </dgm:pt>
    <dgm:pt modelId="{C120907A-60BE-4E2F-BA43-59C3D7B9B418}">
      <dgm:prSet phldrT="[Text]"/>
      <dgm:spPr/>
      <dgm:t>
        <a:bodyPr/>
        <a:lstStyle/>
        <a:p>
          <a:r>
            <a:rPr lang="en-US" dirty="0">
              <a:solidFill>
                <a:srgbClr val="FFFFFF"/>
              </a:solidFill>
            </a:rPr>
            <a:t>Office of Tax Compliance</a:t>
          </a:r>
        </a:p>
      </dgm:t>
    </dgm:pt>
    <dgm:pt modelId="{F23B2B8B-6689-4A27-8D51-421BDA8D830B}" type="parTrans" cxnId="{A381D705-A36C-4386-9649-9BE6B3584C8C}">
      <dgm:prSet/>
      <dgm:spPr/>
      <dgm:t>
        <a:bodyPr/>
        <a:lstStyle/>
        <a:p>
          <a:endParaRPr lang="en-US"/>
        </a:p>
      </dgm:t>
    </dgm:pt>
    <dgm:pt modelId="{8B0DF599-FEE0-4237-ABA5-0CF6C118F5AC}" type="sibTrans" cxnId="{A381D705-A36C-4386-9649-9BE6B3584C8C}">
      <dgm:prSet/>
      <dgm:spPr/>
      <dgm:t>
        <a:bodyPr/>
        <a:lstStyle/>
        <a:p>
          <a:endParaRPr lang="en-US"/>
        </a:p>
      </dgm:t>
    </dgm:pt>
    <dgm:pt modelId="{4286BA9F-908C-4B81-9CC2-EE61C283105C}">
      <dgm:prSet/>
      <dgm:spPr/>
      <dgm:t>
        <a:bodyPr/>
        <a:lstStyle/>
        <a:p>
          <a:r>
            <a:rPr lang="en-US" dirty="0">
              <a:solidFill>
                <a:srgbClr val="FFFFFF"/>
              </a:solidFill>
            </a:rPr>
            <a:t>Onboarding Center or TES Office</a:t>
          </a:r>
        </a:p>
      </dgm:t>
    </dgm:pt>
    <dgm:pt modelId="{F6D688C3-DA9E-47D0-B25B-4BCCF7F23A7F}" type="parTrans" cxnId="{17A5FD82-2906-4407-A280-F39E3EC54B8E}">
      <dgm:prSet/>
      <dgm:spPr/>
      <dgm:t>
        <a:bodyPr/>
        <a:lstStyle/>
        <a:p>
          <a:endParaRPr lang="en-US"/>
        </a:p>
      </dgm:t>
    </dgm:pt>
    <dgm:pt modelId="{41EB8A75-2A46-48F2-A202-C349F48212DD}" type="sibTrans" cxnId="{17A5FD82-2906-4407-A280-F39E3EC54B8E}">
      <dgm:prSet/>
      <dgm:spPr/>
      <dgm:t>
        <a:bodyPr/>
        <a:lstStyle/>
        <a:p>
          <a:endParaRPr lang="en-US"/>
        </a:p>
      </dgm:t>
    </dgm:pt>
    <dgm:pt modelId="{1509A072-CE4B-4FB9-A2FC-1F0BBA0BF818}">
      <dgm:prSet/>
      <dgm:spPr/>
      <dgm:t>
        <a:bodyPr/>
        <a:lstStyle/>
        <a:p>
          <a:r>
            <a:rPr lang="en-US" dirty="0">
              <a:solidFill>
                <a:srgbClr val="FFFFFF"/>
              </a:solidFill>
            </a:rPr>
            <a:t>University Human Resources Records</a:t>
          </a:r>
        </a:p>
      </dgm:t>
    </dgm:pt>
    <dgm:pt modelId="{E8982AD9-C4BC-49A6-8C2F-D34AE1A6E7E6}" type="parTrans" cxnId="{F935A9CC-DDBC-4451-8228-A06005ECFFFE}">
      <dgm:prSet/>
      <dgm:spPr/>
      <dgm:t>
        <a:bodyPr/>
        <a:lstStyle/>
        <a:p>
          <a:endParaRPr lang="en-US"/>
        </a:p>
      </dgm:t>
    </dgm:pt>
    <dgm:pt modelId="{122CD08D-CBEF-4966-99BE-A01C0D82E144}" type="sibTrans" cxnId="{F935A9CC-DDBC-4451-8228-A06005ECFFFE}">
      <dgm:prSet/>
      <dgm:spPr/>
      <dgm:t>
        <a:bodyPr/>
        <a:lstStyle/>
        <a:p>
          <a:endParaRPr lang="en-US"/>
        </a:p>
      </dgm:t>
    </dgm:pt>
    <dgm:pt modelId="{E77D6D17-1C78-4FE2-AFCD-3F0F17CD6E4D}">
      <dgm:prSet custT="1">
        <dgm:style>
          <a:lnRef idx="3">
            <a:schemeClr val="lt1"/>
          </a:lnRef>
          <a:fillRef idx="1">
            <a:schemeClr val="accent2"/>
          </a:fillRef>
          <a:effectRef idx="1">
            <a:schemeClr val="accent2"/>
          </a:effectRef>
          <a:fontRef idx="minor">
            <a:schemeClr val="lt1"/>
          </a:fontRef>
        </dgm:style>
      </dgm:prSet>
      <dgm:spPr/>
      <dgm:t>
        <a:bodyPr/>
        <a:lstStyle/>
        <a:p>
          <a:r>
            <a:rPr lang="en-US" sz="2300" dirty="0">
              <a:solidFill>
                <a:srgbClr val="FFFFFF"/>
              </a:solidFill>
            </a:rPr>
            <a:t>Onboarding Events Initiated***</a:t>
          </a:r>
        </a:p>
      </dgm:t>
    </dgm:pt>
    <dgm:pt modelId="{2F42FD7F-E8A1-4F35-BF15-6B8C0B6CC6F0}" type="parTrans" cxnId="{EF86AEAD-AB84-475B-AEC1-4FCADDD4DD26}">
      <dgm:prSet/>
      <dgm:spPr/>
      <dgm:t>
        <a:bodyPr/>
        <a:lstStyle/>
        <a:p>
          <a:endParaRPr lang="en-US"/>
        </a:p>
      </dgm:t>
    </dgm:pt>
    <dgm:pt modelId="{BFA1B8B8-F167-47D5-9746-6221612519CB}" type="sibTrans" cxnId="{EF86AEAD-AB84-475B-AEC1-4FCADDD4DD26}">
      <dgm:prSet/>
      <dgm:spPr/>
      <dgm:t>
        <a:bodyPr/>
        <a:lstStyle/>
        <a:p>
          <a:endParaRPr lang="en-US"/>
        </a:p>
      </dgm:t>
    </dgm:pt>
    <dgm:pt modelId="{08AEB677-F63C-4E5C-A14C-EA3C194E37C2}" type="pres">
      <dgm:prSet presAssocID="{FD5DF0C5-5DF1-492A-9B7E-23013A08CEE9}" presName="Name0" presStyleCnt="0">
        <dgm:presLayoutVars>
          <dgm:dir/>
          <dgm:resizeHandles val="exact"/>
        </dgm:presLayoutVars>
      </dgm:prSet>
      <dgm:spPr/>
    </dgm:pt>
    <dgm:pt modelId="{827211FE-CE2D-483F-B90E-482382B3954B}" type="pres">
      <dgm:prSet presAssocID="{1DB4EA76-E350-435A-B808-4B0A0B60D8C0}" presName="node" presStyleLbl="node1" presStyleIdx="0" presStyleCnt="6">
        <dgm:presLayoutVars>
          <dgm:bulletEnabled val="1"/>
        </dgm:presLayoutVars>
      </dgm:prSet>
      <dgm:spPr/>
    </dgm:pt>
    <dgm:pt modelId="{708B567F-F929-43C5-81F7-EEC850CFD26F}" type="pres">
      <dgm:prSet presAssocID="{3036A67F-7F43-4263-A4A3-1CA21372C6A4}" presName="sibTrans" presStyleLbl="sibTrans1D1" presStyleIdx="0" presStyleCnt="5"/>
      <dgm:spPr/>
    </dgm:pt>
    <dgm:pt modelId="{6C00C67E-1674-41F7-9E77-1B31BF5F3DF9}" type="pres">
      <dgm:prSet presAssocID="{3036A67F-7F43-4263-A4A3-1CA21372C6A4}" presName="connectorText" presStyleLbl="sibTrans1D1" presStyleIdx="0" presStyleCnt="5"/>
      <dgm:spPr/>
    </dgm:pt>
    <dgm:pt modelId="{B250DC9C-9C80-43DB-B018-F304B64D78E4}" type="pres">
      <dgm:prSet presAssocID="{87855B14-A619-4140-AB5B-CB3A5A8EE285}" presName="node" presStyleLbl="node1" presStyleIdx="1" presStyleCnt="6">
        <dgm:presLayoutVars>
          <dgm:bulletEnabled val="1"/>
        </dgm:presLayoutVars>
      </dgm:prSet>
      <dgm:spPr/>
    </dgm:pt>
    <dgm:pt modelId="{4D8FFFD3-19B6-4EE6-8D63-3CA722F927BF}" type="pres">
      <dgm:prSet presAssocID="{679C9EF9-D5F2-48CD-BE99-AF5708D392F4}" presName="sibTrans" presStyleLbl="sibTrans1D1" presStyleIdx="1" presStyleCnt="5"/>
      <dgm:spPr/>
    </dgm:pt>
    <dgm:pt modelId="{AADB3318-ED80-4955-9A0E-334622E86A33}" type="pres">
      <dgm:prSet presAssocID="{679C9EF9-D5F2-48CD-BE99-AF5708D392F4}" presName="connectorText" presStyleLbl="sibTrans1D1" presStyleIdx="1" presStyleCnt="5"/>
      <dgm:spPr/>
    </dgm:pt>
    <dgm:pt modelId="{845D0C6F-9558-4BD4-8BF7-B565FE1387E6}" type="pres">
      <dgm:prSet presAssocID="{E77D6D17-1C78-4FE2-AFCD-3F0F17CD6E4D}" presName="node" presStyleLbl="node1" presStyleIdx="2" presStyleCnt="6">
        <dgm:presLayoutVars>
          <dgm:bulletEnabled val="1"/>
        </dgm:presLayoutVars>
      </dgm:prSet>
      <dgm:spPr/>
    </dgm:pt>
    <dgm:pt modelId="{B47074A1-44DF-44EB-8F73-E0ECFBD70359}" type="pres">
      <dgm:prSet presAssocID="{BFA1B8B8-F167-47D5-9746-6221612519CB}" presName="sibTrans" presStyleLbl="sibTrans1D1" presStyleIdx="2" presStyleCnt="5"/>
      <dgm:spPr/>
    </dgm:pt>
    <dgm:pt modelId="{CD656742-DEBF-4FA1-8A9C-4F5B51BA1D72}" type="pres">
      <dgm:prSet presAssocID="{BFA1B8B8-F167-47D5-9746-6221612519CB}" presName="connectorText" presStyleLbl="sibTrans1D1" presStyleIdx="2" presStyleCnt="5"/>
      <dgm:spPr/>
    </dgm:pt>
    <dgm:pt modelId="{E7CC273E-3425-44C7-848A-A88B33F485A3}" type="pres">
      <dgm:prSet presAssocID="{C120907A-60BE-4E2F-BA43-59C3D7B9B418}" presName="node" presStyleLbl="node1" presStyleIdx="3" presStyleCnt="6">
        <dgm:presLayoutVars>
          <dgm:bulletEnabled val="1"/>
        </dgm:presLayoutVars>
      </dgm:prSet>
      <dgm:spPr/>
    </dgm:pt>
    <dgm:pt modelId="{67AA53A9-2789-45B8-ADEC-399EBF8AF576}" type="pres">
      <dgm:prSet presAssocID="{8B0DF599-FEE0-4237-ABA5-0CF6C118F5AC}" presName="sibTrans" presStyleLbl="sibTrans1D1" presStyleIdx="3" presStyleCnt="5"/>
      <dgm:spPr/>
    </dgm:pt>
    <dgm:pt modelId="{AAC37020-D701-4221-9E89-2196C6B13737}" type="pres">
      <dgm:prSet presAssocID="{8B0DF599-FEE0-4237-ABA5-0CF6C118F5AC}" presName="connectorText" presStyleLbl="sibTrans1D1" presStyleIdx="3" presStyleCnt="5"/>
      <dgm:spPr/>
    </dgm:pt>
    <dgm:pt modelId="{443B38F8-7398-4125-9CA5-53E6EC557DFC}" type="pres">
      <dgm:prSet presAssocID="{4286BA9F-908C-4B81-9CC2-EE61C283105C}" presName="node" presStyleLbl="node1" presStyleIdx="4" presStyleCnt="6">
        <dgm:presLayoutVars>
          <dgm:bulletEnabled val="1"/>
        </dgm:presLayoutVars>
      </dgm:prSet>
      <dgm:spPr/>
    </dgm:pt>
    <dgm:pt modelId="{32EC0D86-00C4-43E1-98EA-712D296BBBE2}" type="pres">
      <dgm:prSet presAssocID="{41EB8A75-2A46-48F2-A202-C349F48212DD}" presName="sibTrans" presStyleLbl="sibTrans1D1" presStyleIdx="4" presStyleCnt="5"/>
      <dgm:spPr/>
    </dgm:pt>
    <dgm:pt modelId="{6C43A0E4-642B-4CD3-B792-027E58AA9C18}" type="pres">
      <dgm:prSet presAssocID="{41EB8A75-2A46-48F2-A202-C349F48212DD}" presName="connectorText" presStyleLbl="sibTrans1D1" presStyleIdx="4" presStyleCnt="5"/>
      <dgm:spPr/>
    </dgm:pt>
    <dgm:pt modelId="{AC84A979-1E3A-49BC-AFE8-13DAB6A894A7}" type="pres">
      <dgm:prSet presAssocID="{1509A072-CE4B-4FB9-A2FC-1F0BBA0BF818}" presName="node" presStyleLbl="node1" presStyleIdx="5" presStyleCnt="6">
        <dgm:presLayoutVars>
          <dgm:bulletEnabled val="1"/>
        </dgm:presLayoutVars>
      </dgm:prSet>
      <dgm:spPr/>
    </dgm:pt>
  </dgm:ptLst>
  <dgm:cxnLst>
    <dgm:cxn modelId="{A381D705-A36C-4386-9649-9BE6B3584C8C}" srcId="{FD5DF0C5-5DF1-492A-9B7E-23013A08CEE9}" destId="{C120907A-60BE-4E2F-BA43-59C3D7B9B418}" srcOrd="3" destOrd="0" parTransId="{F23B2B8B-6689-4A27-8D51-421BDA8D830B}" sibTransId="{8B0DF599-FEE0-4237-ABA5-0CF6C118F5AC}"/>
    <dgm:cxn modelId="{B02C4807-CFB4-4DE1-84EC-B5D6F8FD756A}" type="presOf" srcId="{1509A072-CE4B-4FB9-A2FC-1F0BBA0BF818}" destId="{AC84A979-1E3A-49BC-AFE8-13DAB6A894A7}" srcOrd="0" destOrd="0" presId="urn:microsoft.com/office/officeart/2005/8/layout/bProcess3"/>
    <dgm:cxn modelId="{7149CB14-7238-4D77-8B7E-84990E0E636D}" type="presOf" srcId="{87855B14-A619-4140-AB5B-CB3A5A8EE285}" destId="{B250DC9C-9C80-43DB-B018-F304B64D78E4}" srcOrd="0" destOrd="0" presId="urn:microsoft.com/office/officeart/2005/8/layout/bProcess3"/>
    <dgm:cxn modelId="{3736F415-BBB5-43D2-971A-88C92F936008}" type="presOf" srcId="{8B0DF599-FEE0-4237-ABA5-0CF6C118F5AC}" destId="{AAC37020-D701-4221-9E89-2196C6B13737}" srcOrd="1" destOrd="0" presId="urn:microsoft.com/office/officeart/2005/8/layout/bProcess3"/>
    <dgm:cxn modelId="{36F7B924-3FAE-4DFC-97DB-47B6D2DB8866}" type="presOf" srcId="{1DB4EA76-E350-435A-B808-4B0A0B60D8C0}" destId="{827211FE-CE2D-483F-B90E-482382B3954B}" srcOrd="0" destOrd="0" presId="urn:microsoft.com/office/officeart/2005/8/layout/bProcess3"/>
    <dgm:cxn modelId="{812D6C57-1357-41E0-A58C-68F7DB2C3D9E}" type="presOf" srcId="{BFA1B8B8-F167-47D5-9746-6221612519CB}" destId="{CD656742-DEBF-4FA1-8A9C-4F5B51BA1D72}" srcOrd="1" destOrd="0" presId="urn:microsoft.com/office/officeart/2005/8/layout/bProcess3"/>
    <dgm:cxn modelId="{28043B65-C5A8-409B-BBDF-5A67F5A7B1DC}" type="presOf" srcId="{E77D6D17-1C78-4FE2-AFCD-3F0F17CD6E4D}" destId="{845D0C6F-9558-4BD4-8BF7-B565FE1387E6}" srcOrd="0" destOrd="0" presId="urn:microsoft.com/office/officeart/2005/8/layout/bProcess3"/>
    <dgm:cxn modelId="{4F58036D-638F-4B96-902C-4951D9B1EDCE}" type="presOf" srcId="{BFA1B8B8-F167-47D5-9746-6221612519CB}" destId="{B47074A1-44DF-44EB-8F73-E0ECFBD70359}" srcOrd="0" destOrd="0" presId="urn:microsoft.com/office/officeart/2005/8/layout/bProcess3"/>
    <dgm:cxn modelId="{A0C2C36F-BEC4-4E35-9B70-6C354E3E275D}" type="presOf" srcId="{4286BA9F-908C-4B81-9CC2-EE61C283105C}" destId="{443B38F8-7398-4125-9CA5-53E6EC557DFC}" srcOrd="0" destOrd="0" presId="urn:microsoft.com/office/officeart/2005/8/layout/bProcess3"/>
    <dgm:cxn modelId="{99709576-944E-44C1-B930-65E488563715}" type="presOf" srcId="{41EB8A75-2A46-48F2-A202-C349F48212DD}" destId="{6C43A0E4-642B-4CD3-B792-027E58AA9C18}" srcOrd="1" destOrd="0" presId="urn:microsoft.com/office/officeart/2005/8/layout/bProcess3"/>
    <dgm:cxn modelId="{17A5FD82-2906-4407-A280-F39E3EC54B8E}" srcId="{FD5DF0C5-5DF1-492A-9B7E-23013A08CEE9}" destId="{4286BA9F-908C-4B81-9CC2-EE61C283105C}" srcOrd="4" destOrd="0" parTransId="{F6D688C3-DA9E-47D0-B25B-4BCCF7F23A7F}" sibTransId="{41EB8A75-2A46-48F2-A202-C349F48212DD}"/>
    <dgm:cxn modelId="{29961D96-35A4-43E4-AFED-DA774297F956}" type="presOf" srcId="{3036A67F-7F43-4263-A4A3-1CA21372C6A4}" destId="{6C00C67E-1674-41F7-9E77-1B31BF5F3DF9}" srcOrd="1" destOrd="0" presId="urn:microsoft.com/office/officeart/2005/8/layout/bProcess3"/>
    <dgm:cxn modelId="{D035DFA0-5A6A-44E8-ACA0-552AA65B0C49}" srcId="{FD5DF0C5-5DF1-492A-9B7E-23013A08CEE9}" destId="{87855B14-A619-4140-AB5B-CB3A5A8EE285}" srcOrd="1" destOrd="0" parTransId="{FC68FA73-619B-42F9-91E8-0F3E64F2C9E9}" sibTransId="{679C9EF9-D5F2-48CD-BE99-AF5708D392F4}"/>
    <dgm:cxn modelId="{DF1DECA1-A1C1-4C9E-97E0-309433A6ECE0}" type="presOf" srcId="{679C9EF9-D5F2-48CD-BE99-AF5708D392F4}" destId="{AADB3318-ED80-4955-9A0E-334622E86A33}" srcOrd="1" destOrd="0" presId="urn:microsoft.com/office/officeart/2005/8/layout/bProcess3"/>
    <dgm:cxn modelId="{643467A2-8209-46DE-A2EE-D6AA69FFE93E}" type="presOf" srcId="{FD5DF0C5-5DF1-492A-9B7E-23013A08CEE9}" destId="{08AEB677-F63C-4E5C-A14C-EA3C194E37C2}" srcOrd="0" destOrd="0" presId="urn:microsoft.com/office/officeart/2005/8/layout/bProcess3"/>
    <dgm:cxn modelId="{1064E8A3-C484-445E-B4B1-E995DB296FAE}" type="presOf" srcId="{679C9EF9-D5F2-48CD-BE99-AF5708D392F4}" destId="{4D8FFFD3-19B6-4EE6-8D63-3CA722F927BF}" srcOrd="0" destOrd="0" presId="urn:microsoft.com/office/officeart/2005/8/layout/bProcess3"/>
    <dgm:cxn modelId="{EF86AEAD-AB84-475B-AEC1-4FCADDD4DD26}" srcId="{FD5DF0C5-5DF1-492A-9B7E-23013A08CEE9}" destId="{E77D6D17-1C78-4FE2-AFCD-3F0F17CD6E4D}" srcOrd="2" destOrd="0" parTransId="{2F42FD7F-E8A1-4F35-BF15-6B8C0B6CC6F0}" sibTransId="{BFA1B8B8-F167-47D5-9746-6221612519CB}"/>
    <dgm:cxn modelId="{C45D0CBE-C9AE-4D09-B4B1-77755126D98D}" srcId="{FD5DF0C5-5DF1-492A-9B7E-23013A08CEE9}" destId="{1DB4EA76-E350-435A-B808-4B0A0B60D8C0}" srcOrd="0" destOrd="0" parTransId="{4CBBB54F-FF94-4AD0-A0BC-764599657E3C}" sibTransId="{3036A67F-7F43-4263-A4A3-1CA21372C6A4}"/>
    <dgm:cxn modelId="{45C4B0C0-11A9-486D-93B9-B8AED0D03AFD}" type="presOf" srcId="{41EB8A75-2A46-48F2-A202-C349F48212DD}" destId="{32EC0D86-00C4-43E1-98EA-712D296BBBE2}" srcOrd="0" destOrd="0" presId="urn:microsoft.com/office/officeart/2005/8/layout/bProcess3"/>
    <dgm:cxn modelId="{F935A9CC-DDBC-4451-8228-A06005ECFFFE}" srcId="{FD5DF0C5-5DF1-492A-9B7E-23013A08CEE9}" destId="{1509A072-CE4B-4FB9-A2FC-1F0BBA0BF818}" srcOrd="5" destOrd="0" parTransId="{E8982AD9-C4BC-49A6-8C2F-D34AE1A6E7E6}" sibTransId="{122CD08D-CBEF-4966-99BE-A01C0D82E144}"/>
    <dgm:cxn modelId="{8B1CB9E0-6C7B-4FE2-942D-22B728F2E26C}" type="presOf" srcId="{C120907A-60BE-4E2F-BA43-59C3D7B9B418}" destId="{E7CC273E-3425-44C7-848A-A88B33F485A3}" srcOrd="0" destOrd="0" presId="urn:microsoft.com/office/officeart/2005/8/layout/bProcess3"/>
    <dgm:cxn modelId="{F0647DF0-8FB2-488C-945C-AA6639C1385A}" type="presOf" srcId="{3036A67F-7F43-4263-A4A3-1CA21372C6A4}" destId="{708B567F-F929-43C5-81F7-EEC850CFD26F}" srcOrd="0" destOrd="0" presId="urn:microsoft.com/office/officeart/2005/8/layout/bProcess3"/>
    <dgm:cxn modelId="{9D3A8EF7-3439-4ABB-AADB-9F9BAA2080C3}" type="presOf" srcId="{8B0DF599-FEE0-4237-ABA5-0CF6C118F5AC}" destId="{67AA53A9-2789-45B8-ADEC-399EBF8AF576}" srcOrd="0" destOrd="0" presId="urn:microsoft.com/office/officeart/2005/8/layout/bProcess3"/>
    <dgm:cxn modelId="{A3A79806-AEB2-4FC2-B63F-DFC25AFE7B99}" type="presParOf" srcId="{08AEB677-F63C-4E5C-A14C-EA3C194E37C2}" destId="{827211FE-CE2D-483F-B90E-482382B3954B}" srcOrd="0" destOrd="0" presId="urn:microsoft.com/office/officeart/2005/8/layout/bProcess3"/>
    <dgm:cxn modelId="{67AA0156-AC21-44A6-BE03-9602C452BF6B}" type="presParOf" srcId="{08AEB677-F63C-4E5C-A14C-EA3C194E37C2}" destId="{708B567F-F929-43C5-81F7-EEC850CFD26F}" srcOrd="1" destOrd="0" presId="urn:microsoft.com/office/officeart/2005/8/layout/bProcess3"/>
    <dgm:cxn modelId="{E8BCF1B9-63B5-4B05-852E-852A001708A3}" type="presParOf" srcId="{708B567F-F929-43C5-81F7-EEC850CFD26F}" destId="{6C00C67E-1674-41F7-9E77-1B31BF5F3DF9}" srcOrd="0" destOrd="0" presId="urn:microsoft.com/office/officeart/2005/8/layout/bProcess3"/>
    <dgm:cxn modelId="{04637A67-5168-4DF0-AA7D-7FE5586417AE}" type="presParOf" srcId="{08AEB677-F63C-4E5C-A14C-EA3C194E37C2}" destId="{B250DC9C-9C80-43DB-B018-F304B64D78E4}" srcOrd="2" destOrd="0" presId="urn:microsoft.com/office/officeart/2005/8/layout/bProcess3"/>
    <dgm:cxn modelId="{5947E584-F573-496A-9FC9-E8FDA5619789}" type="presParOf" srcId="{08AEB677-F63C-4E5C-A14C-EA3C194E37C2}" destId="{4D8FFFD3-19B6-4EE6-8D63-3CA722F927BF}" srcOrd="3" destOrd="0" presId="urn:microsoft.com/office/officeart/2005/8/layout/bProcess3"/>
    <dgm:cxn modelId="{5698DFC0-6493-403F-A9E7-84FD77A92A0B}" type="presParOf" srcId="{4D8FFFD3-19B6-4EE6-8D63-3CA722F927BF}" destId="{AADB3318-ED80-4955-9A0E-334622E86A33}" srcOrd="0" destOrd="0" presId="urn:microsoft.com/office/officeart/2005/8/layout/bProcess3"/>
    <dgm:cxn modelId="{BB2D0644-04D1-4E37-A712-42CC5E8C9BCA}" type="presParOf" srcId="{08AEB677-F63C-4E5C-A14C-EA3C194E37C2}" destId="{845D0C6F-9558-4BD4-8BF7-B565FE1387E6}" srcOrd="4" destOrd="0" presId="urn:microsoft.com/office/officeart/2005/8/layout/bProcess3"/>
    <dgm:cxn modelId="{2EEEE3DF-D46F-4555-8BE9-11A5ACF7156E}" type="presParOf" srcId="{08AEB677-F63C-4E5C-A14C-EA3C194E37C2}" destId="{B47074A1-44DF-44EB-8F73-E0ECFBD70359}" srcOrd="5" destOrd="0" presId="urn:microsoft.com/office/officeart/2005/8/layout/bProcess3"/>
    <dgm:cxn modelId="{8038BAF4-F7AC-496C-B3B0-4216B5DA77D6}" type="presParOf" srcId="{B47074A1-44DF-44EB-8F73-E0ECFBD70359}" destId="{CD656742-DEBF-4FA1-8A9C-4F5B51BA1D72}" srcOrd="0" destOrd="0" presId="urn:microsoft.com/office/officeart/2005/8/layout/bProcess3"/>
    <dgm:cxn modelId="{91CB80B3-966C-4511-A250-3D6B51464E51}" type="presParOf" srcId="{08AEB677-F63C-4E5C-A14C-EA3C194E37C2}" destId="{E7CC273E-3425-44C7-848A-A88B33F485A3}" srcOrd="6" destOrd="0" presId="urn:microsoft.com/office/officeart/2005/8/layout/bProcess3"/>
    <dgm:cxn modelId="{ADBB590C-9689-4BB1-9A60-9E49437C2B20}" type="presParOf" srcId="{08AEB677-F63C-4E5C-A14C-EA3C194E37C2}" destId="{67AA53A9-2789-45B8-ADEC-399EBF8AF576}" srcOrd="7" destOrd="0" presId="urn:microsoft.com/office/officeart/2005/8/layout/bProcess3"/>
    <dgm:cxn modelId="{521658C4-EE78-42F9-9E10-16CBC89D5EB3}" type="presParOf" srcId="{67AA53A9-2789-45B8-ADEC-399EBF8AF576}" destId="{AAC37020-D701-4221-9E89-2196C6B13737}" srcOrd="0" destOrd="0" presId="urn:microsoft.com/office/officeart/2005/8/layout/bProcess3"/>
    <dgm:cxn modelId="{AD815910-4202-4445-8B09-55AB3DEA9BD2}" type="presParOf" srcId="{08AEB677-F63C-4E5C-A14C-EA3C194E37C2}" destId="{443B38F8-7398-4125-9CA5-53E6EC557DFC}" srcOrd="8" destOrd="0" presId="urn:microsoft.com/office/officeart/2005/8/layout/bProcess3"/>
    <dgm:cxn modelId="{DF8CEA3E-A159-46CC-A8C8-892AAC86317D}" type="presParOf" srcId="{08AEB677-F63C-4E5C-A14C-EA3C194E37C2}" destId="{32EC0D86-00C4-43E1-98EA-712D296BBBE2}" srcOrd="9" destOrd="0" presId="urn:microsoft.com/office/officeart/2005/8/layout/bProcess3"/>
    <dgm:cxn modelId="{2ACA4399-81C5-4880-A324-6D71B160D34C}" type="presParOf" srcId="{32EC0D86-00C4-43E1-98EA-712D296BBBE2}" destId="{6C43A0E4-642B-4CD3-B792-027E58AA9C18}" srcOrd="0" destOrd="0" presId="urn:microsoft.com/office/officeart/2005/8/layout/bProcess3"/>
    <dgm:cxn modelId="{838BD941-D2D0-4DA0-960E-94C8D2ED7285}" type="presParOf" srcId="{08AEB677-F63C-4E5C-A14C-EA3C194E37C2}" destId="{AC84A979-1E3A-49BC-AFE8-13DAB6A894A7}"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BDB543-889F-4A90-8E20-B5DF94D7FAB9}" type="doc">
      <dgm:prSet loTypeId="urn:microsoft.com/office/officeart/2005/8/layout/bProcess3" loCatId="process" qsTypeId="urn:microsoft.com/office/officeart/2005/8/quickstyle/simple1" qsCatId="simple" csTypeId="urn:microsoft.com/office/officeart/2005/8/colors/accent1_3" csCatId="accent1" phldr="1"/>
      <dgm:spPr/>
      <dgm:t>
        <a:bodyPr/>
        <a:lstStyle/>
        <a:p>
          <a:endParaRPr lang="en-US"/>
        </a:p>
      </dgm:t>
    </dgm:pt>
    <dgm:pt modelId="{0BD64858-AE87-47A9-B4A7-02919FA42100}">
      <dgm:prSet phldrT="[Tex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sz="1300" b="1" dirty="0"/>
            <a:t>Employee completes the Foreign National Tax Form and Document Upload</a:t>
          </a:r>
        </a:p>
      </dgm:t>
    </dgm:pt>
    <dgm:pt modelId="{56114D23-5131-4F2A-B582-35AC63AE5F4E}" type="parTrans" cxnId="{A9B38DB4-8C8D-4586-97D2-506517232AC2}">
      <dgm:prSet/>
      <dgm:spPr/>
      <dgm:t>
        <a:bodyPr/>
        <a:lstStyle/>
        <a:p>
          <a:endParaRPr lang="en-US"/>
        </a:p>
      </dgm:t>
    </dgm:pt>
    <dgm:pt modelId="{30BCCBB4-0057-492F-A0AC-7F3702A412AA}" type="sibTrans" cxnId="{A9B38DB4-8C8D-4586-97D2-506517232AC2}">
      <dgm:prSet/>
      <dgm:spPr>
        <a:ln>
          <a:solidFill>
            <a:schemeClr val="accent2"/>
          </a:solidFill>
        </a:ln>
      </dgm:spPr>
      <dgm:t>
        <a:bodyPr/>
        <a:lstStyle/>
        <a:p>
          <a:endParaRPr lang="en-US"/>
        </a:p>
      </dgm:t>
    </dgm:pt>
    <dgm:pt modelId="{8156ACB2-480D-4970-B8D4-95E8C5791CAD}">
      <dgm:prSet phldrT="[Text]" custT="1">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sz="1100" dirty="0"/>
            <a:t>This form should be used for all new hires, re-hires, or extension/change of status</a:t>
          </a:r>
        </a:p>
      </dgm:t>
    </dgm:pt>
    <dgm:pt modelId="{3A6A8FA3-A3E0-42CA-ABF3-A09D587FFD88}" type="parTrans" cxnId="{DF9D1DE7-B688-4B9F-BB20-418373267D57}">
      <dgm:prSet/>
      <dgm:spPr/>
      <dgm:t>
        <a:bodyPr/>
        <a:lstStyle/>
        <a:p>
          <a:endParaRPr lang="en-US"/>
        </a:p>
      </dgm:t>
    </dgm:pt>
    <dgm:pt modelId="{5DF98E8F-00DD-4DEE-9D33-FEB3DF2CF0AB}" type="sibTrans" cxnId="{DF9D1DE7-B688-4B9F-BB20-418373267D57}">
      <dgm:prSet/>
      <dgm:spPr/>
      <dgm:t>
        <a:bodyPr/>
        <a:lstStyle/>
        <a:p>
          <a:endParaRPr lang="en-US"/>
        </a:p>
      </dgm:t>
    </dgm:pt>
    <dgm:pt modelId="{C552DCC7-1C58-4818-921D-A6490E4ADDF7}">
      <dgm:prSet phldrT="[Tex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b="1" dirty="0"/>
            <a:t>Employee receives an email from the FNIS system to complete additional information.  The information helps to determine:</a:t>
          </a:r>
        </a:p>
      </dgm:t>
    </dgm:pt>
    <dgm:pt modelId="{43AA56E9-A322-4C62-907E-09A4EEE890FC}" type="parTrans" cxnId="{8BE0F814-7BDA-4DAB-A2A5-15E2DAE1AD0A}">
      <dgm:prSet/>
      <dgm:spPr/>
      <dgm:t>
        <a:bodyPr/>
        <a:lstStyle/>
        <a:p>
          <a:endParaRPr lang="en-US"/>
        </a:p>
      </dgm:t>
    </dgm:pt>
    <dgm:pt modelId="{CE11F828-541E-4A6E-A716-64896C510AD8}" type="sibTrans" cxnId="{8BE0F814-7BDA-4DAB-A2A5-15E2DAE1AD0A}">
      <dgm:prSet/>
      <dgm:spPr>
        <a:solidFill>
          <a:schemeClr val="accent2"/>
        </a:solidFill>
        <a:ln>
          <a:solidFill>
            <a:schemeClr val="accent2"/>
          </a:solidFill>
        </a:ln>
      </dgm:spPr>
      <dgm:t>
        <a:bodyPr/>
        <a:lstStyle/>
        <a:p>
          <a:endParaRPr lang="en-US"/>
        </a:p>
      </dgm:t>
    </dgm:pt>
    <dgm:pt modelId="{F2CE9763-B110-4CA1-83DC-88A6A54CE400}">
      <dgm:prSet phldrT="[Tex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dirty="0"/>
            <a:t>Tax status</a:t>
          </a:r>
        </a:p>
      </dgm:t>
    </dgm:pt>
    <dgm:pt modelId="{8DC7C22D-35DA-4EDF-A7A4-C7BFB9796EDA}" type="parTrans" cxnId="{C8A226A7-6015-4E70-A6A9-805F7263DA32}">
      <dgm:prSet/>
      <dgm:spPr/>
      <dgm:t>
        <a:bodyPr/>
        <a:lstStyle/>
        <a:p>
          <a:endParaRPr lang="en-US"/>
        </a:p>
      </dgm:t>
    </dgm:pt>
    <dgm:pt modelId="{F8BD86FB-B2DC-4CC4-9B9B-117F986CF2DC}" type="sibTrans" cxnId="{C8A226A7-6015-4E70-A6A9-805F7263DA32}">
      <dgm:prSet/>
      <dgm:spPr/>
      <dgm:t>
        <a:bodyPr/>
        <a:lstStyle/>
        <a:p>
          <a:endParaRPr lang="en-US"/>
        </a:p>
      </dgm:t>
    </dgm:pt>
    <dgm:pt modelId="{5B482BAE-1A81-4A3C-863A-FB975A00FAAF}">
      <dgm:prSet phldrT="[Text]" custT="1">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sz="1100" dirty="0"/>
            <a:t>This form should be completed by the employee when they are ready to be hired or have received a change of status and have received all appropriate documents from OIP</a:t>
          </a:r>
        </a:p>
      </dgm:t>
    </dgm:pt>
    <dgm:pt modelId="{6065406D-455D-4E9D-83A2-60FE08E5049A}" type="parTrans" cxnId="{92EAA307-CB9C-4401-9766-FD6BCDD63AF1}">
      <dgm:prSet/>
      <dgm:spPr/>
      <dgm:t>
        <a:bodyPr/>
        <a:lstStyle/>
        <a:p>
          <a:endParaRPr lang="en-US"/>
        </a:p>
      </dgm:t>
    </dgm:pt>
    <dgm:pt modelId="{47D956CB-252C-458C-ACCE-991DD839D9F1}" type="sibTrans" cxnId="{92EAA307-CB9C-4401-9766-FD6BCDD63AF1}">
      <dgm:prSet/>
      <dgm:spPr/>
      <dgm:t>
        <a:bodyPr/>
        <a:lstStyle/>
        <a:p>
          <a:endParaRPr lang="en-US"/>
        </a:p>
      </dgm:t>
    </dgm:pt>
    <dgm:pt modelId="{3BE2BA52-6A01-441B-BA42-2F0128C4923B}">
      <dgm:prSet phldrT="[Tex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dirty="0"/>
            <a:t>Taxes to be charged</a:t>
          </a:r>
        </a:p>
      </dgm:t>
    </dgm:pt>
    <dgm:pt modelId="{4AEF12D6-FDA6-46F1-A440-7D2FE52AAD42}" type="parTrans" cxnId="{00ABA708-D3F4-4F8D-8337-1A3EE8B9B695}">
      <dgm:prSet/>
      <dgm:spPr/>
      <dgm:t>
        <a:bodyPr/>
        <a:lstStyle/>
        <a:p>
          <a:endParaRPr lang="en-US"/>
        </a:p>
      </dgm:t>
    </dgm:pt>
    <dgm:pt modelId="{285F8302-D617-407D-B5B1-DEEAB1121E00}" type="sibTrans" cxnId="{00ABA708-D3F4-4F8D-8337-1A3EE8B9B695}">
      <dgm:prSet/>
      <dgm:spPr/>
      <dgm:t>
        <a:bodyPr/>
        <a:lstStyle/>
        <a:p>
          <a:endParaRPr lang="en-US"/>
        </a:p>
      </dgm:t>
    </dgm:pt>
    <dgm:pt modelId="{0CBE0CCA-94F6-4D16-8953-F623A054C661}">
      <dgm:prSet phldrT="[Tex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dirty="0"/>
            <a:t>Qualification for tax treaty benefits</a:t>
          </a:r>
        </a:p>
      </dgm:t>
    </dgm:pt>
    <dgm:pt modelId="{95B29856-8C4A-4CD3-B9B8-9A51AA72413B}" type="parTrans" cxnId="{A9F29B55-AB2B-4F18-8FE1-FE8ECE36DE70}">
      <dgm:prSet/>
      <dgm:spPr/>
      <dgm:t>
        <a:bodyPr/>
        <a:lstStyle/>
        <a:p>
          <a:endParaRPr lang="en-US"/>
        </a:p>
      </dgm:t>
    </dgm:pt>
    <dgm:pt modelId="{1C9C0E1D-A99C-4AA1-9F9A-977174A8BBDD}" type="sibTrans" cxnId="{A9F29B55-AB2B-4F18-8FE1-FE8ECE36DE70}">
      <dgm:prSet/>
      <dgm:spPr/>
      <dgm:t>
        <a:bodyPr/>
        <a:lstStyle/>
        <a:p>
          <a:endParaRPr lang="en-US"/>
        </a:p>
      </dgm:t>
    </dgm:pt>
    <dgm:pt modelId="{5637C82A-DF58-4CD2-8EF9-508205C69389}">
      <dgm:prSet phldrT="[Tex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dirty="0"/>
            <a:t>Legal dates of work authorization</a:t>
          </a:r>
        </a:p>
      </dgm:t>
    </dgm:pt>
    <dgm:pt modelId="{431FE481-78FC-4745-AC64-697F58EF623B}" type="parTrans" cxnId="{AEEA7F64-7CB0-452C-890A-A80A60309572}">
      <dgm:prSet/>
      <dgm:spPr/>
      <dgm:t>
        <a:bodyPr/>
        <a:lstStyle/>
        <a:p>
          <a:endParaRPr lang="en-US"/>
        </a:p>
      </dgm:t>
    </dgm:pt>
    <dgm:pt modelId="{D942557B-48F8-4919-A7C2-321E2DACA591}" type="sibTrans" cxnId="{AEEA7F64-7CB0-452C-890A-A80A60309572}">
      <dgm:prSet/>
      <dgm:spPr/>
      <dgm:t>
        <a:bodyPr/>
        <a:lstStyle/>
        <a:p>
          <a:endParaRPr lang="en-US"/>
        </a:p>
      </dgm:t>
    </dgm:pt>
    <dgm:pt modelId="{3AF47546-5BC7-47B5-A93B-2EC403BC1758}">
      <dgm:prSe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sz="1300" b="1" dirty="0"/>
            <a:t>Tax Compliance Office emails the hiring department and the Onboarding Center (or TES Office) the legal dates of employment.</a:t>
          </a:r>
        </a:p>
      </dgm:t>
    </dgm:pt>
    <dgm:pt modelId="{52B0552E-59F0-4A8D-AA8E-B2506F67395D}" type="parTrans" cxnId="{9ADE2185-6DC3-4387-9BB6-3237985FB08C}">
      <dgm:prSet/>
      <dgm:spPr/>
      <dgm:t>
        <a:bodyPr/>
        <a:lstStyle/>
        <a:p>
          <a:endParaRPr lang="en-US"/>
        </a:p>
      </dgm:t>
    </dgm:pt>
    <dgm:pt modelId="{1EC7AE9D-A776-4FA3-81C5-0597018E897A}" type="sibTrans" cxnId="{9ADE2185-6DC3-4387-9BB6-3237985FB08C}">
      <dgm:prSet/>
      <dgm:spPr>
        <a:ln>
          <a:solidFill>
            <a:schemeClr val="accent2"/>
          </a:solidFill>
        </a:ln>
      </dgm:spPr>
      <dgm:t>
        <a:bodyPr/>
        <a:lstStyle/>
        <a:p>
          <a:endParaRPr lang="en-US"/>
        </a:p>
      </dgm:t>
    </dgm:pt>
    <dgm:pt modelId="{4923AB7E-4495-4D2A-9BA0-BFB8AC9B7DEC}">
      <dgm:prSe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b="1" dirty="0"/>
            <a:t>After the employee has received a SSN, Tax Compliance Office sends all appropriate tax forms to the employee through their FNIS account</a:t>
          </a:r>
        </a:p>
      </dgm:t>
    </dgm:pt>
    <dgm:pt modelId="{82DDD51C-F9A0-45C6-8821-23B60E8E9C37}" type="parTrans" cxnId="{6FA25E11-9906-453D-9C99-50E304A52576}">
      <dgm:prSet/>
      <dgm:spPr/>
      <dgm:t>
        <a:bodyPr/>
        <a:lstStyle/>
        <a:p>
          <a:endParaRPr lang="en-US"/>
        </a:p>
      </dgm:t>
    </dgm:pt>
    <dgm:pt modelId="{BCA2BF0A-3965-484D-A697-2110FC2BCA04}" type="sibTrans" cxnId="{6FA25E11-9906-453D-9C99-50E304A52576}">
      <dgm:prSet/>
      <dgm:spPr>
        <a:ln>
          <a:solidFill>
            <a:srgbClr val="FFFFFF"/>
          </a:solidFill>
        </a:ln>
      </dgm:spPr>
      <dgm:t>
        <a:bodyPr/>
        <a:lstStyle/>
        <a:p>
          <a:endParaRPr lang="en-US"/>
        </a:p>
      </dgm:t>
    </dgm:pt>
    <dgm:pt modelId="{F75B04BF-E548-48CE-851A-990E1DD75280}">
      <dgm:prSe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dirty="0"/>
            <a:t>The system allows the employee to receive an annual 1042-S tax form (if they need it), even after termination.</a:t>
          </a:r>
        </a:p>
      </dgm:t>
    </dgm:pt>
    <dgm:pt modelId="{3D8E38BE-65C3-412D-8E2A-8709C6EC4511}" type="parTrans" cxnId="{A2381915-E8A7-4CC3-8D94-DCEC93EC8388}">
      <dgm:prSet/>
      <dgm:spPr/>
      <dgm:t>
        <a:bodyPr/>
        <a:lstStyle/>
        <a:p>
          <a:endParaRPr lang="en-US"/>
        </a:p>
      </dgm:t>
    </dgm:pt>
    <dgm:pt modelId="{0F5829BF-A0E0-4C6E-9CF6-411753CA3A2C}" type="sibTrans" cxnId="{A2381915-E8A7-4CC3-8D94-DCEC93EC8388}">
      <dgm:prSet/>
      <dgm:spPr/>
      <dgm:t>
        <a:bodyPr/>
        <a:lstStyle/>
        <a:p>
          <a:endParaRPr lang="en-US"/>
        </a:p>
      </dgm:t>
    </dgm:pt>
    <dgm:pt modelId="{2D290635-66F8-46B6-B036-2DE0081D9BF3}">
      <dgm:prSe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r>
            <a:rPr lang="en-US" b="1" dirty="0"/>
            <a:t>Tax Compliance Office receives the tax form and uploaded document(s):</a:t>
          </a:r>
        </a:p>
      </dgm:t>
    </dgm:pt>
    <dgm:pt modelId="{A3AB979F-189D-4C91-B168-D5F70DEDDEA2}" type="parTrans" cxnId="{C11FF85E-CD91-4ACC-85AE-76B45BE0DF0F}">
      <dgm:prSet/>
      <dgm:spPr/>
      <dgm:t>
        <a:bodyPr/>
        <a:lstStyle/>
        <a:p>
          <a:endParaRPr lang="en-US"/>
        </a:p>
      </dgm:t>
    </dgm:pt>
    <dgm:pt modelId="{67E899FA-08C7-4F9C-96B2-8E185D5D8217}" type="sibTrans" cxnId="{C11FF85E-CD91-4ACC-85AE-76B45BE0DF0F}">
      <dgm:prSet/>
      <dgm:spPr>
        <a:ln>
          <a:solidFill>
            <a:schemeClr val="accent2"/>
          </a:solidFill>
        </a:ln>
      </dgm:spPr>
      <dgm:t>
        <a:bodyPr/>
        <a:lstStyle/>
        <a:p>
          <a:endParaRPr lang="en-US"/>
        </a:p>
      </dgm:t>
    </dgm:pt>
    <dgm:pt modelId="{A9B46CC0-A63E-439B-AD20-046F66EB1EAF}">
      <dgm:prSet custT="1">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r>
            <a:rPr lang="en-US" sz="1100" dirty="0"/>
            <a:t>This email indicates that the employee has completed all required tax compliance documents and is ready to move to the next step of the process.</a:t>
          </a:r>
        </a:p>
      </dgm:t>
    </dgm:pt>
    <dgm:pt modelId="{D67069FF-7AD9-408E-8CB8-A53A6A687BA7}" type="parTrans" cxnId="{828B09DA-3C61-44EE-AB7E-DE630C49BE79}">
      <dgm:prSet/>
      <dgm:spPr/>
      <dgm:t>
        <a:bodyPr/>
        <a:lstStyle/>
        <a:p>
          <a:endParaRPr lang="en-US"/>
        </a:p>
      </dgm:t>
    </dgm:pt>
    <dgm:pt modelId="{FF254B94-8517-4053-9D25-7A0CB775F6E2}" type="sibTrans" cxnId="{828B09DA-3C61-44EE-AB7E-DE630C49BE79}">
      <dgm:prSet/>
      <dgm:spPr/>
      <dgm:t>
        <a:bodyPr/>
        <a:lstStyle/>
        <a:p>
          <a:endParaRPr lang="en-US"/>
        </a:p>
      </dgm:t>
    </dgm:pt>
    <dgm:pt modelId="{015734C6-2FE0-4BBB-A722-8B613D0C26DE}">
      <dgm:prSet phldrT="[Text]" custT="1">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pPr algn="l"/>
          <a:endParaRPr lang="en-US" sz="1100" dirty="0"/>
        </a:p>
      </dgm:t>
    </dgm:pt>
    <dgm:pt modelId="{06E7E366-1079-47B9-9E7E-D666DD5EF740}" type="parTrans" cxnId="{1AEA8A46-C8ED-4E19-9F54-E6EE6E18D8CE}">
      <dgm:prSet/>
      <dgm:spPr/>
      <dgm:t>
        <a:bodyPr/>
        <a:lstStyle/>
        <a:p>
          <a:endParaRPr lang="en-US"/>
        </a:p>
      </dgm:t>
    </dgm:pt>
    <dgm:pt modelId="{E70EF4C6-9FC3-4323-B5B0-A16A1B862FE9}" type="sibTrans" cxnId="{1AEA8A46-C8ED-4E19-9F54-E6EE6E18D8CE}">
      <dgm:prSet/>
      <dgm:spPr/>
      <dgm:t>
        <a:bodyPr/>
        <a:lstStyle/>
        <a:p>
          <a:endParaRPr lang="en-US"/>
        </a:p>
      </dgm:t>
    </dgm:pt>
    <dgm:pt modelId="{D46F05B7-7DE3-4D73-9DE1-8C966AFB2A79}">
      <dgm:prSet>
        <dgm:style>
          <a:lnRef idx="3">
            <a:schemeClr val="lt1"/>
          </a:lnRef>
          <a:fillRef idx="1">
            <a:schemeClr val="accent1"/>
          </a:fillRef>
          <a:effectRef idx="1">
            <a:schemeClr val="accent1"/>
          </a:effectRef>
          <a:fontRef idx="minor">
            <a:schemeClr val="lt1"/>
          </a:fontRef>
        </dgm:style>
      </dgm:prSet>
      <dgm:spPr>
        <a:ln>
          <a:solidFill>
            <a:schemeClr val="bg1"/>
          </a:solidFill>
        </a:ln>
      </dgm:spPr>
      <dgm:t>
        <a:bodyPr/>
        <a:lstStyle/>
        <a:p>
          <a:r>
            <a:rPr lang="en-US" dirty="0"/>
            <a:t>The email the employee uses on the form is the email that the tax compliance notifications will be sent</a:t>
          </a:r>
        </a:p>
      </dgm:t>
    </dgm:pt>
    <dgm:pt modelId="{377E1FDD-C13F-4F41-8785-0BFB5220E1BC}" type="sibTrans" cxnId="{8EA356EB-5BA9-42AE-94A0-571B8B62CF9C}">
      <dgm:prSet/>
      <dgm:spPr/>
      <dgm:t>
        <a:bodyPr/>
        <a:lstStyle/>
        <a:p>
          <a:endParaRPr lang="en-US"/>
        </a:p>
      </dgm:t>
    </dgm:pt>
    <dgm:pt modelId="{C49E0C62-B17F-4C5B-B8E8-C64FD3BF4B78}" type="parTrans" cxnId="{8EA356EB-5BA9-42AE-94A0-571B8B62CF9C}">
      <dgm:prSet/>
      <dgm:spPr/>
      <dgm:t>
        <a:bodyPr/>
        <a:lstStyle/>
        <a:p>
          <a:endParaRPr lang="en-US"/>
        </a:p>
      </dgm:t>
    </dgm:pt>
    <dgm:pt modelId="{E77E63CB-A5A6-4330-B3E5-34F6CA4EE742}" type="pres">
      <dgm:prSet presAssocID="{39BDB543-889F-4A90-8E20-B5DF94D7FAB9}" presName="Name0" presStyleCnt="0">
        <dgm:presLayoutVars>
          <dgm:dir/>
          <dgm:resizeHandles val="exact"/>
        </dgm:presLayoutVars>
      </dgm:prSet>
      <dgm:spPr/>
    </dgm:pt>
    <dgm:pt modelId="{28407827-E72B-4606-AAB8-4864527ACD09}" type="pres">
      <dgm:prSet presAssocID="{0BD64858-AE87-47A9-B4A7-02919FA42100}" presName="node" presStyleLbl="node1" presStyleIdx="0" presStyleCnt="5" custScaleY="104913">
        <dgm:presLayoutVars>
          <dgm:bulletEnabled val="1"/>
        </dgm:presLayoutVars>
      </dgm:prSet>
      <dgm:spPr/>
    </dgm:pt>
    <dgm:pt modelId="{B3343316-9FE2-4DC6-A123-7AD4883D35B6}" type="pres">
      <dgm:prSet presAssocID="{30BCCBB4-0057-492F-A0AC-7F3702A412AA}" presName="sibTrans" presStyleLbl="sibTrans1D1" presStyleIdx="0" presStyleCnt="4"/>
      <dgm:spPr/>
    </dgm:pt>
    <dgm:pt modelId="{408988E7-B163-49BE-B592-64E5BEDE9FA1}" type="pres">
      <dgm:prSet presAssocID="{30BCCBB4-0057-492F-A0AC-7F3702A412AA}" presName="connectorText" presStyleLbl="sibTrans1D1" presStyleIdx="0" presStyleCnt="4"/>
      <dgm:spPr/>
    </dgm:pt>
    <dgm:pt modelId="{8776D5F0-B794-4AF3-BA32-B7B266EFAB67}" type="pres">
      <dgm:prSet presAssocID="{2D290635-66F8-46B6-B036-2DE0081D9BF3}" presName="node" presStyleLbl="node1" presStyleIdx="1" presStyleCnt="5" custScaleY="104913">
        <dgm:presLayoutVars>
          <dgm:bulletEnabled val="1"/>
        </dgm:presLayoutVars>
      </dgm:prSet>
      <dgm:spPr/>
    </dgm:pt>
    <dgm:pt modelId="{CE493B8B-1C78-40BA-ACA9-633ACA28C6F3}" type="pres">
      <dgm:prSet presAssocID="{67E899FA-08C7-4F9C-96B2-8E185D5D8217}" presName="sibTrans" presStyleLbl="sibTrans1D1" presStyleIdx="1" presStyleCnt="4"/>
      <dgm:spPr/>
    </dgm:pt>
    <dgm:pt modelId="{22E9EFE8-EE70-4457-BA6E-AEF8CA9419EF}" type="pres">
      <dgm:prSet presAssocID="{67E899FA-08C7-4F9C-96B2-8E185D5D8217}" presName="connectorText" presStyleLbl="sibTrans1D1" presStyleIdx="1" presStyleCnt="4"/>
      <dgm:spPr/>
    </dgm:pt>
    <dgm:pt modelId="{4574B5A6-AE34-4C14-B322-AAAEECADDC20}" type="pres">
      <dgm:prSet presAssocID="{C552DCC7-1C58-4818-921D-A6490E4ADDF7}" presName="node" presStyleLbl="node1" presStyleIdx="2" presStyleCnt="5" custScaleY="104913">
        <dgm:presLayoutVars>
          <dgm:bulletEnabled val="1"/>
        </dgm:presLayoutVars>
      </dgm:prSet>
      <dgm:spPr/>
    </dgm:pt>
    <dgm:pt modelId="{99D81B44-AAB7-421B-9B20-928F6D181715}" type="pres">
      <dgm:prSet presAssocID="{CE11F828-541E-4A6E-A716-64896C510AD8}" presName="sibTrans" presStyleLbl="sibTrans1D1" presStyleIdx="2" presStyleCnt="4"/>
      <dgm:spPr/>
    </dgm:pt>
    <dgm:pt modelId="{17154346-98FB-44F6-8431-6F7C216669CA}" type="pres">
      <dgm:prSet presAssocID="{CE11F828-541E-4A6E-A716-64896C510AD8}" presName="connectorText" presStyleLbl="sibTrans1D1" presStyleIdx="2" presStyleCnt="4"/>
      <dgm:spPr/>
    </dgm:pt>
    <dgm:pt modelId="{127859BD-B246-4B0F-ABA2-FC9D63B5F450}" type="pres">
      <dgm:prSet presAssocID="{3AF47546-5BC7-47B5-A93B-2EC403BC1758}" presName="node" presStyleLbl="node1" presStyleIdx="3" presStyleCnt="5" custScaleY="104913" custLinFactNeighborX="-435" custLinFactNeighborY="24139">
        <dgm:presLayoutVars>
          <dgm:bulletEnabled val="1"/>
        </dgm:presLayoutVars>
      </dgm:prSet>
      <dgm:spPr/>
    </dgm:pt>
    <dgm:pt modelId="{258E9E75-44EA-421C-97E9-AA6EA8FD2996}" type="pres">
      <dgm:prSet presAssocID="{1EC7AE9D-A776-4FA3-81C5-0597018E897A}" presName="sibTrans" presStyleLbl="sibTrans1D1" presStyleIdx="3" presStyleCnt="4"/>
      <dgm:spPr/>
    </dgm:pt>
    <dgm:pt modelId="{131922FA-94A8-4704-AD90-90DFA3CFE604}" type="pres">
      <dgm:prSet presAssocID="{1EC7AE9D-A776-4FA3-81C5-0597018E897A}" presName="connectorText" presStyleLbl="sibTrans1D1" presStyleIdx="3" presStyleCnt="4"/>
      <dgm:spPr/>
    </dgm:pt>
    <dgm:pt modelId="{A2652F75-08A6-4634-A776-8FFEAD6EEF4A}" type="pres">
      <dgm:prSet presAssocID="{4923AB7E-4495-4D2A-9BA0-BFB8AC9B7DEC}" presName="node" presStyleLbl="node1" presStyleIdx="4" presStyleCnt="5" custScaleY="104913" custLinFactNeighborX="-520" custLinFactNeighborY="17218">
        <dgm:presLayoutVars>
          <dgm:bulletEnabled val="1"/>
        </dgm:presLayoutVars>
      </dgm:prSet>
      <dgm:spPr/>
    </dgm:pt>
  </dgm:ptLst>
  <dgm:cxnLst>
    <dgm:cxn modelId="{356F4004-AB0B-4F2A-90D2-A24BBC8BBFDD}" type="presOf" srcId="{67E899FA-08C7-4F9C-96B2-8E185D5D8217}" destId="{CE493B8B-1C78-40BA-ACA9-633ACA28C6F3}" srcOrd="0" destOrd="0" presId="urn:microsoft.com/office/officeart/2005/8/layout/bProcess3"/>
    <dgm:cxn modelId="{92EAA307-CB9C-4401-9766-FD6BCDD63AF1}" srcId="{0BD64858-AE87-47A9-B4A7-02919FA42100}" destId="{5B482BAE-1A81-4A3C-863A-FB975A00FAAF}" srcOrd="1" destOrd="0" parTransId="{6065406D-455D-4E9D-83A2-60FE08E5049A}" sibTransId="{47D956CB-252C-458C-ACCE-991DD839D9F1}"/>
    <dgm:cxn modelId="{00ABA708-D3F4-4F8D-8337-1A3EE8B9B695}" srcId="{C552DCC7-1C58-4818-921D-A6490E4ADDF7}" destId="{3BE2BA52-6A01-441B-BA42-2F0128C4923B}" srcOrd="1" destOrd="0" parTransId="{4AEF12D6-FDA6-46F1-A440-7D2FE52AAD42}" sibTransId="{285F8302-D617-407D-B5B1-DEEAB1121E00}"/>
    <dgm:cxn modelId="{B2C34011-8993-4298-9B1E-46EA82F816D8}" type="presOf" srcId="{39BDB543-889F-4A90-8E20-B5DF94D7FAB9}" destId="{E77E63CB-A5A6-4330-B3E5-34F6CA4EE742}" srcOrd="0" destOrd="0" presId="urn:microsoft.com/office/officeart/2005/8/layout/bProcess3"/>
    <dgm:cxn modelId="{6FA25E11-9906-453D-9C99-50E304A52576}" srcId="{39BDB543-889F-4A90-8E20-B5DF94D7FAB9}" destId="{4923AB7E-4495-4D2A-9BA0-BFB8AC9B7DEC}" srcOrd="4" destOrd="0" parTransId="{82DDD51C-F9A0-45C6-8821-23B60E8E9C37}" sibTransId="{BCA2BF0A-3965-484D-A697-2110FC2BCA04}"/>
    <dgm:cxn modelId="{8BE0F814-7BDA-4DAB-A2A5-15E2DAE1AD0A}" srcId="{39BDB543-889F-4A90-8E20-B5DF94D7FAB9}" destId="{C552DCC7-1C58-4818-921D-A6490E4ADDF7}" srcOrd="2" destOrd="0" parTransId="{43AA56E9-A322-4C62-907E-09A4EEE890FC}" sibTransId="{CE11F828-541E-4A6E-A716-64896C510AD8}"/>
    <dgm:cxn modelId="{A2381915-E8A7-4CC3-8D94-DCEC93EC8388}" srcId="{4923AB7E-4495-4D2A-9BA0-BFB8AC9B7DEC}" destId="{F75B04BF-E548-48CE-851A-990E1DD75280}" srcOrd="0" destOrd="0" parTransId="{3D8E38BE-65C3-412D-8E2A-8709C6EC4511}" sibTransId="{0F5829BF-A0E0-4C6E-9CF6-411753CA3A2C}"/>
    <dgm:cxn modelId="{3C5BBE2B-087B-48D0-902A-76281CD4F4CC}" type="presOf" srcId="{4923AB7E-4495-4D2A-9BA0-BFB8AC9B7DEC}" destId="{A2652F75-08A6-4634-A776-8FFEAD6EEF4A}" srcOrd="0" destOrd="0" presId="urn:microsoft.com/office/officeart/2005/8/layout/bProcess3"/>
    <dgm:cxn modelId="{9963A733-BDDC-45E4-9B3D-9605D961EE01}" type="presOf" srcId="{1EC7AE9D-A776-4FA3-81C5-0597018E897A}" destId="{258E9E75-44EA-421C-97E9-AA6EA8FD2996}" srcOrd="0" destOrd="0" presId="urn:microsoft.com/office/officeart/2005/8/layout/bProcess3"/>
    <dgm:cxn modelId="{1AEA8A46-C8ED-4E19-9F54-E6EE6E18D8CE}" srcId="{0BD64858-AE87-47A9-B4A7-02919FA42100}" destId="{015734C6-2FE0-4BBB-A722-8B613D0C26DE}" srcOrd="2" destOrd="0" parTransId="{06E7E366-1079-47B9-9E7E-D666DD5EF740}" sibTransId="{E70EF4C6-9FC3-4323-B5B0-A16A1B862FE9}"/>
    <dgm:cxn modelId="{669CB14B-3591-4063-B176-7F73D6A52748}" type="presOf" srcId="{2D290635-66F8-46B6-B036-2DE0081D9BF3}" destId="{8776D5F0-B794-4AF3-BA32-B7B266EFAB67}" srcOrd="0" destOrd="0" presId="urn:microsoft.com/office/officeart/2005/8/layout/bProcess3"/>
    <dgm:cxn modelId="{EBA12C50-E0DF-487C-B743-47B23285E88C}" type="presOf" srcId="{5637C82A-DF58-4CD2-8EF9-508205C69389}" destId="{4574B5A6-AE34-4C14-B322-AAAEECADDC20}" srcOrd="0" destOrd="4" presId="urn:microsoft.com/office/officeart/2005/8/layout/bProcess3"/>
    <dgm:cxn modelId="{A9F29B55-AB2B-4F18-8FE1-FE8ECE36DE70}" srcId="{C552DCC7-1C58-4818-921D-A6490E4ADDF7}" destId="{0CBE0CCA-94F6-4D16-8953-F623A054C661}" srcOrd="2" destOrd="0" parTransId="{95B29856-8C4A-4CD3-B9B8-9A51AA72413B}" sibTransId="{1C9C0E1D-A99C-4AA1-9F9A-977174A8BBDD}"/>
    <dgm:cxn modelId="{0AD1D657-F372-4A92-9050-A4C9EE8D983C}" type="presOf" srcId="{0CBE0CCA-94F6-4D16-8953-F623A054C661}" destId="{4574B5A6-AE34-4C14-B322-AAAEECADDC20}" srcOrd="0" destOrd="3" presId="urn:microsoft.com/office/officeart/2005/8/layout/bProcess3"/>
    <dgm:cxn modelId="{C11FF85E-CD91-4ACC-85AE-76B45BE0DF0F}" srcId="{39BDB543-889F-4A90-8E20-B5DF94D7FAB9}" destId="{2D290635-66F8-46B6-B036-2DE0081D9BF3}" srcOrd="1" destOrd="0" parTransId="{A3AB979F-189D-4C91-B168-D5F70DEDDEA2}" sibTransId="{67E899FA-08C7-4F9C-96B2-8E185D5D8217}"/>
    <dgm:cxn modelId="{0F639A60-90E3-4014-AD66-43F1CB8E9F37}" type="presOf" srcId="{1EC7AE9D-A776-4FA3-81C5-0597018E897A}" destId="{131922FA-94A8-4704-AD90-90DFA3CFE604}" srcOrd="1" destOrd="0" presId="urn:microsoft.com/office/officeart/2005/8/layout/bProcess3"/>
    <dgm:cxn modelId="{AEEA7F64-7CB0-452C-890A-A80A60309572}" srcId="{C552DCC7-1C58-4818-921D-A6490E4ADDF7}" destId="{5637C82A-DF58-4CD2-8EF9-508205C69389}" srcOrd="3" destOrd="0" parTransId="{431FE481-78FC-4745-AC64-697F58EF623B}" sibTransId="{D942557B-48F8-4919-A7C2-321E2DACA591}"/>
    <dgm:cxn modelId="{BFDCF974-8D15-4E8E-AC06-B6D17665A2F9}" type="presOf" srcId="{F75B04BF-E548-48CE-851A-990E1DD75280}" destId="{A2652F75-08A6-4634-A776-8FFEAD6EEF4A}" srcOrd="0" destOrd="1" presId="urn:microsoft.com/office/officeart/2005/8/layout/bProcess3"/>
    <dgm:cxn modelId="{C7BAEE83-3A5A-48C6-B5CB-86BD6A2589A1}" type="presOf" srcId="{A9B46CC0-A63E-439B-AD20-046F66EB1EAF}" destId="{127859BD-B246-4B0F-ABA2-FC9D63B5F450}" srcOrd="0" destOrd="1" presId="urn:microsoft.com/office/officeart/2005/8/layout/bProcess3"/>
    <dgm:cxn modelId="{9ADE2185-6DC3-4387-9BB6-3237985FB08C}" srcId="{39BDB543-889F-4A90-8E20-B5DF94D7FAB9}" destId="{3AF47546-5BC7-47B5-A93B-2EC403BC1758}" srcOrd="3" destOrd="0" parTransId="{52B0552E-59F0-4A8D-AA8E-B2506F67395D}" sibTransId="{1EC7AE9D-A776-4FA3-81C5-0597018E897A}"/>
    <dgm:cxn modelId="{E22BDE96-A872-4725-A902-2D03A15AEF23}" type="presOf" srcId="{30BCCBB4-0057-492F-A0AC-7F3702A412AA}" destId="{B3343316-9FE2-4DC6-A123-7AD4883D35B6}" srcOrd="0" destOrd="0" presId="urn:microsoft.com/office/officeart/2005/8/layout/bProcess3"/>
    <dgm:cxn modelId="{6DCD529B-961F-4617-914E-54F50DA31331}" type="presOf" srcId="{0BD64858-AE87-47A9-B4A7-02919FA42100}" destId="{28407827-E72B-4606-AAB8-4864527ACD09}" srcOrd="0" destOrd="0" presId="urn:microsoft.com/office/officeart/2005/8/layout/bProcess3"/>
    <dgm:cxn modelId="{A0765AA1-DCA6-4796-9A49-A3DE1597DD3C}" type="presOf" srcId="{3BE2BA52-6A01-441B-BA42-2F0128C4923B}" destId="{4574B5A6-AE34-4C14-B322-AAAEECADDC20}" srcOrd="0" destOrd="2" presId="urn:microsoft.com/office/officeart/2005/8/layout/bProcess3"/>
    <dgm:cxn modelId="{C8A226A7-6015-4E70-A6A9-805F7263DA32}" srcId="{C552DCC7-1C58-4818-921D-A6490E4ADDF7}" destId="{F2CE9763-B110-4CA1-83DC-88A6A54CE400}" srcOrd="0" destOrd="0" parTransId="{8DC7C22D-35DA-4EDF-A7A4-C7BFB9796EDA}" sibTransId="{F8BD86FB-B2DC-4CC4-9B9B-117F986CF2DC}"/>
    <dgm:cxn modelId="{A9B38DB4-8C8D-4586-97D2-506517232AC2}" srcId="{39BDB543-889F-4A90-8E20-B5DF94D7FAB9}" destId="{0BD64858-AE87-47A9-B4A7-02919FA42100}" srcOrd="0" destOrd="0" parTransId="{56114D23-5131-4F2A-B582-35AC63AE5F4E}" sibTransId="{30BCCBB4-0057-492F-A0AC-7F3702A412AA}"/>
    <dgm:cxn modelId="{0BF115BE-505B-406B-861B-512CB5FAA99B}" type="presOf" srcId="{67E899FA-08C7-4F9C-96B2-8E185D5D8217}" destId="{22E9EFE8-EE70-4457-BA6E-AEF8CA9419EF}" srcOrd="1" destOrd="0" presId="urn:microsoft.com/office/officeart/2005/8/layout/bProcess3"/>
    <dgm:cxn modelId="{196E0FC2-6706-4A30-92D0-4A3ED2CCD66D}" type="presOf" srcId="{8156ACB2-480D-4970-B8D4-95E8C5791CAD}" destId="{28407827-E72B-4606-AAB8-4864527ACD09}" srcOrd="0" destOrd="1" presId="urn:microsoft.com/office/officeart/2005/8/layout/bProcess3"/>
    <dgm:cxn modelId="{F22673CA-9072-49F6-B554-D8722306F392}" type="presOf" srcId="{F2CE9763-B110-4CA1-83DC-88A6A54CE400}" destId="{4574B5A6-AE34-4C14-B322-AAAEECADDC20}" srcOrd="0" destOrd="1" presId="urn:microsoft.com/office/officeart/2005/8/layout/bProcess3"/>
    <dgm:cxn modelId="{D053D3D4-2841-436F-8409-10BFF8D85F7F}" type="presOf" srcId="{CE11F828-541E-4A6E-A716-64896C510AD8}" destId="{99D81B44-AAB7-421B-9B20-928F6D181715}" srcOrd="0" destOrd="0" presId="urn:microsoft.com/office/officeart/2005/8/layout/bProcess3"/>
    <dgm:cxn modelId="{828B09DA-3C61-44EE-AB7E-DE630C49BE79}" srcId="{3AF47546-5BC7-47B5-A93B-2EC403BC1758}" destId="{A9B46CC0-A63E-439B-AD20-046F66EB1EAF}" srcOrd="0" destOrd="0" parTransId="{D67069FF-7AD9-408E-8CB8-A53A6A687BA7}" sibTransId="{FF254B94-8517-4053-9D25-7A0CB775F6E2}"/>
    <dgm:cxn modelId="{3963BFDB-A5C4-42A9-8418-F628C8007D32}" type="presOf" srcId="{D46F05B7-7DE3-4D73-9DE1-8C966AFB2A79}" destId="{8776D5F0-B794-4AF3-BA32-B7B266EFAB67}" srcOrd="0" destOrd="1" presId="urn:microsoft.com/office/officeart/2005/8/layout/bProcess3"/>
    <dgm:cxn modelId="{E85476E2-9321-436F-844E-62474481E2E0}" type="presOf" srcId="{5B482BAE-1A81-4A3C-863A-FB975A00FAAF}" destId="{28407827-E72B-4606-AAB8-4864527ACD09}" srcOrd="0" destOrd="2" presId="urn:microsoft.com/office/officeart/2005/8/layout/bProcess3"/>
    <dgm:cxn modelId="{62FEC2E5-1A17-4DD3-91B8-9336B532DA4F}" type="presOf" srcId="{C552DCC7-1C58-4818-921D-A6490E4ADDF7}" destId="{4574B5A6-AE34-4C14-B322-AAAEECADDC20}" srcOrd="0" destOrd="0" presId="urn:microsoft.com/office/officeart/2005/8/layout/bProcess3"/>
    <dgm:cxn modelId="{DF9D1DE7-B688-4B9F-BB20-418373267D57}" srcId="{0BD64858-AE87-47A9-B4A7-02919FA42100}" destId="{8156ACB2-480D-4970-B8D4-95E8C5791CAD}" srcOrd="0" destOrd="0" parTransId="{3A6A8FA3-A3E0-42CA-ABF3-A09D587FFD88}" sibTransId="{5DF98E8F-00DD-4DEE-9D33-FEB3DF2CF0AB}"/>
    <dgm:cxn modelId="{B5E183EA-8564-4B6A-9657-D807D85B52C9}" type="presOf" srcId="{015734C6-2FE0-4BBB-A722-8B613D0C26DE}" destId="{28407827-E72B-4606-AAB8-4864527ACD09}" srcOrd="0" destOrd="3" presId="urn:microsoft.com/office/officeart/2005/8/layout/bProcess3"/>
    <dgm:cxn modelId="{8EA356EB-5BA9-42AE-94A0-571B8B62CF9C}" srcId="{2D290635-66F8-46B6-B036-2DE0081D9BF3}" destId="{D46F05B7-7DE3-4D73-9DE1-8C966AFB2A79}" srcOrd="0" destOrd="0" parTransId="{C49E0C62-B17F-4C5B-B8E8-C64FD3BF4B78}" sibTransId="{377E1FDD-C13F-4F41-8785-0BFB5220E1BC}"/>
    <dgm:cxn modelId="{5A4DCDF1-911E-4B81-BAB9-3CE8F0D55DE0}" type="presOf" srcId="{CE11F828-541E-4A6E-A716-64896C510AD8}" destId="{17154346-98FB-44F6-8431-6F7C216669CA}" srcOrd="1" destOrd="0" presId="urn:microsoft.com/office/officeart/2005/8/layout/bProcess3"/>
    <dgm:cxn modelId="{7DC57AF7-393D-4DB7-A842-5F7264F96618}" type="presOf" srcId="{3AF47546-5BC7-47B5-A93B-2EC403BC1758}" destId="{127859BD-B246-4B0F-ABA2-FC9D63B5F450}" srcOrd="0" destOrd="0" presId="urn:microsoft.com/office/officeart/2005/8/layout/bProcess3"/>
    <dgm:cxn modelId="{6284B6F7-C026-4DD1-A164-628746EA983A}" type="presOf" srcId="{30BCCBB4-0057-492F-A0AC-7F3702A412AA}" destId="{408988E7-B163-49BE-B592-64E5BEDE9FA1}" srcOrd="1" destOrd="0" presId="urn:microsoft.com/office/officeart/2005/8/layout/bProcess3"/>
    <dgm:cxn modelId="{2850E136-8C6E-4129-973D-57E35F00B63A}" type="presParOf" srcId="{E77E63CB-A5A6-4330-B3E5-34F6CA4EE742}" destId="{28407827-E72B-4606-AAB8-4864527ACD09}" srcOrd="0" destOrd="0" presId="urn:microsoft.com/office/officeart/2005/8/layout/bProcess3"/>
    <dgm:cxn modelId="{E36C1FD7-0EC3-48AF-B5C8-2368E2367A68}" type="presParOf" srcId="{E77E63CB-A5A6-4330-B3E5-34F6CA4EE742}" destId="{B3343316-9FE2-4DC6-A123-7AD4883D35B6}" srcOrd="1" destOrd="0" presId="urn:microsoft.com/office/officeart/2005/8/layout/bProcess3"/>
    <dgm:cxn modelId="{4FD367CC-8FD6-4CC6-9140-BB779A3AD8F7}" type="presParOf" srcId="{B3343316-9FE2-4DC6-A123-7AD4883D35B6}" destId="{408988E7-B163-49BE-B592-64E5BEDE9FA1}" srcOrd="0" destOrd="0" presId="urn:microsoft.com/office/officeart/2005/8/layout/bProcess3"/>
    <dgm:cxn modelId="{6A9F5F19-D531-4F31-9E56-5773FF48946C}" type="presParOf" srcId="{E77E63CB-A5A6-4330-B3E5-34F6CA4EE742}" destId="{8776D5F0-B794-4AF3-BA32-B7B266EFAB67}" srcOrd="2" destOrd="0" presId="urn:microsoft.com/office/officeart/2005/8/layout/bProcess3"/>
    <dgm:cxn modelId="{CAE6033E-E3F2-4D20-8C48-8916A07FE9E6}" type="presParOf" srcId="{E77E63CB-A5A6-4330-B3E5-34F6CA4EE742}" destId="{CE493B8B-1C78-40BA-ACA9-633ACA28C6F3}" srcOrd="3" destOrd="0" presId="urn:microsoft.com/office/officeart/2005/8/layout/bProcess3"/>
    <dgm:cxn modelId="{16A1DC0C-DB87-405C-9480-1A5CADB1DE59}" type="presParOf" srcId="{CE493B8B-1C78-40BA-ACA9-633ACA28C6F3}" destId="{22E9EFE8-EE70-4457-BA6E-AEF8CA9419EF}" srcOrd="0" destOrd="0" presId="urn:microsoft.com/office/officeart/2005/8/layout/bProcess3"/>
    <dgm:cxn modelId="{6B98968A-36A2-447C-984E-DE7A87F55F25}" type="presParOf" srcId="{E77E63CB-A5A6-4330-B3E5-34F6CA4EE742}" destId="{4574B5A6-AE34-4C14-B322-AAAEECADDC20}" srcOrd="4" destOrd="0" presId="urn:microsoft.com/office/officeart/2005/8/layout/bProcess3"/>
    <dgm:cxn modelId="{4FC35583-BAA4-4A1A-81EE-DC658A34573E}" type="presParOf" srcId="{E77E63CB-A5A6-4330-B3E5-34F6CA4EE742}" destId="{99D81B44-AAB7-421B-9B20-928F6D181715}" srcOrd="5" destOrd="0" presId="urn:microsoft.com/office/officeart/2005/8/layout/bProcess3"/>
    <dgm:cxn modelId="{91E3BEBF-1087-4003-8EA3-26CEFF08BB41}" type="presParOf" srcId="{99D81B44-AAB7-421B-9B20-928F6D181715}" destId="{17154346-98FB-44F6-8431-6F7C216669CA}" srcOrd="0" destOrd="0" presId="urn:microsoft.com/office/officeart/2005/8/layout/bProcess3"/>
    <dgm:cxn modelId="{1785007A-5617-4B2B-B61F-254E7C94C9BA}" type="presParOf" srcId="{E77E63CB-A5A6-4330-B3E5-34F6CA4EE742}" destId="{127859BD-B246-4B0F-ABA2-FC9D63B5F450}" srcOrd="6" destOrd="0" presId="urn:microsoft.com/office/officeart/2005/8/layout/bProcess3"/>
    <dgm:cxn modelId="{FDB93516-F4D7-4928-83E2-973A749A884B}" type="presParOf" srcId="{E77E63CB-A5A6-4330-B3E5-34F6CA4EE742}" destId="{258E9E75-44EA-421C-97E9-AA6EA8FD2996}" srcOrd="7" destOrd="0" presId="urn:microsoft.com/office/officeart/2005/8/layout/bProcess3"/>
    <dgm:cxn modelId="{D2E49A92-6D76-45C3-B296-FF698281D5FB}" type="presParOf" srcId="{258E9E75-44EA-421C-97E9-AA6EA8FD2996}" destId="{131922FA-94A8-4704-AD90-90DFA3CFE604}" srcOrd="0" destOrd="0" presId="urn:microsoft.com/office/officeart/2005/8/layout/bProcess3"/>
    <dgm:cxn modelId="{C6773164-3EBE-452F-BE7C-02737430C172}" type="presParOf" srcId="{E77E63CB-A5A6-4330-B3E5-34F6CA4EE742}" destId="{A2652F75-08A6-4634-A776-8FFEAD6EEF4A}"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BDB543-889F-4A90-8E20-B5DF94D7FAB9}" type="doc">
      <dgm:prSet loTypeId="urn:microsoft.com/office/officeart/2005/8/layout/bProcess3" loCatId="process" qsTypeId="urn:microsoft.com/office/officeart/2005/8/quickstyle/simple1" qsCatId="simple" csTypeId="urn:microsoft.com/office/officeart/2005/8/colors/accent1_3" csCatId="accent1" phldr="1"/>
      <dgm:spPr/>
      <dgm:t>
        <a:bodyPr/>
        <a:lstStyle/>
        <a:p>
          <a:endParaRPr lang="en-US"/>
        </a:p>
      </dgm:t>
    </dgm:pt>
    <dgm:pt modelId="{E77E63CB-A5A6-4330-B3E5-34F6CA4EE742}" type="pres">
      <dgm:prSet presAssocID="{39BDB543-889F-4A90-8E20-B5DF94D7FAB9}" presName="Name0" presStyleCnt="0">
        <dgm:presLayoutVars>
          <dgm:dir/>
          <dgm:resizeHandles val="exact"/>
        </dgm:presLayoutVars>
      </dgm:prSet>
      <dgm:spPr/>
    </dgm:pt>
  </dgm:ptLst>
  <dgm:cxnLst>
    <dgm:cxn modelId="{B2C34011-8993-4298-9B1E-46EA82F816D8}" type="presOf" srcId="{39BDB543-889F-4A90-8E20-B5DF94D7FAB9}" destId="{E77E63CB-A5A6-4330-B3E5-34F6CA4EE742}" srcOrd="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254B7B-082E-4CA0-BD69-0204F337167E}"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2BDEEA5B-BA68-416E-B903-3FADAE4EB520}">
      <dgm:prSet/>
      <dgm:spPr/>
      <dgm:t>
        <a:bodyPr/>
        <a:lstStyle/>
        <a:p>
          <a:r>
            <a:rPr lang="en-US" sz="1200" b="1" dirty="0"/>
            <a:t>Employee receives an email from the Onboarding Center (or TES Office) with instructions for completing the onboarding process.</a:t>
          </a:r>
        </a:p>
      </dgm:t>
    </dgm:pt>
    <dgm:pt modelId="{9CE20D17-BC2D-4863-92AF-5B7DF4C73A47}" type="parTrans" cxnId="{3B5FA90C-48DA-45A0-B6F1-069B9DE755FE}">
      <dgm:prSet/>
      <dgm:spPr/>
      <dgm:t>
        <a:bodyPr/>
        <a:lstStyle/>
        <a:p>
          <a:endParaRPr lang="en-US"/>
        </a:p>
      </dgm:t>
    </dgm:pt>
    <dgm:pt modelId="{5E37A987-283B-40AE-9E46-32B39857FA2D}" type="sibTrans" cxnId="{3B5FA90C-48DA-45A0-B6F1-069B9DE755FE}">
      <dgm:prSet/>
      <dgm:spPr>
        <a:ln>
          <a:solidFill>
            <a:schemeClr val="accent2"/>
          </a:solidFill>
        </a:ln>
      </dgm:spPr>
      <dgm:t>
        <a:bodyPr/>
        <a:lstStyle/>
        <a:p>
          <a:endParaRPr lang="en-US"/>
        </a:p>
      </dgm:t>
    </dgm:pt>
    <dgm:pt modelId="{CC086F0C-A470-4565-9422-AA7D45A20B88}">
      <dgm:prSet custT="1"/>
      <dgm:spPr/>
      <dgm:t>
        <a:bodyPr/>
        <a:lstStyle/>
        <a:p>
          <a:r>
            <a:rPr lang="en-US" sz="1000" dirty="0"/>
            <a:t> </a:t>
          </a:r>
          <a:r>
            <a:rPr lang="en-US" sz="1100" dirty="0"/>
            <a:t>Notifications will come from </a:t>
          </a:r>
          <a:r>
            <a:rPr lang="en-US" sz="1100" dirty="0" err="1"/>
            <a:t>PeopleAdmin</a:t>
          </a:r>
          <a:r>
            <a:rPr lang="en-US" sz="1100" dirty="0"/>
            <a:t> to the email address provided in the employee’s application</a:t>
          </a:r>
        </a:p>
      </dgm:t>
    </dgm:pt>
    <dgm:pt modelId="{5211057D-FEF9-4B3F-B9B8-912E823DFBB2}" type="parTrans" cxnId="{4AC7411D-F1F3-42C9-988A-F6380F143CC0}">
      <dgm:prSet/>
      <dgm:spPr/>
      <dgm:t>
        <a:bodyPr/>
        <a:lstStyle/>
        <a:p>
          <a:endParaRPr lang="en-US"/>
        </a:p>
      </dgm:t>
    </dgm:pt>
    <dgm:pt modelId="{2C812283-D024-4F0D-8FBC-E7FFD0653608}" type="sibTrans" cxnId="{4AC7411D-F1F3-42C9-988A-F6380F143CC0}">
      <dgm:prSet/>
      <dgm:spPr/>
      <dgm:t>
        <a:bodyPr/>
        <a:lstStyle/>
        <a:p>
          <a:endParaRPr lang="en-US"/>
        </a:p>
      </dgm:t>
    </dgm:pt>
    <dgm:pt modelId="{3E6B8100-3F44-4596-AA10-04ACFAD41F4A}">
      <dgm:prSet custT="1"/>
      <dgm:spPr/>
      <dgm:t>
        <a:bodyPr/>
        <a:lstStyle/>
        <a:p>
          <a:r>
            <a:rPr lang="en-US" sz="1100" dirty="0"/>
            <a:t>Notifications will include: information for completing tax compliance requirements, as well as, instructions on scheduling an appointment to complete section 1 of the Form I-9.</a:t>
          </a:r>
        </a:p>
      </dgm:t>
    </dgm:pt>
    <dgm:pt modelId="{8F45C004-F821-4F6A-B3F8-A5C2B9D92AAF}" type="parTrans" cxnId="{ADA8EC87-1117-4255-BBAA-EB265C4BB1D7}">
      <dgm:prSet/>
      <dgm:spPr/>
      <dgm:t>
        <a:bodyPr/>
        <a:lstStyle/>
        <a:p>
          <a:endParaRPr lang="en-US"/>
        </a:p>
      </dgm:t>
    </dgm:pt>
    <dgm:pt modelId="{71E1FA6E-11E1-467E-B142-6C4B8480CCC2}" type="sibTrans" cxnId="{ADA8EC87-1117-4255-BBAA-EB265C4BB1D7}">
      <dgm:prSet/>
      <dgm:spPr/>
      <dgm:t>
        <a:bodyPr/>
        <a:lstStyle/>
        <a:p>
          <a:endParaRPr lang="en-US"/>
        </a:p>
      </dgm:t>
    </dgm:pt>
    <dgm:pt modelId="{75BA0A4A-D3C2-4A78-A8A3-89863640309B}">
      <dgm:prSet/>
      <dgm:spPr/>
      <dgm:t>
        <a:bodyPr/>
        <a:lstStyle/>
        <a:p>
          <a:r>
            <a:rPr lang="en-US" b="1" dirty="0"/>
            <a:t>Employee schedules an in-person appointment with the Onboarding Center or TES Office.</a:t>
          </a:r>
        </a:p>
      </dgm:t>
    </dgm:pt>
    <dgm:pt modelId="{AAE5682C-5C1F-4669-83A2-7D258AAC23F1}" type="parTrans" cxnId="{A8AD416E-DD0B-4EE6-8A33-6585AF84EA37}">
      <dgm:prSet/>
      <dgm:spPr/>
      <dgm:t>
        <a:bodyPr/>
        <a:lstStyle/>
        <a:p>
          <a:endParaRPr lang="en-US"/>
        </a:p>
      </dgm:t>
    </dgm:pt>
    <dgm:pt modelId="{FA8972F8-21F7-4856-B076-3228C84B3527}" type="sibTrans" cxnId="{A8AD416E-DD0B-4EE6-8A33-6585AF84EA37}">
      <dgm:prSet/>
      <dgm:spPr>
        <a:ln>
          <a:solidFill>
            <a:schemeClr val="accent2"/>
          </a:solidFill>
        </a:ln>
      </dgm:spPr>
      <dgm:t>
        <a:bodyPr/>
        <a:lstStyle/>
        <a:p>
          <a:endParaRPr lang="en-US"/>
        </a:p>
      </dgm:t>
    </dgm:pt>
    <dgm:pt modelId="{9A19118D-9229-4BF8-95E1-86E256472EB8}">
      <dgm:prSet/>
      <dgm:spPr/>
      <dgm:t>
        <a:bodyPr/>
        <a:lstStyle/>
        <a:p>
          <a:r>
            <a:rPr lang="en-US" dirty="0"/>
            <a:t>Employee must be prepared to bring their original work authorization documentation with them to the appointment.</a:t>
          </a:r>
        </a:p>
      </dgm:t>
    </dgm:pt>
    <dgm:pt modelId="{534FBB65-B775-4DFE-BD53-4554EF2AEEDB}" type="parTrans" cxnId="{D7D53A79-D112-4C4F-AF50-6E16BD334815}">
      <dgm:prSet/>
      <dgm:spPr/>
      <dgm:t>
        <a:bodyPr/>
        <a:lstStyle/>
        <a:p>
          <a:endParaRPr lang="en-US"/>
        </a:p>
      </dgm:t>
    </dgm:pt>
    <dgm:pt modelId="{D7B55189-A8F5-4E46-9D91-0FF77332D4FD}" type="sibTrans" cxnId="{D7D53A79-D112-4C4F-AF50-6E16BD334815}">
      <dgm:prSet/>
      <dgm:spPr/>
      <dgm:t>
        <a:bodyPr/>
        <a:lstStyle/>
        <a:p>
          <a:endParaRPr lang="en-US"/>
        </a:p>
      </dgm:t>
    </dgm:pt>
    <dgm:pt modelId="{13CC6504-A278-4AEC-B088-C0AD054D907F}">
      <dgm:prSet/>
      <dgm:spPr/>
      <dgm:t>
        <a:bodyPr/>
        <a:lstStyle/>
        <a:p>
          <a:r>
            <a:rPr lang="en-US" b="1" dirty="0"/>
            <a:t>Employee completes Form I-9</a:t>
          </a:r>
        </a:p>
      </dgm:t>
    </dgm:pt>
    <dgm:pt modelId="{B1FFD788-6A20-45D8-B7A4-C37348FEE46E}" type="parTrans" cxnId="{08590248-609B-4402-9972-DBAE5AB57A07}">
      <dgm:prSet/>
      <dgm:spPr/>
      <dgm:t>
        <a:bodyPr/>
        <a:lstStyle/>
        <a:p>
          <a:endParaRPr lang="en-US"/>
        </a:p>
      </dgm:t>
    </dgm:pt>
    <dgm:pt modelId="{2937C407-5E88-40AE-AC7D-6B9436307600}" type="sibTrans" cxnId="{08590248-609B-4402-9972-DBAE5AB57A07}">
      <dgm:prSet/>
      <dgm:spPr>
        <a:ln>
          <a:solidFill>
            <a:srgbClr val="FFFFFF"/>
          </a:solidFill>
        </a:ln>
      </dgm:spPr>
      <dgm:t>
        <a:bodyPr/>
        <a:lstStyle/>
        <a:p>
          <a:endParaRPr lang="en-US"/>
        </a:p>
      </dgm:t>
    </dgm:pt>
    <dgm:pt modelId="{3B7EBC52-8F56-4992-81C1-EAF27E7BF728}">
      <dgm:prSet/>
      <dgm:spPr/>
      <dgm:t>
        <a:bodyPr/>
        <a:lstStyle/>
        <a:p>
          <a:r>
            <a:rPr lang="en-US" dirty="0"/>
            <a:t>To ensure federal compliance, the Form I-9 and E-Verify process must be successfully completed no later than the third day of employment.</a:t>
          </a:r>
        </a:p>
      </dgm:t>
    </dgm:pt>
    <dgm:pt modelId="{565AB41C-DAA9-443D-A28F-6EF4CF20E80C}" type="parTrans" cxnId="{E28F1B9D-F038-49BD-8AE2-C1F018B83C3B}">
      <dgm:prSet/>
      <dgm:spPr/>
      <dgm:t>
        <a:bodyPr/>
        <a:lstStyle/>
        <a:p>
          <a:endParaRPr lang="en-US"/>
        </a:p>
      </dgm:t>
    </dgm:pt>
    <dgm:pt modelId="{A292D050-98F4-4348-B43E-AA48FACC8B69}" type="sibTrans" cxnId="{E28F1B9D-F038-49BD-8AE2-C1F018B83C3B}">
      <dgm:prSet/>
      <dgm:spPr/>
      <dgm:t>
        <a:bodyPr/>
        <a:lstStyle/>
        <a:p>
          <a:endParaRPr lang="en-US"/>
        </a:p>
      </dgm:t>
    </dgm:pt>
    <dgm:pt modelId="{900C5B7B-BE13-4805-860F-106DFF6DE746}">
      <dgm:prSet/>
      <dgm:spPr/>
      <dgm:t>
        <a:bodyPr/>
        <a:lstStyle/>
        <a:p>
          <a:r>
            <a:rPr lang="en-US" dirty="0"/>
            <a:t>Note: E-Verify actions will not initiate if a new hire has not been issued a number by the Social Security Administration.  Section 1 of Form I-9 will be placed ‘on-hold’ until the SSN has been issued.</a:t>
          </a:r>
        </a:p>
      </dgm:t>
    </dgm:pt>
    <dgm:pt modelId="{911BFEF8-B619-4714-8212-8F96B8FAF050}" type="parTrans" cxnId="{3EDB401C-337E-4EC5-8E0F-601205787FF7}">
      <dgm:prSet/>
      <dgm:spPr/>
      <dgm:t>
        <a:bodyPr/>
        <a:lstStyle/>
        <a:p>
          <a:endParaRPr lang="en-US"/>
        </a:p>
      </dgm:t>
    </dgm:pt>
    <dgm:pt modelId="{FB0888ED-83D4-45A1-B369-ABD696D72366}" type="sibTrans" cxnId="{3EDB401C-337E-4EC5-8E0F-601205787FF7}">
      <dgm:prSet/>
      <dgm:spPr/>
      <dgm:t>
        <a:bodyPr/>
        <a:lstStyle/>
        <a:p>
          <a:endParaRPr lang="en-US"/>
        </a:p>
      </dgm:t>
    </dgm:pt>
    <dgm:pt modelId="{C97487AE-3EF9-447D-9580-60F4CF736834}">
      <dgm:prSet>
        <dgm:style>
          <a:lnRef idx="2">
            <a:schemeClr val="accent1"/>
          </a:lnRef>
          <a:fillRef idx="1">
            <a:schemeClr val="lt1"/>
          </a:fillRef>
          <a:effectRef idx="0">
            <a:schemeClr val="accent1"/>
          </a:effectRef>
          <a:fontRef idx="minor">
            <a:schemeClr val="dk1"/>
          </a:fontRef>
        </dgm:style>
      </dgm:prSet>
      <dgm:spPr/>
      <dgm:t>
        <a:bodyPr/>
        <a:lstStyle/>
        <a:p>
          <a:r>
            <a:rPr lang="en-US" dirty="0">
              <a:solidFill>
                <a:srgbClr val="FFFFFF"/>
              </a:solidFill>
            </a:rPr>
            <a:t>Work authorization for foreign nationals must be re-verified if there is an end date noted on their work authorization documents.</a:t>
          </a:r>
        </a:p>
      </dgm:t>
    </dgm:pt>
    <dgm:pt modelId="{74822784-7515-42F8-B683-BC948CE99915}" type="parTrans" cxnId="{5B55A112-6C9C-4241-BEAD-EDEEB248FF6A}">
      <dgm:prSet/>
      <dgm:spPr/>
      <dgm:t>
        <a:bodyPr/>
        <a:lstStyle/>
        <a:p>
          <a:endParaRPr lang="en-US"/>
        </a:p>
      </dgm:t>
    </dgm:pt>
    <dgm:pt modelId="{DA6D3958-1038-4962-A3E5-DC9953338862}" type="sibTrans" cxnId="{5B55A112-6C9C-4241-BEAD-EDEEB248FF6A}">
      <dgm:prSet/>
      <dgm:spPr>
        <a:ln>
          <a:solidFill>
            <a:srgbClr val="FFFFFF"/>
          </a:solidFill>
        </a:ln>
      </dgm:spPr>
      <dgm:t>
        <a:bodyPr/>
        <a:lstStyle/>
        <a:p>
          <a:endParaRPr lang="en-US"/>
        </a:p>
      </dgm:t>
    </dgm:pt>
    <dgm:pt modelId="{76AA5725-0366-4437-ACC5-36FAF45FF7B3}">
      <dgm:prSet>
        <dgm:style>
          <a:lnRef idx="2">
            <a:schemeClr val="dk1"/>
          </a:lnRef>
          <a:fillRef idx="1">
            <a:schemeClr val="lt1"/>
          </a:fillRef>
          <a:effectRef idx="0">
            <a:schemeClr val="dk1"/>
          </a:effectRef>
          <a:fontRef idx="minor">
            <a:schemeClr val="dk1"/>
          </a:fontRef>
        </dgm:style>
      </dgm:prSet>
      <dgm:spPr/>
      <dgm:t>
        <a:bodyPr/>
        <a:lstStyle/>
        <a:p>
          <a:r>
            <a:rPr lang="en-US" dirty="0">
              <a:solidFill>
                <a:srgbClr val="FFFFFF"/>
              </a:solidFill>
            </a:rPr>
            <a:t>Email notices are generated from Banner and sent to the employee and supervisor beginning 90 days from expiration date.</a:t>
          </a:r>
        </a:p>
      </dgm:t>
    </dgm:pt>
    <dgm:pt modelId="{82E80BF8-B757-4CE3-9F23-53D1242F4C5C}" type="parTrans" cxnId="{F87A969E-ACF6-4686-96D6-4E7B83DF4696}">
      <dgm:prSet/>
      <dgm:spPr/>
      <dgm:t>
        <a:bodyPr/>
        <a:lstStyle/>
        <a:p>
          <a:endParaRPr lang="en-US"/>
        </a:p>
      </dgm:t>
    </dgm:pt>
    <dgm:pt modelId="{FA46C10D-6C50-4516-ACB3-290320C58FDC}" type="sibTrans" cxnId="{F87A969E-ACF6-4686-96D6-4E7B83DF4696}">
      <dgm:prSet/>
      <dgm:spPr>
        <a:ln>
          <a:solidFill>
            <a:srgbClr val="FFFFFF"/>
          </a:solidFill>
        </a:ln>
      </dgm:spPr>
      <dgm:t>
        <a:bodyPr/>
        <a:lstStyle/>
        <a:p>
          <a:endParaRPr lang="en-US"/>
        </a:p>
      </dgm:t>
    </dgm:pt>
    <dgm:pt modelId="{2B49516B-4EFB-4308-ADDC-2272DCC68E96}">
      <dgm:prSet>
        <dgm:style>
          <a:lnRef idx="2">
            <a:schemeClr val="dk1"/>
          </a:lnRef>
          <a:fillRef idx="1">
            <a:schemeClr val="lt1"/>
          </a:fillRef>
          <a:effectRef idx="0">
            <a:schemeClr val="dk1"/>
          </a:effectRef>
          <a:fontRef idx="minor">
            <a:schemeClr val="dk1"/>
          </a:fontRef>
        </dgm:style>
      </dgm:prSet>
      <dgm:spPr/>
      <dgm:t>
        <a:bodyPr/>
        <a:lstStyle/>
        <a:p>
          <a:r>
            <a:rPr lang="en-US" dirty="0">
              <a:solidFill>
                <a:srgbClr val="FFFFFF"/>
              </a:solidFill>
            </a:rPr>
            <a:t>The employee must schedule an appointment with the Onboarding Center or TES Office to re-verify their work authorization prior to their work authorization end date.</a:t>
          </a:r>
        </a:p>
        <a:p>
          <a:r>
            <a:rPr lang="en-US" dirty="0">
              <a:solidFill>
                <a:srgbClr val="FFFFFF"/>
              </a:solidFill>
            </a:rPr>
            <a:t>Note: Tax compliance update requirements should be completed prior to Form I-9 reverification.</a:t>
          </a:r>
        </a:p>
      </dgm:t>
    </dgm:pt>
    <dgm:pt modelId="{F45F707E-B72A-4156-9D59-DF3B15EF1288}" type="parTrans" cxnId="{FBE7986A-5BFA-4201-AEC8-93A8834ED085}">
      <dgm:prSet/>
      <dgm:spPr/>
      <dgm:t>
        <a:bodyPr/>
        <a:lstStyle/>
        <a:p>
          <a:endParaRPr lang="en-US"/>
        </a:p>
      </dgm:t>
    </dgm:pt>
    <dgm:pt modelId="{E26BB105-E3BC-45D6-9669-91B4BDCC43C3}" type="sibTrans" cxnId="{FBE7986A-5BFA-4201-AEC8-93A8834ED085}">
      <dgm:prSet/>
      <dgm:spPr/>
      <dgm:t>
        <a:bodyPr/>
        <a:lstStyle/>
        <a:p>
          <a:endParaRPr lang="en-US"/>
        </a:p>
      </dgm:t>
    </dgm:pt>
    <dgm:pt modelId="{A642E425-2FE7-4132-BDA8-841606D2792A}">
      <dgm:prSet/>
      <dgm:spPr/>
      <dgm:t>
        <a:bodyPr/>
        <a:lstStyle/>
        <a:p>
          <a:r>
            <a:rPr lang="en-US" dirty="0"/>
            <a:t>Employee should ensure they have completed the tax compliance requirements within FNIS prior to their scheduled appointment.  </a:t>
          </a:r>
        </a:p>
      </dgm:t>
    </dgm:pt>
    <dgm:pt modelId="{E2D7B6A5-D91B-4316-B4EB-8201B08D9575}" type="parTrans" cxnId="{3B314973-2401-4902-8019-969DD18DEE45}">
      <dgm:prSet/>
      <dgm:spPr/>
      <dgm:t>
        <a:bodyPr/>
        <a:lstStyle/>
        <a:p>
          <a:endParaRPr lang="en-US"/>
        </a:p>
      </dgm:t>
    </dgm:pt>
    <dgm:pt modelId="{26C5EBC7-AD26-4CC8-915D-29128EBAE47A}" type="sibTrans" cxnId="{3B314973-2401-4902-8019-969DD18DEE45}">
      <dgm:prSet/>
      <dgm:spPr/>
      <dgm:t>
        <a:bodyPr/>
        <a:lstStyle/>
        <a:p>
          <a:endParaRPr lang="en-US"/>
        </a:p>
      </dgm:t>
    </dgm:pt>
    <dgm:pt modelId="{1A203360-0D19-41D9-846A-9283390BCF77}" type="pres">
      <dgm:prSet presAssocID="{74254B7B-082E-4CA0-BD69-0204F337167E}" presName="Name0" presStyleCnt="0">
        <dgm:presLayoutVars>
          <dgm:dir/>
          <dgm:resizeHandles val="exact"/>
        </dgm:presLayoutVars>
      </dgm:prSet>
      <dgm:spPr/>
    </dgm:pt>
    <dgm:pt modelId="{35D330BB-3984-4EC8-A344-202AC6D85E01}" type="pres">
      <dgm:prSet presAssocID="{2BDEEA5B-BA68-416E-B903-3FADAE4EB520}" presName="node" presStyleLbl="node1" presStyleIdx="0" presStyleCnt="6">
        <dgm:presLayoutVars>
          <dgm:bulletEnabled val="1"/>
        </dgm:presLayoutVars>
      </dgm:prSet>
      <dgm:spPr/>
    </dgm:pt>
    <dgm:pt modelId="{76236767-59CB-42EE-9FA3-754A89E53F53}" type="pres">
      <dgm:prSet presAssocID="{5E37A987-283B-40AE-9E46-32B39857FA2D}" presName="sibTrans" presStyleLbl="sibTrans1D1" presStyleIdx="0" presStyleCnt="5"/>
      <dgm:spPr/>
    </dgm:pt>
    <dgm:pt modelId="{B700BEFA-5A1A-4838-8811-72EC2958527B}" type="pres">
      <dgm:prSet presAssocID="{5E37A987-283B-40AE-9E46-32B39857FA2D}" presName="connectorText" presStyleLbl="sibTrans1D1" presStyleIdx="0" presStyleCnt="5"/>
      <dgm:spPr/>
    </dgm:pt>
    <dgm:pt modelId="{23E1796A-DD81-4BC8-8A76-3C3067F018F5}" type="pres">
      <dgm:prSet presAssocID="{75BA0A4A-D3C2-4A78-A8A3-89863640309B}" presName="node" presStyleLbl="node1" presStyleIdx="1" presStyleCnt="6">
        <dgm:presLayoutVars>
          <dgm:bulletEnabled val="1"/>
        </dgm:presLayoutVars>
      </dgm:prSet>
      <dgm:spPr/>
    </dgm:pt>
    <dgm:pt modelId="{27AF5E97-8099-434F-A0BE-D6260B318CBF}" type="pres">
      <dgm:prSet presAssocID="{FA8972F8-21F7-4856-B076-3228C84B3527}" presName="sibTrans" presStyleLbl="sibTrans1D1" presStyleIdx="1" presStyleCnt="5"/>
      <dgm:spPr/>
    </dgm:pt>
    <dgm:pt modelId="{1A6F738E-4C45-4512-A18A-C8C8583B6A8C}" type="pres">
      <dgm:prSet presAssocID="{FA8972F8-21F7-4856-B076-3228C84B3527}" presName="connectorText" presStyleLbl="sibTrans1D1" presStyleIdx="1" presStyleCnt="5"/>
      <dgm:spPr/>
    </dgm:pt>
    <dgm:pt modelId="{9417AF74-963F-4901-8D80-826905C627B5}" type="pres">
      <dgm:prSet presAssocID="{13CC6504-A278-4AEC-B088-C0AD054D907F}" presName="node" presStyleLbl="node1" presStyleIdx="2" presStyleCnt="6">
        <dgm:presLayoutVars>
          <dgm:bulletEnabled val="1"/>
        </dgm:presLayoutVars>
      </dgm:prSet>
      <dgm:spPr/>
    </dgm:pt>
    <dgm:pt modelId="{9BF148AA-4203-4D5E-A0CF-A83416C25B2D}" type="pres">
      <dgm:prSet presAssocID="{2937C407-5E88-40AE-AC7D-6B9436307600}" presName="sibTrans" presStyleLbl="sibTrans1D1" presStyleIdx="2" presStyleCnt="5"/>
      <dgm:spPr/>
    </dgm:pt>
    <dgm:pt modelId="{E45B3471-7E60-4D9B-9C7A-0F9C0418FEBB}" type="pres">
      <dgm:prSet presAssocID="{2937C407-5E88-40AE-AC7D-6B9436307600}" presName="connectorText" presStyleLbl="sibTrans1D1" presStyleIdx="2" presStyleCnt="5"/>
      <dgm:spPr/>
    </dgm:pt>
    <dgm:pt modelId="{931CDBEB-BABA-42FB-BF0E-2ADC7CC34BCB}" type="pres">
      <dgm:prSet presAssocID="{C97487AE-3EF9-447D-9580-60F4CF736834}" presName="node" presStyleLbl="node1" presStyleIdx="3" presStyleCnt="6" custLinFactNeighborX="-266" custLinFactNeighborY="283">
        <dgm:presLayoutVars>
          <dgm:bulletEnabled val="1"/>
        </dgm:presLayoutVars>
      </dgm:prSet>
      <dgm:spPr/>
    </dgm:pt>
    <dgm:pt modelId="{5210A303-2255-42D6-9208-432EF6AB2581}" type="pres">
      <dgm:prSet presAssocID="{DA6D3958-1038-4962-A3E5-DC9953338862}" presName="sibTrans" presStyleLbl="sibTrans1D1" presStyleIdx="3" presStyleCnt="5"/>
      <dgm:spPr/>
    </dgm:pt>
    <dgm:pt modelId="{1C27CD0F-042F-4714-983B-382F0C8AA07F}" type="pres">
      <dgm:prSet presAssocID="{DA6D3958-1038-4962-A3E5-DC9953338862}" presName="connectorText" presStyleLbl="sibTrans1D1" presStyleIdx="3" presStyleCnt="5"/>
      <dgm:spPr/>
    </dgm:pt>
    <dgm:pt modelId="{47EB39FF-E274-4F09-BC67-3836A5D17F96}" type="pres">
      <dgm:prSet presAssocID="{76AA5725-0366-4437-ACC5-36FAF45FF7B3}" presName="node" presStyleLbl="node1" presStyleIdx="4" presStyleCnt="6" custLinFactNeighborX="-1091" custLinFactNeighborY="-1137">
        <dgm:presLayoutVars>
          <dgm:bulletEnabled val="1"/>
        </dgm:presLayoutVars>
      </dgm:prSet>
      <dgm:spPr/>
    </dgm:pt>
    <dgm:pt modelId="{468CF87C-FAF5-4542-96ED-6AB6501F004D}" type="pres">
      <dgm:prSet presAssocID="{FA46C10D-6C50-4516-ACB3-290320C58FDC}" presName="sibTrans" presStyleLbl="sibTrans1D1" presStyleIdx="4" presStyleCnt="5"/>
      <dgm:spPr/>
    </dgm:pt>
    <dgm:pt modelId="{8A4AA9A5-BCA0-4EA1-9987-21353108FFF2}" type="pres">
      <dgm:prSet presAssocID="{FA46C10D-6C50-4516-ACB3-290320C58FDC}" presName="connectorText" presStyleLbl="sibTrans1D1" presStyleIdx="4" presStyleCnt="5"/>
      <dgm:spPr/>
    </dgm:pt>
    <dgm:pt modelId="{297E658C-FA32-45E6-B299-77E722D18385}" type="pres">
      <dgm:prSet presAssocID="{2B49516B-4EFB-4308-ADDC-2272DCC68E96}" presName="node" presStyleLbl="node1" presStyleIdx="5" presStyleCnt="6" custLinFactNeighborX="266" custLinFactNeighborY="-1137">
        <dgm:presLayoutVars>
          <dgm:bulletEnabled val="1"/>
        </dgm:presLayoutVars>
      </dgm:prSet>
      <dgm:spPr/>
    </dgm:pt>
  </dgm:ptLst>
  <dgm:cxnLst>
    <dgm:cxn modelId="{5808F801-C353-4DA5-90E5-7DA990EDFA8E}" type="presOf" srcId="{FA8972F8-21F7-4856-B076-3228C84B3527}" destId="{1A6F738E-4C45-4512-A18A-C8C8583B6A8C}" srcOrd="1" destOrd="0" presId="urn:microsoft.com/office/officeart/2005/8/layout/bProcess3"/>
    <dgm:cxn modelId="{3B5FA90C-48DA-45A0-B6F1-069B9DE755FE}" srcId="{74254B7B-082E-4CA0-BD69-0204F337167E}" destId="{2BDEEA5B-BA68-416E-B903-3FADAE4EB520}" srcOrd="0" destOrd="0" parTransId="{9CE20D17-BC2D-4863-92AF-5B7DF4C73A47}" sibTransId="{5E37A987-283B-40AE-9E46-32B39857FA2D}"/>
    <dgm:cxn modelId="{5B55A112-6C9C-4241-BEAD-EDEEB248FF6A}" srcId="{74254B7B-082E-4CA0-BD69-0204F337167E}" destId="{C97487AE-3EF9-447D-9580-60F4CF736834}" srcOrd="3" destOrd="0" parTransId="{74822784-7515-42F8-B683-BC948CE99915}" sibTransId="{DA6D3958-1038-4962-A3E5-DC9953338862}"/>
    <dgm:cxn modelId="{3A37E419-90AE-4A5D-A453-1AAB6C40F7DA}" type="presOf" srcId="{C97487AE-3EF9-447D-9580-60F4CF736834}" destId="{931CDBEB-BABA-42FB-BF0E-2ADC7CC34BCB}" srcOrd="0" destOrd="0" presId="urn:microsoft.com/office/officeart/2005/8/layout/bProcess3"/>
    <dgm:cxn modelId="{850F381A-5CA8-44E9-8134-A1A4C682DE67}" type="presOf" srcId="{DA6D3958-1038-4962-A3E5-DC9953338862}" destId="{5210A303-2255-42D6-9208-432EF6AB2581}" srcOrd="0" destOrd="0" presId="urn:microsoft.com/office/officeart/2005/8/layout/bProcess3"/>
    <dgm:cxn modelId="{5493D91B-8129-476F-9551-0FEC96D05A81}" type="presOf" srcId="{A642E425-2FE7-4132-BDA8-841606D2792A}" destId="{23E1796A-DD81-4BC8-8A76-3C3067F018F5}" srcOrd="0" destOrd="2" presId="urn:microsoft.com/office/officeart/2005/8/layout/bProcess3"/>
    <dgm:cxn modelId="{3EDB401C-337E-4EC5-8E0F-601205787FF7}" srcId="{13CC6504-A278-4AEC-B088-C0AD054D907F}" destId="{900C5B7B-BE13-4805-860F-106DFF6DE746}" srcOrd="1" destOrd="0" parTransId="{911BFEF8-B619-4714-8212-8F96B8FAF050}" sibTransId="{FB0888ED-83D4-45A1-B369-ABD696D72366}"/>
    <dgm:cxn modelId="{4AC7411D-F1F3-42C9-988A-F6380F143CC0}" srcId="{2BDEEA5B-BA68-416E-B903-3FADAE4EB520}" destId="{CC086F0C-A470-4565-9422-AA7D45A20B88}" srcOrd="0" destOrd="0" parTransId="{5211057D-FEF9-4B3F-B9B8-912E823DFBB2}" sibTransId="{2C812283-D024-4F0D-8FBC-E7FFD0653608}"/>
    <dgm:cxn modelId="{B0BACF2C-3A20-453F-A9E2-0CD0BF547669}" type="presOf" srcId="{FA8972F8-21F7-4856-B076-3228C84B3527}" destId="{27AF5E97-8099-434F-A0BE-D6260B318CBF}" srcOrd="0" destOrd="0" presId="urn:microsoft.com/office/officeart/2005/8/layout/bProcess3"/>
    <dgm:cxn modelId="{3BB27D2D-F609-4F99-8F83-6CABA301AA98}" type="presOf" srcId="{FA46C10D-6C50-4516-ACB3-290320C58FDC}" destId="{468CF87C-FAF5-4542-96ED-6AB6501F004D}" srcOrd="0" destOrd="0" presId="urn:microsoft.com/office/officeart/2005/8/layout/bProcess3"/>
    <dgm:cxn modelId="{5FD7AE2D-7DE0-4451-841A-217F46F44FB4}" type="presOf" srcId="{2937C407-5E88-40AE-AC7D-6B9436307600}" destId="{E45B3471-7E60-4D9B-9C7A-0F9C0418FEBB}" srcOrd="1" destOrd="0" presId="urn:microsoft.com/office/officeart/2005/8/layout/bProcess3"/>
    <dgm:cxn modelId="{3765CF2D-FB08-422F-9EBA-F2D87E024360}" type="presOf" srcId="{76AA5725-0366-4437-ACC5-36FAF45FF7B3}" destId="{47EB39FF-E274-4F09-BC67-3836A5D17F96}" srcOrd="0" destOrd="0" presId="urn:microsoft.com/office/officeart/2005/8/layout/bProcess3"/>
    <dgm:cxn modelId="{4F68193F-AA1A-40E2-A31A-784CBC309C51}" type="presOf" srcId="{13CC6504-A278-4AEC-B088-C0AD054D907F}" destId="{9417AF74-963F-4901-8D80-826905C627B5}" srcOrd="0" destOrd="0" presId="urn:microsoft.com/office/officeart/2005/8/layout/bProcess3"/>
    <dgm:cxn modelId="{F1865041-B5ED-40F6-85D6-500BFE09A0B7}" type="presOf" srcId="{75BA0A4A-D3C2-4A78-A8A3-89863640309B}" destId="{23E1796A-DD81-4BC8-8A76-3C3067F018F5}" srcOrd="0" destOrd="0" presId="urn:microsoft.com/office/officeart/2005/8/layout/bProcess3"/>
    <dgm:cxn modelId="{08590248-609B-4402-9972-DBAE5AB57A07}" srcId="{74254B7B-082E-4CA0-BD69-0204F337167E}" destId="{13CC6504-A278-4AEC-B088-C0AD054D907F}" srcOrd="2" destOrd="0" parTransId="{B1FFD788-6A20-45D8-B7A4-C37348FEE46E}" sibTransId="{2937C407-5E88-40AE-AC7D-6B9436307600}"/>
    <dgm:cxn modelId="{FBE7986A-5BFA-4201-AEC8-93A8834ED085}" srcId="{74254B7B-082E-4CA0-BD69-0204F337167E}" destId="{2B49516B-4EFB-4308-ADDC-2272DCC68E96}" srcOrd="5" destOrd="0" parTransId="{F45F707E-B72A-4156-9D59-DF3B15EF1288}" sibTransId="{E26BB105-E3BC-45D6-9669-91B4BDCC43C3}"/>
    <dgm:cxn modelId="{521C226B-0010-4510-9965-DB3101AFE55B}" type="presOf" srcId="{3B7EBC52-8F56-4992-81C1-EAF27E7BF728}" destId="{9417AF74-963F-4901-8D80-826905C627B5}" srcOrd="0" destOrd="1" presId="urn:microsoft.com/office/officeart/2005/8/layout/bProcess3"/>
    <dgm:cxn modelId="{A8AD416E-DD0B-4EE6-8A33-6585AF84EA37}" srcId="{74254B7B-082E-4CA0-BD69-0204F337167E}" destId="{75BA0A4A-D3C2-4A78-A8A3-89863640309B}" srcOrd="1" destOrd="0" parTransId="{AAE5682C-5C1F-4669-83A2-7D258AAC23F1}" sibTransId="{FA8972F8-21F7-4856-B076-3228C84B3527}"/>
    <dgm:cxn modelId="{3B314973-2401-4902-8019-969DD18DEE45}" srcId="{75BA0A4A-D3C2-4A78-A8A3-89863640309B}" destId="{A642E425-2FE7-4132-BDA8-841606D2792A}" srcOrd="1" destOrd="0" parTransId="{E2D7B6A5-D91B-4316-B4EB-8201B08D9575}" sibTransId="{26C5EBC7-AD26-4CC8-915D-29128EBAE47A}"/>
    <dgm:cxn modelId="{D7D53A79-D112-4C4F-AF50-6E16BD334815}" srcId="{75BA0A4A-D3C2-4A78-A8A3-89863640309B}" destId="{9A19118D-9229-4BF8-95E1-86E256472EB8}" srcOrd="0" destOrd="0" parTransId="{534FBB65-B775-4DFE-BD53-4554EF2AEEDB}" sibTransId="{D7B55189-A8F5-4E46-9D91-0FF77332D4FD}"/>
    <dgm:cxn modelId="{2B1DB286-22A8-4FBD-ABFF-C98614F7C2E0}" type="presOf" srcId="{74254B7B-082E-4CA0-BD69-0204F337167E}" destId="{1A203360-0D19-41D9-846A-9283390BCF77}" srcOrd="0" destOrd="0" presId="urn:microsoft.com/office/officeart/2005/8/layout/bProcess3"/>
    <dgm:cxn modelId="{ADA8EC87-1117-4255-BBAA-EB265C4BB1D7}" srcId="{2BDEEA5B-BA68-416E-B903-3FADAE4EB520}" destId="{3E6B8100-3F44-4596-AA10-04ACFAD41F4A}" srcOrd="1" destOrd="0" parTransId="{8F45C004-F821-4F6A-B3F8-A5C2B9D92AAF}" sibTransId="{71E1FA6E-11E1-467E-B142-6C4B8480CCC2}"/>
    <dgm:cxn modelId="{E28F1B9D-F038-49BD-8AE2-C1F018B83C3B}" srcId="{13CC6504-A278-4AEC-B088-C0AD054D907F}" destId="{3B7EBC52-8F56-4992-81C1-EAF27E7BF728}" srcOrd="0" destOrd="0" parTransId="{565AB41C-DAA9-443D-A28F-6EF4CF20E80C}" sibTransId="{A292D050-98F4-4348-B43E-AA48FACC8B69}"/>
    <dgm:cxn modelId="{F87A969E-ACF6-4686-96D6-4E7B83DF4696}" srcId="{74254B7B-082E-4CA0-BD69-0204F337167E}" destId="{76AA5725-0366-4437-ACC5-36FAF45FF7B3}" srcOrd="4" destOrd="0" parTransId="{82E80BF8-B757-4CE3-9F23-53D1242F4C5C}" sibTransId="{FA46C10D-6C50-4516-ACB3-290320C58FDC}"/>
    <dgm:cxn modelId="{F3A5F1AD-9E6A-4887-B8AE-1CC4C6BD867F}" type="presOf" srcId="{3E6B8100-3F44-4596-AA10-04ACFAD41F4A}" destId="{35D330BB-3984-4EC8-A344-202AC6D85E01}" srcOrd="0" destOrd="2" presId="urn:microsoft.com/office/officeart/2005/8/layout/bProcess3"/>
    <dgm:cxn modelId="{8B4D8FBE-9F63-47F6-BDEC-470342ACDDE8}" type="presOf" srcId="{2B49516B-4EFB-4308-ADDC-2272DCC68E96}" destId="{297E658C-FA32-45E6-B299-77E722D18385}" srcOrd="0" destOrd="0" presId="urn:microsoft.com/office/officeart/2005/8/layout/bProcess3"/>
    <dgm:cxn modelId="{678B64CB-1C00-4949-B7F7-4AEC35F3C475}" type="presOf" srcId="{5E37A987-283B-40AE-9E46-32B39857FA2D}" destId="{B700BEFA-5A1A-4838-8811-72EC2958527B}" srcOrd="1" destOrd="0" presId="urn:microsoft.com/office/officeart/2005/8/layout/bProcess3"/>
    <dgm:cxn modelId="{9667C5CC-8759-4579-BC47-C942A33618CD}" type="presOf" srcId="{CC086F0C-A470-4565-9422-AA7D45A20B88}" destId="{35D330BB-3984-4EC8-A344-202AC6D85E01}" srcOrd="0" destOrd="1" presId="urn:microsoft.com/office/officeart/2005/8/layout/bProcess3"/>
    <dgm:cxn modelId="{9905CED1-7D8F-44E3-A72F-33D405CD31E3}" type="presOf" srcId="{900C5B7B-BE13-4805-860F-106DFF6DE746}" destId="{9417AF74-963F-4901-8D80-826905C627B5}" srcOrd="0" destOrd="2" presId="urn:microsoft.com/office/officeart/2005/8/layout/bProcess3"/>
    <dgm:cxn modelId="{D1511BD6-46D9-4804-A81B-E43A03CC28CA}" type="presOf" srcId="{9A19118D-9229-4BF8-95E1-86E256472EB8}" destId="{23E1796A-DD81-4BC8-8A76-3C3067F018F5}" srcOrd="0" destOrd="1" presId="urn:microsoft.com/office/officeart/2005/8/layout/bProcess3"/>
    <dgm:cxn modelId="{5F2BDFDD-8477-43D8-A768-941017794817}" type="presOf" srcId="{5E37A987-283B-40AE-9E46-32B39857FA2D}" destId="{76236767-59CB-42EE-9FA3-754A89E53F53}" srcOrd="0" destOrd="0" presId="urn:microsoft.com/office/officeart/2005/8/layout/bProcess3"/>
    <dgm:cxn modelId="{FBE1B8E1-C1FD-4244-828A-3C0FF83FB98D}" type="presOf" srcId="{DA6D3958-1038-4962-A3E5-DC9953338862}" destId="{1C27CD0F-042F-4714-983B-382F0C8AA07F}" srcOrd="1" destOrd="0" presId="urn:microsoft.com/office/officeart/2005/8/layout/bProcess3"/>
    <dgm:cxn modelId="{9C546EEA-06D7-4705-A696-98E9BE8264CC}" type="presOf" srcId="{2937C407-5E88-40AE-AC7D-6B9436307600}" destId="{9BF148AA-4203-4D5E-A0CF-A83416C25B2D}" srcOrd="0" destOrd="0" presId="urn:microsoft.com/office/officeart/2005/8/layout/bProcess3"/>
    <dgm:cxn modelId="{1E1CFEF5-9535-4C9F-A72E-3B97C6BAE5DF}" type="presOf" srcId="{2BDEEA5B-BA68-416E-B903-3FADAE4EB520}" destId="{35D330BB-3984-4EC8-A344-202AC6D85E01}" srcOrd="0" destOrd="0" presId="urn:microsoft.com/office/officeart/2005/8/layout/bProcess3"/>
    <dgm:cxn modelId="{840188F9-1111-4666-BAFA-A3973431617D}" type="presOf" srcId="{FA46C10D-6C50-4516-ACB3-290320C58FDC}" destId="{8A4AA9A5-BCA0-4EA1-9987-21353108FFF2}" srcOrd="1" destOrd="0" presId="urn:microsoft.com/office/officeart/2005/8/layout/bProcess3"/>
    <dgm:cxn modelId="{EFBC6962-5BBA-4A45-8508-450EB1ECECD3}" type="presParOf" srcId="{1A203360-0D19-41D9-846A-9283390BCF77}" destId="{35D330BB-3984-4EC8-A344-202AC6D85E01}" srcOrd="0" destOrd="0" presId="urn:microsoft.com/office/officeart/2005/8/layout/bProcess3"/>
    <dgm:cxn modelId="{B413B091-3D5B-4F57-8BD3-ACEA364BCBF8}" type="presParOf" srcId="{1A203360-0D19-41D9-846A-9283390BCF77}" destId="{76236767-59CB-42EE-9FA3-754A89E53F53}" srcOrd="1" destOrd="0" presId="urn:microsoft.com/office/officeart/2005/8/layout/bProcess3"/>
    <dgm:cxn modelId="{0112EDCA-5886-4914-A525-82257CF0FE40}" type="presParOf" srcId="{76236767-59CB-42EE-9FA3-754A89E53F53}" destId="{B700BEFA-5A1A-4838-8811-72EC2958527B}" srcOrd="0" destOrd="0" presId="urn:microsoft.com/office/officeart/2005/8/layout/bProcess3"/>
    <dgm:cxn modelId="{4EFDEB9D-C836-42AF-B882-AF77BB932352}" type="presParOf" srcId="{1A203360-0D19-41D9-846A-9283390BCF77}" destId="{23E1796A-DD81-4BC8-8A76-3C3067F018F5}" srcOrd="2" destOrd="0" presId="urn:microsoft.com/office/officeart/2005/8/layout/bProcess3"/>
    <dgm:cxn modelId="{CF08F07F-6762-4E0A-8F12-11F5B023D475}" type="presParOf" srcId="{1A203360-0D19-41D9-846A-9283390BCF77}" destId="{27AF5E97-8099-434F-A0BE-D6260B318CBF}" srcOrd="3" destOrd="0" presId="urn:microsoft.com/office/officeart/2005/8/layout/bProcess3"/>
    <dgm:cxn modelId="{A5F03F92-CC0E-4753-A9FB-1454BA5DC364}" type="presParOf" srcId="{27AF5E97-8099-434F-A0BE-D6260B318CBF}" destId="{1A6F738E-4C45-4512-A18A-C8C8583B6A8C}" srcOrd="0" destOrd="0" presId="urn:microsoft.com/office/officeart/2005/8/layout/bProcess3"/>
    <dgm:cxn modelId="{41E5006B-7BC1-4081-B56D-BD4BE0F0D1B3}" type="presParOf" srcId="{1A203360-0D19-41D9-846A-9283390BCF77}" destId="{9417AF74-963F-4901-8D80-826905C627B5}" srcOrd="4" destOrd="0" presId="urn:microsoft.com/office/officeart/2005/8/layout/bProcess3"/>
    <dgm:cxn modelId="{B68CA236-05E5-497C-AD43-C527AAE68A76}" type="presParOf" srcId="{1A203360-0D19-41D9-846A-9283390BCF77}" destId="{9BF148AA-4203-4D5E-A0CF-A83416C25B2D}" srcOrd="5" destOrd="0" presId="urn:microsoft.com/office/officeart/2005/8/layout/bProcess3"/>
    <dgm:cxn modelId="{D4103533-86CA-48A6-B0DF-6097D2873CE0}" type="presParOf" srcId="{9BF148AA-4203-4D5E-A0CF-A83416C25B2D}" destId="{E45B3471-7E60-4D9B-9C7A-0F9C0418FEBB}" srcOrd="0" destOrd="0" presId="urn:microsoft.com/office/officeart/2005/8/layout/bProcess3"/>
    <dgm:cxn modelId="{A9E9AD5F-6FA6-4336-9EA0-710BE9A1F21D}" type="presParOf" srcId="{1A203360-0D19-41D9-846A-9283390BCF77}" destId="{931CDBEB-BABA-42FB-BF0E-2ADC7CC34BCB}" srcOrd="6" destOrd="0" presId="urn:microsoft.com/office/officeart/2005/8/layout/bProcess3"/>
    <dgm:cxn modelId="{291B0903-44E7-4AB2-9042-F5834E461573}" type="presParOf" srcId="{1A203360-0D19-41D9-846A-9283390BCF77}" destId="{5210A303-2255-42D6-9208-432EF6AB2581}" srcOrd="7" destOrd="0" presId="urn:microsoft.com/office/officeart/2005/8/layout/bProcess3"/>
    <dgm:cxn modelId="{4B736B48-EE90-42F3-9296-DF48A53929F8}" type="presParOf" srcId="{5210A303-2255-42D6-9208-432EF6AB2581}" destId="{1C27CD0F-042F-4714-983B-382F0C8AA07F}" srcOrd="0" destOrd="0" presId="urn:microsoft.com/office/officeart/2005/8/layout/bProcess3"/>
    <dgm:cxn modelId="{6A55C379-AFFC-4413-ACEA-02D7A0AB3C76}" type="presParOf" srcId="{1A203360-0D19-41D9-846A-9283390BCF77}" destId="{47EB39FF-E274-4F09-BC67-3836A5D17F96}" srcOrd="8" destOrd="0" presId="urn:microsoft.com/office/officeart/2005/8/layout/bProcess3"/>
    <dgm:cxn modelId="{58E0DA31-E116-4253-8918-DA8334B17C13}" type="presParOf" srcId="{1A203360-0D19-41D9-846A-9283390BCF77}" destId="{468CF87C-FAF5-4542-96ED-6AB6501F004D}" srcOrd="9" destOrd="0" presId="urn:microsoft.com/office/officeart/2005/8/layout/bProcess3"/>
    <dgm:cxn modelId="{2290894E-4A40-44DE-9E02-EBACB50BCBB3}" type="presParOf" srcId="{468CF87C-FAF5-4542-96ED-6AB6501F004D}" destId="{8A4AA9A5-BCA0-4EA1-9987-21353108FFF2}" srcOrd="0" destOrd="0" presId="urn:microsoft.com/office/officeart/2005/8/layout/bProcess3"/>
    <dgm:cxn modelId="{BA181890-B434-41A8-9ABD-01299061DAE1}" type="presParOf" srcId="{1A203360-0D19-41D9-846A-9283390BCF77}" destId="{297E658C-FA32-45E6-B299-77E722D18385}" srcOrd="10" destOrd="0" presId="urn:microsoft.com/office/officeart/2005/8/layout/b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67F-F929-43C5-81F7-EEC850CFD26F}">
      <dsp:nvSpPr>
        <dsp:cNvPr id="0" name=""/>
        <dsp:cNvSpPr/>
      </dsp:nvSpPr>
      <dsp:spPr>
        <a:xfrm>
          <a:off x="2615069" y="1268565"/>
          <a:ext cx="569685" cy="91440"/>
        </a:xfrm>
        <a:custGeom>
          <a:avLst/>
          <a:gdLst/>
          <a:ahLst/>
          <a:cxnLst/>
          <a:rect l="0" t="0" r="0" b="0"/>
          <a:pathLst>
            <a:path>
              <a:moveTo>
                <a:pt x="0" y="45720"/>
              </a:moveTo>
              <a:lnTo>
                <a:pt x="5696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84905" y="1311284"/>
        <a:ext cx="30014" cy="6002"/>
      </dsp:txXfrm>
    </dsp:sp>
    <dsp:sp modelId="{827211FE-CE2D-483F-B90E-482382B3954B}">
      <dsp:nvSpPr>
        <dsp:cNvPr id="0" name=""/>
        <dsp:cNvSpPr/>
      </dsp:nvSpPr>
      <dsp:spPr>
        <a:xfrm>
          <a:off x="6933" y="531305"/>
          <a:ext cx="2609936" cy="15659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Hiring Department*</a:t>
          </a:r>
        </a:p>
      </dsp:txBody>
      <dsp:txXfrm>
        <a:off x="6933" y="531305"/>
        <a:ext cx="2609936" cy="1565961"/>
      </dsp:txXfrm>
    </dsp:sp>
    <dsp:sp modelId="{4D8FFFD3-19B6-4EE6-8D63-3CA722F927BF}">
      <dsp:nvSpPr>
        <dsp:cNvPr id="0" name=""/>
        <dsp:cNvSpPr/>
      </dsp:nvSpPr>
      <dsp:spPr>
        <a:xfrm>
          <a:off x="5825291" y="1268565"/>
          <a:ext cx="569685" cy="91440"/>
        </a:xfrm>
        <a:custGeom>
          <a:avLst/>
          <a:gdLst/>
          <a:ahLst/>
          <a:cxnLst/>
          <a:rect l="0" t="0" r="0" b="0"/>
          <a:pathLst>
            <a:path>
              <a:moveTo>
                <a:pt x="0" y="45720"/>
              </a:moveTo>
              <a:lnTo>
                <a:pt x="5696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95126" y="1311284"/>
        <a:ext cx="30014" cy="6002"/>
      </dsp:txXfrm>
    </dsp:sp>
    <dsp:sp modelId="{B250DC9C-9C80-43DB-B018-F304B64D78E4}">
      <dsp:nvSpPr>
        <dsp:cNvPr id="0" name=""/>
        <dsp:cNvSpPr/>
      </dsp:nvSpPr>
      <dsp:spPr>
        <a:xfrm>
          <a:off x="3217154" y="531305"/>
          <a:ext cx="2609936" cy="15659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Office of International Programs**</a:t>
          </a:r>
        </a:p>
      </dsp:txBody>
      <dsp:txXfrm>
        <a:off x="3217154" y="531305"/>
        <a:ext cx="2609936" cy="1565961"/>
      </dsp:txXfrm>
    </dsp:sp>
    <dsp:sp modelId="{B47074A1-44DF-44EB-8F73-E0ECFBD70359}">
      <dsp:nvSpPr>
        <dsp:cNvPr id="0" name=""/>
        <dsp:cNvSpPr/>
      </dsp:nvSpPr>
      <dsp:spPr>
        <a:xfrm>
          <a:off x="1311901" y="2095466"/>
          <a:ext cx="6420443" cy="569685"/>
        </a:xfrm>
        <a:custGeom>
          <a:avLst/>
          <a:gdLst/>
          <a:ahLst/>
          <a:cxnLst/>
          <a:rect l="0" t="0" r="0" b="0"/>
          <a:pathLst>
            <a:path>
              <a:moveTo>
                <a:pt x="6420443" y="0"/>
              </a:moveTo>
              <a:lnTo>
                <a:pt x="6420443" y="301942"/>
              </a:lnTo>
              <a:lnTo>
                <a:pt x="0" y="301942"/>
              </a:lnTo>
              <a:lnTo>
                <a:pt x="0" y="569685"/>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60911" y="2377308"/>
        <a:ext cx="322422" cy="6002"/>
      </dsp:txXfrm>
    </dsp:sp>
    <dsp:sp modelId="{845D0C6F-9558-4BD4-8BF7-B565FE1387E6}">
      <dsp:nvSpPr>
        <dsp:cNvPr id="0" name=""/>
        <dsp:cNvSpPr/>
      </dsp:nvSpPr>
      <dsp:spPr>
        <a:xfrm>
          <a:off x="6427376" y="531305"/>
          <a:ext cx="2609936" cy="1565961"/>
        </a:xfrm>
        <a:prstGeom prst="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FFFFFF"/>
              </a:solidFill>
            </a:rPr>
            <a:t>Onboarding Events Initiated***</a:t>
          </a:r>
        </a:p>
      </dsp:txBody>
      <dsp:txXfrm>
        <a:off x="6427376" y="531305"/>
        <a:ext cx="2609936" cy="1565961"/>
      </dsp:txXfrm>
    </dsp:sp>
    <dsp:sp modelId="{67AA53A9-2789-45B8-ADEC-399EBF8AF576}">
      <dsp:nvSpPr>
        <dsp:cNvPr id="0" name=""/>
        <dsp:cNvSpPr/>
      </dsp:nvSpPr>
      <dsp:spPr>
        <a:xfrm>
          <a:off x="2615069" y="3434813"/>
          <a:ext cx="569685" cy="91440"/>
        </a:xfrm>
        <a:custGeom>
          <a:avLst/>
          <a:gdLst/>
          <a:ahLst/>
          <a:cxnLst/>
          <a:rect l="0" t="0" r="0" b="0"/>
          <a:pathLst>
            <a:path>
              <a:moveTo>
                <a:pt x="0" y="45720"/>
              </a:moveTo>
              <a:lnTo>
                <a:pt x="5696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84905" y="3477531"/>
        <a:ext cx="30014" cy="6002"/>
      </dsp:txXfrm>
    </dsp:sp>
    <dsp:sp modelId="{E7CC273E-3425-44C7-848A-A88B33F485A3}">
      <dsp:nvSpPr>
        <dsp:cNvPr id="0" name=""/>
        <dsp:cNvSpPr/>
      </dsp:nvSpPr>
      <dsp:spPr>
        <a:xfrm>
          <a:off x="6933" y="2697552"/>
          <a:ext cx="2609936" cy="15659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Office of Tax Compliance</a:t>
          </a:r>
        </a:p>
      </dsp:txBody>
      <dsp:txXfrm>
        <a:off x="6933" y="2697552"/>
        <a:ext cx="2609936" cy="1565961"/>
      </dsp:txXfrm>
    </dsp:sp>
    <dsp:sp modelId="{32EC0D86-00C4-43E1-98EA-712D296BBBE2}">
      <dsp:nvSpPr>
        <dsp:cNvPr id="0" name=""/>
        <dsp:cNvSpPr/>
      </dsp:nvSpPr>
      <dsp:spPr>
        <a:xfrm>
          <a:off x="5825291" y="3434813"/>
          <a:ext cx="569685" cy="91440"/>
        </a:xfrm>
        <a:custGeom>
          <a:avLst/>
          <a:gdLst/>
          <a:ahLst/>
          <a:cxnLst/>
          <a:rect l="0" t="0" r="0" b="0"/>
          <a:pathLst>
            <a:path>
              <a:moveTo>
                <a:pt x="0" y="45720"/>
              </a:moveTo>
              <a:lnTo>
                <a:pt x="5696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95126" y="3477531"/>
        <a:ext cx="30014" cy="6002"/>
      </dsp:txXfrm>
    </dsp:sp>
    <dsp:sp modelId="{443B38F8-7398-4125-9CA5-53E6EC557DFC}">
      <dsp:nvSpPr>
        <dsp:cNvPr id="0" name=""/>
        <dsp:cNvSpPr/>
      </dsp:nvSpPr>
      <dsp:spPr>
        <a:xfrm>
          <a:off x="3217154" y="2697552"/>
          <a:ext cx="2609936" cy="15659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Onboarding Center or TES Office</a:t>
          </a:r>
        </a:p>
      </dsp:txBody>
      <dsp:txXfrm>
        <a:off x="3217154" y="2697552"/>
        <a:ext cx="2609936" cy="1565961"/>
      </dsp:txXfrm>
    </dsp:sp>
    <dsp:sp modelId="{AC84A979-1E3A-49BC-AFE8-13DAB6A894A7}">
      <dsp:nvSpPr>
        <dsp:cNvPr id="0" name=""/>
        <dsp:cNvSpPr/>
      </dsp:nvSpPr>
      <dsp:spPr>
        <a:xfrm>
          <a:off x="6427376" y="2697552"/>
          <a:ext cx="2609936" cy="156596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University Human Resources Records</a:t>
          </a:r>
        </a:p>
      </dsp:txBody>
      <dsp:txXfrm>
        <a:off x="6427376" y="2697552"/>
        <a:ext cx="2609936" cy="1565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43316-9FE2-4DC6-A123-7AD4883D35B6}">
      <dsp:nvSpPr>
        <dsp:cNvPr id="0" name=""/>
        <dsp:cNvSpPr/>
      </dsp:nvSpPr>
      <dsp:spPr>
        <a:xfrm>
          <a:off x="3205600" y="1288920"/>
          <a:ext cx="705147" cy="91440"/>
        </a:xfrm>
        <a:custGeom>
          <a:avLst/>
          <a:gdLst/>
          <a:ahLst/>
          <a:cxnLst/>
          <a:rect l="0" t="0" r="0" b="0"/>
          <a:pathLst>
            <a:path>
              <a:moveTo>
                <a:pt x="0" y="45720"/>
              </a:moveTo>
              <a:lnTo>
                <a:pt x="705147" y="45720"/>
              </a:lnTo>
            </a:path>
          </a:pathLst>
        </a:custGeom>
        <a:noFill/>
        <a:ln w="63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9781" y="1330961"/>
        <a:ext cx="36787" cy="7357"/>
      </dsp:txXfrm>
    </dsp:sp>
    <dsp:sp modelId="{28407827-E72B-4606-AAB8-4864527ACD09}">
      <dsp:nvSpPr>
        <dsp:cNvPr id="0" name=""/>
        <dsp:cNvSpPr/>
      </dsp:nvSpPr>
      <dsp:spPr>
        <a:xfrm>
          <a:off x="8497" y="327820"/>
          <a:ext cx="3198902" cy="2013639"/>
        </a:xfrm>
        <a:prstGeom prst="rect">
          <a:avLst/>
        </a:prstGeom>
        <a:solidFill>
          <a:schemeClr val="accent1"/>
        </a:solidFill>
        <a:ln w="19050" cap="flat" cmpd="sng" algn="ctr">
          <a:solidFill>
            <a:schemeClr val="bg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78232" tIns="78232" rIns="78232" bIns="78232" numCol="1" spcCol="1270" anchor="t" anchorCtr="0">
          <a:noAutofit/>
        </a:bodyPr>
        <a:lstStyle/>
        <a:p>
          <a:pPr marL="0" lvl="0" indent="0" algn="l" defTabSz="577850">
            <a:lnSpc>
              <a:spcPct val="90000"/>
            </a:lnSpc>
            <a:spcBef>
              <a:spcPct val="0"/>
            </a:spcBef>
            <a:spcAft>
              <a:spcPct val="35000"/>
            </a:spcAft>
            <a:buNone/>
          </a:pPr>
          <a:r>
            <a:rPr lang="en-US" sz="1300" b="1" kern="1200" dirty="0"/>
            <a:t>Employee completes the Foreign National Tax Form and Document Upload</a:t>
          </a:r>
        </a:p>
        <a:p>
          <a:pPr marL="57150" lvl="1" indent="-57150" algn="l" defTabSz="488950">
            <a:lnSpc>
              <a:spcPct val="90000"/>
            </a:lnSpc>
            <a:spcBef>
              <a:spcPct val="0"/>
            </a:spcBef>
            <a:spcAft>
              <a:spcPct val="15000"/>
            </a:spcAft>
            <a:buChar char="•"/>
          </a:pPr>
          <a:r>
            <a:rPr lang="en-US" sz="1100" kern="1200" dirty="0"/>
            <a:t>This form should be used for all new hires, re-hires, or extension/change of status</a:t>
          </a:r>
        </a:p>
        <a:p>
          <a:pPr marL="57150" lvl="1" indent="-57150" algn="l" defTabSz="488950">
            <a:lnSpc>
              <a:spcPct val="90000"/>
            </a:lnSpc>
            <a:spcBef>
              <a:spcPct val="0"/>
            </a:spcBef>
            <a:spcAft>
              <a:spcPct val="15000"/>
            </a:spcAft>
            <a:buChar char="•"/>
          </a:pPr>
          <a:r>
            <a:rPr lang="en-US" sz="1100" kern="1200" dirty="0"/>
            <a:t>This form should be completed by the employee when they are ready to be hired or have received a change of status and have received all appropriate documents from OIP</a:t>
          </a:r>
        </a:p>
        <a:p>
          <a:pPr marL="57150" lvl="1" indent="-57150" algn="l" defTabSz="488950">
            <a:lnSpc>
              <a:spcPct val="90000"/>
            </a:lnSpc>
            <a:spcBef>
              <a:spcPct val="0"/>
            </a:spcBef>
            <a:spcAft>
              <a:spcPct val="15000"/>
            </a:spcAft>
            <a:buChar char="•"/>
          </a:pPr>
          <a:endParaRPr lang="en-US" sz="1100" kern="1200" dirty="0"/>
        </a:p>
      </dsp:txBody>
      <dsp:txXfrm>
        <a:off x="8497" y="327820"/>
        <a:ext cx="3198902" cy="2013639"/>
      </dsp:txXfrm>
    </dsp:sp>
    <dsp:sp modelId="{CE493B8B-1C78-40BA-ACA9-633ACA28C6F3}">
      <dsp:nvSpPr>
        <dsp:cNvPr id="0" name=""/>
        <dsp:cNvSpPr/>
      </dsp:nvSpPr>
      <dsp:spPr>
        <a:xfrm>
          <a:off x="7140251" y="1288920"/>
          <a:ext cx="705147" cy="91440"/>
        </a:xfrm>
        <a:custGeom>
          <a:avLst/>
          <a:gdLst/>
          <a:ahLst/>
          <a:cxnLst/>
          <a:rect l="0" t="0" r="0" b="0"/>
          <a:pathLst>
            <a:path>
              <a:moveTo>
                <a:pt x="0" y="45720"/>
              </a:moveTo>
              <a:lnTo>
                <a:pt x="705147" y="45720"/>
              </a:lnTo>
            </a:path>
          </a:pathLst>
        </a:custGeom>
        <a:noFill/>
        <a:ln w="63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74431" y="1330961"/>
        <a:ext cx="36787" cy="7357"/>
      </dsp:txXfrm>
    </dsp:sp>
    <dsp:sp modelId="{8776D5F0-B794-4AF3-BA32-B7B266EFAB67}">
      <dsp:nvSpPr>
        <dsp:cNvPr id="0" name=""/>
        <dsp:cNvSpPr/>
      </dsp:nvSpPr>
      <dsp:spPr>
        <a:xfrm>
          <a:off x="3943148" y="327820"/>
          <a:ext cx="3198902" cy="2013639"/>
        </a:xfrm>
        <a:prstGeom prst="rect">
          <a:avLst/>
        </a:prstGeom>
        <a:solidFill>
          <a:schemeClr val="accent1"/>
        </a:solidFill>
        <a:ln w="19050" cap="flat" cmpd="sng" algn="ctr">
          <a:solidFill>
            <a:schemeClr val="bg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a:lnSpc>
              <a:spcPct val="90000"/>
            </a:lnSpc>
            <a:spcBef>
              <a:spcPct val="0"/>
            </a:spcBef>
            <a:spcAft>
              <a:spcPct val="35000"/>
            </a:spcAft>
            <a:buNone/>
          </a:pPr>
          <a:r>
            <a:rPr lang="en-US" sz="1500" b="1" kern="1200" dirty="0"/>
            <a:t>Tax Compliance Office receives the tax form and uploaded document(s):</a:t>
          </a:r>
        </a:p>
        <a:p>
          <a:pPr marL="114300" lvl="1" indent="-114300" algn="l" defTabSz="533400">
            <a:lnSpc>
              <a:spcPct val="90000"/>
            </a:lnSpc>
            <a:spcBef>
              <a:spcPct val="0"/>
            </a:spcBef>
            <a:spcAft>
              <a:spcPct val="15000"/>
            </a:spcAft>
            <a:buChar char="•"/>
          </a:pPr>
          <a:r>
            <a:rPr lang="en-US" sz="1200" kern="1200" dirty="0"/>
            <a:t>The email the employee uses on the form is the email that the tax compliance notifications will be sent</a:t>
          </a:r>
        </a:p>
      </dsp:txBody>
      <dsp:txXfrm>
        <a:off x="3943148" y="327820"/>
        <a:ext cx="3198902" cy="2013639"/>
      </dsp:txXfrm>
    </dsp:sp>
    <dsp:sp modelId="{99D81B44-AAB7-421B-9B20-928F6D181715}">
      <dsp:nvSpPr>
        <dsp:cNvPr id="0" name=""/>
        <dsp:cNvSpPr/>
      </dsp:nvSpPr>
      <dsp:spPr>
        <a:xfrm>
          <a:off x="1599451" y="2339659"/>
          <a:ext cx="7877799" cy="1032968"/>
        </a:xfrm>
        <a:custGeom>
          <a:avLst/>
          <a:gdLst/>
          <a:ahLst/>
          <a:cxnLst/>
          <a:rect l="0" t="0" r="0" b="0"/>
          <a:pathLst>
            <a:path>
              <a:moveTo>
                <a:pt x="7877799" y="0"/>
              </a:moveTo>
              <a:lnTo>
                <a:pt x="7877799" y="533584"/>
              </a:lnTo>
              <a:lnTo>
                <a:pt x="0" y="533584"/>
              </a:lnTo>
              <a:lnTo>
                <a:pt x="0" y="1032968"/>
              </a:lnTo>
            </a:path>
          </a:pathLst>
        </a:custGeom>
        <a:noFill/>
        <a:ln w="63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39619" y="2852465"/>
        <a:ext cx="397463" cy="7357"/>
      </dsp:txXfrm>
    </dsp:sp>
    <dsp:sp modelId="{4574B5A6-AE34-4C14-B322-AAAEECADDC20}">
      <dsp:nvSpPr>
        <dsp:cNvPr id="0" name=""/>
        <dsp:cNvSpPr/>
      </dsp:nvSpPr>
      <dsp:spPr>
        <a:xfrm>
          <a:off x="7877799" y="327820"/>
          <a:ext cx="3198902" cy="2013639"/>
        </a:xfrm>
        <a:prstGeom prst="rect">
          <a:avLst/>
        </a:prstGeom>
        <a:solidFill>
          <a:schemeClr val="accent1"/>
        </a:solidFill>
        <a:ln w="19050" cap="flat" cmpd="sng" algn="ctr">
          <a:solidFill>
            <a:schemeClr val="bg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a:lnSpc>
              <a:spcPct val="90000"/>
            </a:lnSpc>
            <a:spcBef>
              <a:spcPct val="0"/>
            </a:spcBef>
            <a:spcAft>
              <a:spcPct val="35000"/>
            </a:spcAft>
            <a:buNone/>
          </a:pPr>
          <a:r>
            <a:rPr lang="en-US" sz="1500" b="1" kern="1200" dirty="0"/>
            <a:t>Employee receives an email from the FNIS system to complete additional information.  The information helps to determine:</a:t>
          </a:r>
        </a:p>
        <a:p>
          <a:pPr marL="114300" lvl="1" indent="-114300" algn="l" defTabSz="533400">
            <a:lnSpc>
              <a:spcPct val="90000"/>
            </a:lnSpc>
            <a:spcBef>
              <a:spcPct val="0"/>
            </a:spcBef>
            <a:spcAft>
              <a:spcPct val="15000"/>
            </a:spcAft>
            <a:buChar char="•"/>
          </a:pPr>
          <a:r>
            <a:rPr lang="en-US" sz="1200" kern="1200" dirty="0"/>
            <a:t>Tax status</a:t>
          </a:r>
        </a:p>
        <a:p>
          <a:pPr marL="114300" lvl="1" indent="-114300" algn="l" defTabSz="533400">
            <a:lnSpc>
              <a:spcPct val="90000"/>
            </a:lnSpc>
            <a:spcBef>
              <a:spcPct val="0"/>
            </a:spcBef>
            <a:spcAft>
              <a:spcPct val="15000"/>
            </a:spcAft>
            <a:buChar char="•"/>
          </a:pPr>
          <a:r>
            <a:rPr lang="en-US" sz="1200" kern="1200" dirty="0"/>
            <a:t>Taxes to be charged</a:t>
          </a:r>
        </a:p>
        <a:p>
          <a:pPr marL="114300" lvl="1" indent="-114300" algn="l" defTabSz="533400">
            <a:lnSpc>
              <a:spcPct val="90000"/>
            </a:lnSpc>
            <a:spcBef>
              <a:spcPct val="0"/>
            </a:spcBef>
            <a:spcAft>
              <a:spcPct val="15000"/>
            </a:spcAft>
            <a:buChar char="•"/>
          </a:pPr>
          <a:r>
            <a:rPr lang="en-US" sz="1200" kern="1200" dirty="0"/>
            <a:t>Qualification for tax treaty benefits</a:t>
          </a:r>
        </a:p>
        <a:p>
          <a:pPr marL="114300" lvl="1" indent="-114300" algn="l" defTabSz="533400">
            <a:lnSpc>
              <a:spcPct val="90000"/>
            </a:lnSpc>
            <a:spcBef>
              <a:spcPct val="0"/>
            </a:spcBef>
            <a:spcAft>
              <a:spcPct val="15000"/>
            </a:spcAft>
            <a:buChar char="•"/>
          </a:pPr>
          <a:r>
            <a:rPr lang="en-US" sz="1200" kern="1200" dirty="0"/>
            <a:t>Legal dates of work authorization</a:t>
          </a:r>
        </a:p>
      </dsp:txBody>
      <dsp:txXfrm>
        <a:off x="7877799" y="327820"/>
        <a:ext cx="3198902" cy="2013639"/>
      </dsp:txXfrm>
    </dsp:sp>
    <dsp:sp modelId="{258E9E75-44EA-421C-97E9-AA6EA8FD2996}">
      <dsp:nvSpPr>
        <dsp:cNvPr id="0" name=""/>
        <dsp:cNvSpPr/>
      </dsp:nvSpPr>
      <dsp:spPr>
        <a:xfrm>
          <a:off x="3197102" y="4366127"/>
          <a:ext cx="697011" cy="91440"/>
        </a:xfrm>
        <a:custGeom>
          <a:avLst/>
          <a:gdLst/>
          <a:ahLst/>
          <a:cxnLst/>
          <a:rect l="0" t="0" r="0" b="0"/>
          <a:pathLst>
            <a:path>
              <a:moveTo>
                <a:pt x="0" y="45720"/>
              </a:moveTo>
              <a:lnTo>
                <a:pt x="697011" y="45720"/>
              </a:lnTo>
            </a:path>
          </a:pathLst>
        </a:custGeom>
        <a:noFill/>
        <a:ln w="63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27418" y="4408168"/>
        <a:ext cx="36380" cy="7357"/>
      </dsp:txXfrm>
    </dsp:sp>
    <dsp:sp modelId="{127859BD-B246-4B0F-ABA2-FC9D63B5F450}">
      <dsp:nvSpPr>
        <dsp:cNvPr id="0" name=""/>
        <dsp:cNvSpPr/>
      </dsp:nvSpPr>
      <dsp:spPr>
        <a:xfrm>
          <a:off x="0" y="3405027"/>
          <a:ext cx="3198902" cy="2013639"/>
        </a:xfrm>
        <a:prstGeom prst="rect">
          <a:avLst/>
        </a:prstGeom>
        <a:solidFill>
          <a:schemeClr val="accent1"/>
        </a:solidFill>
        <a:ln w="19050" cap="flat" cmpd="sng" algn="ctr">
          <a:solidFill>
            <a:schemeClr val="bg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78232" tIns="78232" rIns="78232" bIns="78232" numCol="1" spcCol="1270" anchor="t" anchorCtr="0">
          <a:noAutofit/>
        </a:bodyPr>
        <a:lstStyle/>
        <a:p>
          <a:pPr marL="0" lvl="0" indent="0" algn="l" defTabSz="577850">
            <a:lnSpc>
              <a:spcPct val="90000"/>
            </a:lnSpc>
            <a:spcBef>
              <a:spcPct val="0"/>
            </a:spcBef>
            <a:spcAft>
              <a:spcPct val="35000"/>
            </a:spcAft>
            <a:buNone/>
          </a:pPr>
          <a:r>
            <a:rPr lang="en-US" sz="1300" b="1" kern="1200" dirty="0"/>
            <a:t>Tax Compliance Office emails the hiring department and the Onboarding Center (or TES Office) the legal dates of employment.</a:t>
          </a:r>
        </a:p>
        <a:p>
          <a:pPr marL="57150" lvl="1" indent="-57150" algn="l" defTabSz="488950">
            <a:lnSpc>
              <a:spcPct val="90000"/>
            </a:lnSpc>
            <a:spcBef>
              <a:spcPct val="0"/>
            </a:spcBef>
            <a:spcAft>
              <a:spcPct val="15000"/>
            </a:spcAft>
            <a:buChar char="•"/>
          </a:pPr>
          <a:r>
            <a:rPr lang="en-US" sz="1100" kern="1200" dirty="0"/>
            <a:t>This email indicates that the employee has completed all required tax compliance documents and is ready to move to the next step of the process.</a:t>
          </a:r>
        </a:p>
      </dsp:txBody>
      <dsp:txXfrm>
        <a:off x="0" y="3405027"/>
        <a:ext cx="3198902" cy="2013639"/>
      </dsp:txXfrm>
    </dsp:sp>
    <dsp:sp modelId="{A2652F75-08A6-4634-A776-8FFEAD6EEF4A}">
      <dsp:nvSpPr>
        <dsp:cNvPr id="0" name=""/>
        <dsp:cNvSpPr/>
      </dsp:nvSpPr>
      <dsp:spPr>
        <a:xfrm>
          <a:off x="3926514" y="3405027"/>
          <a:ext cx="3198902" cy="2013639"/>
        </a:xfrm>
        <a:prstGeom prst="rect">
          <a:avLst/>
        </a:prstGeom>
        <a:solidFill>
          <a:schemeClr val="accent1"/>
        </a:solidFill>
        <a:ln w="19050" cap="flat" cmpd="sng" algn="ctr">
          <a:solidFill>
            <a:schemeClr val="bg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06680" tIns="106680" rIns="106680" bIns="106680" numCol="1" spcCol="1270" anchor="t" anchorCtr="0">
          <a:noAutofit/>
        </a:bodyPr>
        <a:lstStyle/>
        <a:p>
          <a:pPr marL="0" lvl="0" indent="0" algn="l" defTabSz="666750">
            <a:lnSpc>
              <a:spcPct val="90000"/>
            </a:lnSpc>
            <a:spcBef>
              <a:spcPct val="0"/>
            </a:spcBef>
            <a:spcAft>
              <a:spcPct val="35000"/>
            </a:spcAft>
            <a:buNone/>
          </a:pPr>
          <a:r>
            <a:rPr lang="en-US" sz="1500" b="1" kern="1200" dirty="0"/>
            <a:t>After the employee has received a SSN, Tax Compliance Office sends all appropriate tax forms to the employee through their FNIS account</a:t>
          </a:r>
        </a:p>
        <a:p>
          <a:pPr marL="114300" lvl="1" indent="-114300" algn="l" defTabSz="533400">
            <a:lnSpc>
              <a:spcPct val="90000"/>
            </a:lnSpc>
            <a:spcBef>
              <a:spcPct val="0"/>
            </a:spcBef>
            <a:spcAft>
              <a:spcPct val="15000"/>
            </a:spcAft>
            <a:buChar char="•"/>
          </a:pPr>
          <a:r>
            <a:rPr lang="en-US" sz="1200" kern="1200" dirty="0"/>
            <a:t>The system allows the employee to receive an annual 1042-S tax form (if they need it), even after termination.</a:t>
          </a:r>
        </a:p>
      </dsp:txBody>
      <dsp:txXfrm>
        <a:off x="3926514" y="3405027"/>
        <a:ext cx="3198902" cy="2013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36767-59CB-42EE-9FA3-754A89E53F53}">
      <dsp:nvSpPr>
        <dsp:cNvPr id="0" name=""/>
        <dsp:cNvSpPr/>
      </dsp:nvSpPr>
      <dsp:spPr>
        <a:xfrm>
          <a:off x="3239778" y="1321922"/>
          <a:ext cx="712987" cy="91440"/>
        </a:xfrm>
        <a:custGeom>
          <a:avLst/>
          <a:gdLst/>
          <a:ahLst/>
          <a:cxnLst/>
          <a:rect l="0" t="0" r="0" b="0"/>
          <a:pathLst>
            <a:path>
              <a:moveTo>
                <a:pt x="0" y="45720"/>
              </a:moveTo>
              <a:lnTo>
                <a:pt x="712987" y="45720"/>
              </a:lnTo>
            </a:path>
          </a:pathLst>
        </a:custGeom>
        <a:noFill/>
        <a:ln w="63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77682" y="1363924"/>
        <a:ext cx="37179" cy="7435"/>
      </dsp:txXfrm>
    </dsp:sp>
    <dsp:sp modelId="{35D330BB-3984-4EC8-A344-202AC6D85E01}">
      <dsp:nvSpPr>
        <dsp:cNvPr id="0" name=""/>
        <dsp:cNvSpPr/>
      </dsp:nvSpPr>
      <dsp:spPr>
        <a:xfrm>
          <a:off x="8588" y="397745"/>
          <a:ext cx="3232989" cy="1939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533400">
            <a:lnSpc>
              <a:spcPct val="90000"/>
            </a:lnSpc>
            <a:spcBef>
              <a:spcPct val="0"/>
            </a:spcBef>
            <a:spcAft>
              <a:spcPct val="35000"/>
            </a:spcAft>
            <a:buNone/>
          </a:pPr>
          <a:r>
            <a:rPr lang="en-US" sz="1200" b="1" kern="1200" dirty="0"/>
            <a:t>Employee receives an email from the Onboarding Center (or TES Office) with instructions for completing the onboarding process.</a:t>
          </a:r>
        </a:p>
        <a:p>
          <a:pPr marL="57150" lvl="1" indent="-57150" algn="l" defTabSz="444500">
            <a:lnSpc>
              <a:spcPct val="90000"/>
            </a:lnSpc>
            <a:spcBef>
              <a:spcPct val="0"/>
            </a:spcBef>
            <a:spcAft>
              <a:spcPct val="15000"/>
            </a:spcAft>
            <a:buChar char="•"/>
          </a:pPr>
          <a:r>
            <a:rPr lang="en-US" sz="1000" kern="1200" dirty="0"/>
            <a:t> </a:t>
          </a:r>
          <a:r>
            <a:rPr lang="en-US" sz="1100" kern="1200" dirty="0"/>
            <a:t>Notifications will come from </a:t>
          </a:r>
          <a:r>
            <a:rPr lang="en-US" sz="1100" kern="1200" dirty="0" err="1"/>
            <a:t>PeopleAdmin</a:t>
          </a:r>
          <a:r>
            <a:rPr lang="en-US" sz="1100" kern="1200" dirty="0"/>
            <a:t> to the email address provided in the employee’s application</a:t>
          </a:r>
        </a:p>
        <a:p>
          <a:pPr marL="57150" lvl="1" indent="-57150" algn="l" defTabSz="488950">
            <a:lnSpc>
              <a:spcPct val="90000"/>
            </a:lnSpc>
            <a:spcBef>
              <a:spcPct val="0"/>
            </a:spcBef>
            <a:spcAft>
              <a:spcPct val="15000"/>
            </a:spcAft>
            <a:buChar char="•"/>
          </a:pPr>
          <a:r>
            <a:rPr lang="en-US" sz="1100" kern="1200" dirty="0"/>
            <a:t>Notifications will include: information for completing tax compliance requirements, as well as, instructions on scheduling an appointment to complete section 1 of the Form I-9.</a:t>
          </a:r>
        </a:p>
      </dsp:txBody>
      <dsp:txXfrm>
        <a:off x="8588" y="397745"/>
        <a:ext cx="3232989" cy="1939793"/>
      </dsp:txXfrm>
    </dsp:sp>
    <dsp:sp modelId="{27AF5E97-8099-434F-A0BE-D6260B318CBF}">
      <dsp:nvSpPr>
        <dsp:cNvPr id="0" name=""/>
        <dsp:cNvSpPr/>
      </dsp:nvSpPr>
      <dsp:spPr>
        <a:xfrm>
          <a:off x="7216355" y="1321922"/>
          <a:ext cx="712987" cy="91440"/>
        </a:xfrm>
        <a:custGeom>
          <a:avLst/>
          <a:gdLst/>
          <a:ahLst/>
          <a:cxnLst/>
          <a:rect l="0" t="0" r="0" b="0"/>
          <a:pathLst>
            <a:path>
              <a:moveTo>
                <a:pt x="0" y="45720"/>
              </a:moveTo>
              <a:lnTo>
                <a:pt x="712987" y="45720"/>
              </a:lnTo>
            </a:path>
          </a:pathLst>
        </a:custGeom>
        <a:noFill/>
        <a:ln w="63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54259" y="1363924"/>
        <a:ext cx="37179" cy="7435"/>
      </dsp:txXfrm>
    </dsp:sp>
    <dsp:sp modelId="{23E1796A-DD81-4BC8-8A76-3C3067F018F5}">
      <dsp:nvSpPr>
        <dsp:cNvPr id="0" name=""/>
        <dsp:cNvSpPr/>
      </dsp:nvSpPr>
      <dsp:spPr>
        <a:xfrm>
          <a:off x="3985165" y="397745"/>
          <a:ext cx="3232989" cy="1939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b="1" kern="1200" dirty="0"/>
            <a:t>Employee schedules an in-person appointment with the Onboarding Center or TES Office.</a:t>
          </a:r>
        </a:p>
        <a:p>
          <a:pPr marL="57150" lvl="1" indent="-57150" algn="l" defTabSz="488950">
            <a:lnSpc>
              <a:spcPct val="90000"/>
            </a:lnSpc>
            <a:spcBef>
              <a:spcPct val="0"/>
            </a:spcBef>
            <a:spcAft>
              <a:spcPct val="15000"/>
            </a:spcAft>
            <a:buChar char="•"/>
          </a:pPr>
          <a:r>
            <a:rPr lang="en-US" sz="1100" kern="1200" dirty="0"/>
            <a:t>Employee must be prepared to bring their original work authorization documentation with them to the appointment.</a:t>
          </a:r>
        </a:p>
        <a:p>
          <a:pPr marL="57150" lvl="1" indent="-57150" algn="l" defTabSz="488950">
            <a:lnSpc>
              <a:spcPct val="90000"/>
            </a:lnSpc>
            <a:spcBef>
              <a:spcPct val="0"/>
            </a:spcBef>
            <a:spcAft>
              <a:spcPct val="15000"/>
            </a:spcAft>
            <a:buChar char="•"/>
          </a:pPr>
          <a:r>
            <a:rPr lang="en-US" sz="1100" kern="1200" dirty="0"/>
            <a:t>Employee should ensure they have completed the tax compliance requirements within FNIS prior to their scheduled appointment.  </a:t>
          </a:r>
        </a:p>
      </dsp:txBody>
      <dsp:txXfrm>
        <a:off x="3985165" y="397745"/>
        <a:ext cx="3232989" cy="1939793"/>
      </dsp:txXfrm>
    </dsp:sp>
    <dsp:sp modelId="{9BF148AA-4203-4D5E-A0CF-A83416C25B2D}">
      <dsp:nvSpPr>
        <dsp:cNvPr id="0" name=""/>
        <dsp:cNvSpPr/>
      </dsp:nvSpPr>
      <dsp:spPr>
        <a:xfrm>
          <a:off x="1616494" y="2335739"/>
          <a:ext cx="7961742" cy="718477"/>
        </a:xfrm>
        <a:custGeom>
          <a:avLst/>
          <a:gdLst/>
          <a:ahLst/>
          <a:cxnLst/>
          <a:rect l="0" t="0" r="0" b="0"/>
          <a:pathLst>
            <a:path>
              <a:moveTo>
                <a:pt x="7961742" y="0"/>
              </a:moveTo>
              <a:lnTo>
                <a:pt x="7961742" y="376338"/>
              </a:lnTo>
              <a:lnTo>
                <a:pt x="0" y="376338"/>
              </a:lnTo>
              <a:lnTo>
                <a:pt x="0" y="718477"/>
              </a:lnTo>
            </a:path>
          </a:pathLst>
        </a:custGeom>
        <a:noFill/>
        <a:ln w="6350" cap="flat" cmpd="sng" algn="ctr">
          <a:solidFill>
            <a:srgbClr val="FFFFFF"/>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7443" y="2691260"/>
        <a:ext cx="399845" cy="7435"/>
      </dsp:txXfrm>
    </dsp:sp>
    <dsp:sp modelId="{9417AF74-963F-4901-8D80-826905C627B5}">
      <dsp:nvSpPr>
        <dsp:cNvPr id="0" name=""/>
        <dsp:cNvSpPr/>
      </dsp:nvSpPr>
      <dsp:spPr>
        <a:xfrm>
          <a:off x="7961742" y="397745"/>
          <a:ext cx="3232989" cy="1939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b="1" kern="1200" dirty="0"/>
            <a:t>Employee completes Form I-9</a:t>
          </a:r>
        </a:p>
        <a:p>
          <a:pPr marL="57150" lvl="1" indent="-57150" algn="l" defTabSz="488950">
            <a:lnSpc>
              <a:spcPct val="90000"/>
            </a:lnSpc>
            <a:spcBef>
              <a:spcPct val="0"/>
            </a:spcBef>
            <a:spcAft>
              <a:spcPct val="15000"/>
            </a:spcAft>
            <a:buChar char="•"/>
          </a:pPr>
          <a:r>
            <a:rPr lang="en-US" sz="1100" kern="1200" dirty="0"/>
            <a:t>To ensure federal compliance, the Form I-9 and E-Verify process must be successfully completed no later than the third day of employment.</a:t>
          </a:r>
        </a:p>
        <a:p>
          <a:pPr marL="57150" lvl="1" indent="-57150" algn="l" defTabSz="488950">
            <a:lnSpc>
              <a:spcPct val="90000"/>
            </a:lnSpc>
            <a:spcBef>
              <a:spcPct val="0"/>
            </a:spcBef>
            <a:spcAft>
              <a:spcPct val="15000"/>
            </a:spcAft>
            <a:buChar char="•"/>
          </a:pPr>
          <a:r>
            <a:rPr lang="en-US" sz="1100" kern="1200" dirty="0"/>
            <a:t>Note: E-Verify actions will not initiate if a new hire has not been issued a number by the Social Security Administration.  Section 1 of Form I-9 will be placed ‘on-hold’ until the SSN has been issued.</a:t>
          </a:r>
        </a:p>
      </dsp:txBody>
      <dsp:txXfrm>
        <a:off x="7961742" y="397745"/>
        <a:ext cx="3232989" cy="1939793"/>
      </dsp:txXfrm>
    </dsp:sp>
    <dsp:sp modelId="{5210A303-2255-42D6-9208-432EF6AB2581}">
      <dsp:nvSpPr>
        <dsp:cNvPr id="0" name=""/>
        <dsp:cNvSpPr/>
      </dsp:nvSpPr>
      <dsp:spPr>
        <a:xfrm>
          <a:off x="3231189" y="3983248"/>
          <a:ext cx="686304" cy="91440"/>
        </a:xfrm>
        <a:custGeom>
          <a:avLst/>
          <a:gdLst/>
          <a:ahLst/>
          <a:cxnLst/>
          <a:rect l="0" t="0" r="0" b="0"/>
          <a:pathLst>
            <a:path>
              <a:moveTo>
                <a:pt x="0" y="73265"/>
              </a:moveTo>
              <a:lnTo>
                <a:pt x="360252" y="73265"/>
              </a:lnTo>
              <a:lnTo>
                <a:pt x="360252" y="45720"/>
              </a:lnTo>
              <a:lnTo>
                <a:pt x="686304" y="45720"/>
              </a:lnTo>
            </a:path>
          </a:pathLst>
        </a:custGeom>
        <a:noFill/>
        <a:ln w="6350" cap="flat" cmpd="sng" algn="ctr">
          <a:solidFill>
            <a:srgbClr val="FFFFFF"/>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6405" y="4025250"/>
        <a:ext cx="35871" cy="7435"/>
      </dsp:txXfrm>
    </dsp:sp>
    <dsp:sp modelId="{931CDBEB-BABA-42FB-BF0E-2ADC7CC34BCB}">
      <dsp:nvSpPr>
        <dsp:cNvPr id="0" name=""/>
        <dsp:cNvSpPr/>
      </dsp:nvSpPr>
      <dsp:spPr>
        <a:xfrm>
          <a:off x="0" y="3086616"/>
          <a:ext cx="3232989" cy="193979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rPr>
            <a:t>Work authorization for foreign nationals must be re-verified if there is an end date noted on their work authorization documents.</a:t>
          </a:r>
        </a:p>
      </dsp:txBody>
      <dsp:txXfrm>
        <a:off x="0" y="3086616"/>
        <a:ext cx="3232989" cy="1939793"/>
      </dsp:txXfrm>
    </dsp:sp>
    <dsp:sp modelId="{468CF87C-FAF5-4542-96ED-6AB6501F004D}">
      <dsp:nvSpPr>
        <dsp:cNvPr id="0" name=""/>
        <dsp:cNvSpPr/>
      </dsp:nvSpPr>
      <dsp:spPr>
        <a:xfrm>
          <a:off x="7181083" y="3983248"/>
          <a:ext cx="756848" cy="91440"/>
        </a:xfrm>
        <a:custGeom>
          <a:avLst/>
          <a:gdLst/>
          <a:ahLst/>
          <a:cxnLst/>
          <a:rect l="0" t="0" r="0" b="0"/>
          <a:pathLst>
            <a:path>
              <a:moveTo>
                <a:pt x="0" y="45720"/>
              </a:moveTo>
              <a:lnTo>
                <a:pt x="756848" y="45720"/>
              </a:lnTo>
            </a:path>
          </a:pathLst>
        </a:custGeom>
        <a:noFill/>
        <a:ln w="6350" cap="flat" cmpd="sng" algn="ctr">
          <a:solidFill>
            <a:srgbClr val="FFFFFF"/>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39821" y="4025250"/>
        <a:ext cx="39372" cy="7435"/>
      </dsp:txXfrm>
    </dsp:sp>
    <dsp:sp modelId="{47EB39FF-E274-4F09-BC67-3836A5D17F96}">
      <dsp:nvSpPr>
        <dsp:cNvPr id="0" name=""/>
        <dsp:cNvSpPr/>
      </dsp:nvSpPr>
      <dsp:spPr>
        <a:xfrm>
          <a:off x="3949893" y="3059071"/>
          <a:ext cx="3232989" cy="193979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rPr>
            <a:t>Email notices are generated from Banner and sent to the employee and supervisor beginning 90 days from expiration date.</a:t>
          </a:r>
        </a:p>
      </dsp:txBody>
      <dsp:txXfrm>
        <a:off x="3949893" y="3059071"/>
        <a:ext cx="3232989" cy="1939793"/>
      </dsp:txXfrm>
    </dsp:sp>
    <dsp:sp modelId="{297E658C-FA32-45E6-B299-77E722D18385}">
      <dsp:nvSpPr>
        <dsp:cNvPr id="0" name=""/>
        <dsp:cNvSpPr/>
      </dsp:nvSpPr>
      <dsp:spPr>
        <a:xfrm>
          <a:off x="7970331" y="3059071"/>
          <a:ext cx="3232989" cy="193979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rPr>
            <a:t>The employee must schedule an appointment with the Onboarding Center or TES Office to re-verify their work authorization prior to their work authorization end date.</a:t>
          </a:r>
        </a:p>
        <a:p>
          <a:pPr marL="0" lvl="0" indent="0" algn="ctr" defTabSz="622300">
            <a:lnSpc>
              <a:spcPct val="90000"/>
            </a:lnSpc>
            <a:spcBef>
              <a:spcPct val="0"/>
            </a:spcBef>
            <a:spcAft>
              <a:spcPct val="35000"/>
            </a:spcAft>
            <a:buNone/>
          </a:pPr>
          <a:r>
            <a:rPr lang="en-US" sz="1400" kern="1200" dirty="0">
              <a:solidFill>
                <a:srgbClr val="FFFFFF"/>
              </a:solidFill>
            </a:rPr>
            <a:t>Note: Tax compliance update requirements should be completed prior to Form I-9 reverification.</a:t>
          </a:r>
        </a:p>
      </dsp:txBody>
      <dsp:txXfrm>
        <a:off x="7970331" y="3059071"/>
        <a:ext cx="3232989" cy="193979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8/1/23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482FB-903A-254C-9661-1444033CE045}" type="slidenum">
              <a:rPr lang="en-US" smtClean="0"/>
              <a:t>16</a:t>
            </a:fld>
            <a:endParaRPr lang="en-US" dirty="0"/>
          </a:p>
        </p:txBody>
      </p:sp>
    </p:spTree>
    <p:extLst>
      <p:ext uri="{BB962C8B-B14F-4D97-AF65-F5344CB8AC3E}">
        <p14:creationId xmlns:p14="http://schemas.microsoft.com/office/powerpoint/2010/main" val="1488199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74597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18117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113871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73168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FAB9-D6EB-6615-9E1C-B860AA7D89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A35CB6-4494-C795-6732-684A3CAEB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A4813A-7AA6-DE8B-7532-448682D8E0F1}"/>
              </a:ext>
            </a:extLst>
          </p:cNvPr>
          <p:cNvSpPr>
            <a:spLocks noGrp="1"/>
          </p:cNvSpPr>
          <p:nvPr>
            <p:ph type="dt" sz="half" idx="10"/>
          </p:nvPr>
        </p:nvSpPr>
        <p:spPr/>
        <p:txBody>
          <a:bodyPr/>
          <a:lstStyle/>
          <a:p>
            <a:fld id="{468C2950-74FB-514E-92F1-79186B9912D2}" type="datetimeFigureOut">
              <a:rPr lang="en-US" smtClean="0"/>
              <a:t>8/1/23</a:t>
            </a:fld>
            <a:endParaRPr lang="en-US"/>
          </a:p>
        </p:txBody>
      </p:sp>
      <p:sp>
        <p:nvSpPr>
          <p:cNvPr id="5" name="Footer Placeholder 4">
            <a:extLst>
              <a:ext uri="{FF2B5EF4-FFF2-40B4-BE49-F238E27FC236}">
                <a16:creationId xmlns:a16="http://schemas.microsoft.com/office/drawing/2014/main" id="{25F2FB74-5D3B-03B3-D947-0203A9443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E0D1E-38E8-23E3-4C3D-2A3D8A70F051}"/>
              </a:ext>
            </a:extLst>
          </p:cNvPr>
          <p:cNvSpPr>
            <a:spLocks noGrp="1"/>
          </p:cNvSpPr>
          <p:nvPr>
            <p:ph type="sldNum" sz="quarter" idx="12"/>
          </p:nvPr>
        </p:nvSpPr>
        <p:spPr/>
        <p:txBody>
          <a:bodyPr/>
          <a:lstStyle/>
          <a:p>
            <a:fld id="{390CE8F8-81D3-B24E-8F9A-BF5496B4026D}" type="slidenum">
              <a:rPr lang="en-US" smtClean="0"/>
              <a:t>‹#›</a:t>
            </a:fld>
            <a:endParaRPr lang="en-US"/>
          </a:p>
        </p:txBody>
      </p:sp>
      <p:pic>
        <p:nvPicPr>
          <p:cNvPr id="7" name="Picture 6" descr="Text&#10;&#10;Description automatically generated with low confidence">
            <a:extLst>
              <a:ext uri="{FF2B5EF4-FFF2-40B4-BE49-F238E27FC236}">
                <a16:creationId xmlns:a16="http://schemas.microsoft.com/office/drawing/2014/main" id="{44AC8A4A-6287-498C-2906-B6694FBABCEE}"/>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8" name="Picture 7" descr="A picture containing text, outdoor, building, sign&#10;&#10;Description automatically generated">
            <a:extLst>
              <a:ext uri="{FF2B5EF4-FFF2-40B4-BE49-F238E27FC236}">
                <a16:creationId xmlns:a16="http://schemas.microsoft.com/office/drawing/2014/main" id="{5F70AA15-4541-463A-280F-B5E1B8C3B2F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46708851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id="{CF76B8A7-2C2C-2748-A7AE-11681A0AFC46}"/>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14" name="Picture 13" descr="A picture containing text, outdoor, building, sign&#10;&#10;Description automatically generated">
            <a:extLst>
              <a:ext uri="{FF2B5EF4-FFF2-40B4-BE49-F238E27FC236}">
                <a16:creationId xmlns:a16="http://schemas.microsoft.com/office/drawing/2014/main" id="{4710E8B0-958E-4C47-B6BC-648496672D8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3711479824"/>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62F-0A4D-4F40-88AB-348D7C3D79E9}"/>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542E9EE-D03A-C144-ABD4-B7F272825C33}"/>
              </a:ext>
            </a:extLst>
          </p:cNvPr>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Icon&#10;&#10;Description automatically generated">
            <a:extLst>
              <a:ext uri="{FF2B5EF4-FFF2-40B4-BE49-F238E27FC236}">
                <a16:creationId xmlns:a16="http://schemas.microsoft.com/office/drawing/2014/main" id="{43AF957D-4A25-0D46-937A-2DB2D091DFC2}"/>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8" name="Picture 7" descr="Logo&#10;&#10;Description automatically generated">
            <a:extLst>
              <a:ext uri="{FF2B5EF4-FFF2-40B4-BE49-F238E27FC236}">
                <a16:creationId xmlns:a16="http://schemas.microsoft.com/office/drawing/2014/main" id="{ECBB7086-CE5E-174B-A505-D6EE4A049670}"/>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240901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B114ACD-8F3A-834A-8A6C-7A968FA29C5E}"/>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6" name="Picture 5" descr="Logo&#10;&#10;Description automatically generated">
            <a:extLst>
              <a:ext uri="{FF2B5EF4-FFF2-40B4-BE49-F238E27FC236}">
                <a16:creationId xmlns:a16="http://schemas.microsoft.com/office/drawing/2014/main" id="{E6427F49-7B12-D24A-A42C-58A975104A82}"/>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1238457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2E7-6918-7B4A-AEF5-37F46FEF21F3}"/>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80C243BA-AAB8-2346-BEF3-8D181308411F}"/>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7" name="Picture 6" descr="Logo&#10;&#10;Description automatically generated">
            <a:extLst>
              <a:ext uri="{FF2B5EF4-FFF2-40B4-BE49-F238E27FC236}">
                <a16:creationId xmlns:a16="http://schemas.microsoft.com/office/drawing/2014/main" id="{C63CC4E8-B43F-3F4C-B79F-61166272AC23}"/>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352208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227806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id="{CF76B8A7-2C2C-2748-A7AE-11681A0AFC46}"/>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14" name="Picture 13" descr="A picture containing text, outdoor, building, sign&#10;&#10;Description automatically generated">
            <a:extLst>
              <a:ext uri="{FF2B5EF4-FFF2-40B4-BE49-F238E27FC236}">
                <a16:creationId xmlns:a16="http://schemas.microsoft.com/office/drawing/2014/main" id="{4710E8B0-958E-4C47-B6BC-648496672D8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421477516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62F-0A4D-4F40-88AB-348D7C3D79E9}"/>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542E9EE-D03A-C144-ABD4-B7F272825C33}"/>
              </a:ext>
            </a:extLst>
          </p:cNvPr>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Icon&#10;&#10;Description automatically generated">
            <a:extLst>
              <a:ext uri="{FF2B5EF4-FFF2-40B4-BE49-F238E27FC236}">
                <a16:creationId xmlns:a16="http://schemas.microsoft.com/office/drawing/2014/main" id="{43AF957D-4A25-0D46-937A-2DB2D091DFC2}"/>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8" name="Picture 7" descr="Logo&#10;&#10;Description automatically generated">
            <a:extLst>
              <a:ext uri="{FF2B5EF4-FFF2-40B4-BE49-F238E27FC236}">
                <a16:creationId xmlns:a16="http://schemas.microsoft.com/office/drawing/2014/main" id="{ECBB7086-CE5E-174B-A505-D6EE4A049670}"/>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1782805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2E7-6918-7B4A-AEF5-37F46FEF21F3}"/>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80C243BA-AAB8-2346-BEF3-8D181308411F}"/>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7" name="Picture 6" descr="Logo&#10;&#10;Description automatically generated">
            <a:extLst>
              <a:ext uri="{FF2B5EF4-FFF2-40B4-BE49-F238E27FC236}">
                <a16:creationId xmlns:a16="http://schemas.microsoft.com/office/drawing/2014/main" id="{C63CC4E8-B43F-3F4C-B79F-61166272AC23}"/>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2002635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324952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B8EE-8C4C-0C42-A591-B0B536E6BFDB}"/>
              </a:ext>
            </a:extLst>
          </p:cNvPr>
          <p:cNvSpPr>
            <a:spLocks noGrp="1"/>
          </p:cNvSpPr>
          <p:nvPr>
            <p:ph type="ctrTitle" hasCustomPrompt="1"/>
          </p:nvPr>
        </p:nvSpPr>
        <p:spPr>
          <a:xfrm>
            <a:off x="952500" y="2166938"/>
            <a:ext cx="8636000" cy="2387600"/>
          </a:xfrm>
        </p:spPr>
        <p:txBody>
          <a:bodyPr anchor="b"/>
          <a:lstStyle>
            <a:lvl1pPr algn="l">
              <a:defRPr sz="60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FC40274-FFD5-AD4A-AE9F-3B708ABE95FA}"/>
              </a:ext>
            </a:extLst>
          </p:cNvPr>
          <p:cNvSpPr>
            <a:spLocks noGrp="1"/>
          </p:cNvSpPr>
          <p:nvPr>
            <p:ph type="subTitle" idx="1"/>
          </p:nvPr>
        </p:nvSpPr>
        <p:spPr>
          <a:xfrm>
            <a:off x="952500" y="4554538"/>
            <a:ext cx="9715500" cy="1655762"/>
          </a:xfrm>
        </p:spPr>
        <p:txBody>
          <a:bodyPr/>
          <a:lstStyle>
            <a:lvl1pPr marL="0" indent="0" algn="l">
              <a:buNone/>
              <a:defRPr sz="2400" b="0" i="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id="{CF76B8A7-2C2C-2748-A7AE-11681A0AFC46}"/>
              </a:ext>
            </a:extLst>
          </p:cNvPr>
          <p:cNvPicPr>
            <a:picLocks noChangeAspect="1"/>
          </p:cNvPicPr>
          <p:nvPr userDrawn="1"/>
        </p:nvPicPr>
        <p:blipFill>
          <a:blip r:embed="rId2"/>
          <a:stretch>
            <a:fillRect/>
          </a:stretch>
        </p:blipFill>
        <p:spPr>
          <a:xfrm>
            <a:off x="952500" y="869828"/>
            <a:ext cx="5867400" cy="821942"/>
          </a:xfrm>
          <a:prstGeom prst="rect">
            <a:avLst/>
          </a:prstGeom>
        </p:spPr>
      </p:pic>
      <p:pic>
        <p:nvPicPr>
          <p:cNvPr id="14" name="Picture 13" descr="A picture containing text, outdoor, building, sign&#10;&#10;Description automatically generated">
            <a:extLst>
              <a:ext uri="{FF2B5EF4-FFF2-40B4-BE49-F238E27FC236}">
                <a16:creationId xmlns:a16="http://schemas.microsoft.com/office/drawing/2014/main" id="{4710E8B0-958E-4C47-B6BC-648496672D81}"/>
              </a:ext>
            </a:extLst>
          </p:cNvPr>
          <p:cNvPicPr>
            <a:picLocks noChangeAspect="1"/>
          </p:cNvPicPr>
          <p:nvPr userDrawn="1"/>
        </p:nvPicPr>
        <p:blipFill>
          <a:blip r:embed="rId3"/>
          <a:stretch>
            <a:fillRect/>
          </a:stretch>
        </p:blipFill>
        <p:spPr>
          <a:xfrm>
            <a:off x="8227671" y="-68262"/>
            <a:ext cx="3964329" cy="6926262"/>
          </a:xfrm>
          <a:prstGeom prst="rect">
            <a:avLst/>
          </a:prstGeom>
        </p:spPr>
      </p:pic>
    </p:spTree>
    <p:extLst>
      <p:ext uri="{BB962C8B-B14F-4D97-AF65-F5344CB8AC3E}">
        <p14:creationId xmlns:p14="http://schemas.microsoft.com/office/powerpoint/2010/main" val="373892613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2E7-6918-7B4A-AEF5-37F46FEF21F3}"/>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Icon&#10;&#10;Description automatically generated">
            <a:extLst>
              <a:ext uri="{FF2B5EF4-FFF2-40B4-BE49-F238E27FC236}">
                <a16:creationId xmlns:a16="http://schemas.microsoft.com/office/drawing/2014/main" id="{80C243BA-AAB8-2346-BEF3-8D181308411F}"/>
              </a:ext>
            </a:extLst>
          </p:cNvPr>
          <p:cNvPicPr>
            <a:picLocks noChangeAspect="1"/>
          </p:cNvPicPr>
          <p:nvPr userDrawn="1"/>
        </p:nvPicPr>
        <p:blipFill rotWithShape="1">
          <a:blip r:embed="rId2"/>
          <a:srcRect t="50000" r="34511"/>
          <a:stretch/>
        </p:blipFill>
        <p:spPr>
          <a:xfrm>
            <a:off x="7101960" y="1851025"/>
            <a:ext cx="5090040" cy="5029200"/>
          </a:xfrm>
          <a:prstGeom prst="rect">
            <a:avLst/>
          </a:prstGeom>
        </p:spPr>
      </p:pic>
      <p:pic>
        <p:nvPicPr>
          <p:cNvPr id="7" name="Picture 6" descr="Logo&#10;&#10;Description automatically generated">
            <a:extLst>
              <a:ext uri="{FF2B5EF4-FFF2-40B4-BE49-F238E27FC236}">
                <a16:creationId xmlns:a16="http://schemas.microsoft.com/office/drawing/2014/main" id="{C63CC4E8-B43F-3F4C-B79F-61166272AC23}"/>
              </a:ext>
            </a:extLst>
          </p:cNvPr>
          <p:cNvPicPr>
            <a:picLocks noChangeAspect="1"/>
          </p:cNvPicPr>
          <p:nvPr userDrawn="1"/>
        </p:nvPicPr>
        <p:blipFill>
          <a:blip r:embed="rId3"/>
          <a:stretch>
            <a:fillRect/>
          </a:stretch>
        </p:blipFill>
        <p:spPr>
          <a:xfrm>
            <a:off x="10330420" y="5256213"/>
            <a:ext cx="1620280" cy="1236662"/>
          </a:xfrm>
          <a:prstGeom prst="rect">
            <a:avLst/>
          </a:prstGeom>
        </p:spPr>
      </p:pic>
    </p:spTree>
    <p:extLst>
      <p:ext uri="{BB962C8B-B14F-4D97-AF65-F5344CB8AC3E}">
        <p14:creationId xmlns:p14="http://schemas.microsoft.com/office/powerpoint/2010/main" val="132931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0.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14.sv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31.emf"/><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1"/>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2"/>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 id="2147483975" r:id="rId17"/>
    <p:sldLayoutId id="2147484004" r:id="rId18"/>
    <p:sldLayoutId id="2147484005"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5"/>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 id="2147483977" r:id="rId12"/>
    <p:sldLayoutId id="214748397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 id="2147483951" r:id="rId17"/>
    <p:sldLayoutId id="2147483952" r:id="rId18"/>
    <p:sldLayoutId id="2147483953" r:id="rId19"/>
    <p:sldLayoutId id="214748395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955" r:id="rId9"/>
    <p:sldLayoutId id="2147483956" r:id="rId10"/>
    <p:sldLayoutId id="2147483957" r:id="rId11"/>
    <p:sldLayoutId id="21474839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 id="2147483959" r:id="rId8"/>
    <p:sldLayoutId id="2147483960" r:id="rId9"/>
    <p:sldLayoutId id="214748396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1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0.xml.rels><?xml version="1.0" encoding="UTF-8" standalone="yes"?>
<Relationships xmlns="http://schemas.openxmlformats.org/package/2006/relationships"><Relationship Id="rId2" Type="http://schemas.openxmlformats.org/officeDocument/2006/relationships/hyperlink" Target="mailto:snb0051@auburn.edu"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openxmlformats.org/officeDocument/2006/relationships/hyperlink" Target="https://www.auburn.edu/administration/human_resources/onboarding/work-authorization.php" TargetMode="External"/><Relationship Id="rId13" Type="http://schemas.openxmlformats.org/officeDocument/2006/relationships/hyperlink" Target="https://www.auburn.edu/administration/business-finance/financial/tax-compliance.html" TargetMode="External"/><Relationship Id="rId3" Type="http://schemas.openxmlformats.org/officeDocument/2006/relationships/hyperlink" Target="https://auburn.edu/administration/human_resources/onboarding/index.php" TargetMode="External"/><Relationship Id="rId7" Type="http://schemas.openxmlformats.org/officeDocument/2006/relationships/hyperlink" Target="https://app.smartsheet.com/b/form/3d099818fd584cb9abf80e5208e03355" TargetMode="External"/><Relationship Id="rId12" Type="http://schemas.openxmlformats.org/officeDocument/2006/relationships/hyperlink" Target="https://www.auburn.edu/academic/international/isss/nonimmigrant_employment/docs/prevailingwagerequest.pdf" TargetMode="External"/><Relationship Id="rId2" Type="http://schemas.openxmlformats.org/officeDocument/2006/relationships/hyperlink" Target="https://www.auburn.edu/administration/human_resources/index.php" TargetMode="External"/><Relationship Id="rId1" Type="http://schemas.openxmlformats.org/officeDocument/2006/relationships/slideLayout" Target="../slideLayouts/slideLayout9.xml"/><Relationship Id="rId6" Type="http://schemas.openxmlformats.org/officeDocument/2006/relationships/hyperlink" Target="https://www.auburn.edu/administration/human_resources/procedures/index.php" TargetMode="External"/><Relationship Id="rId11" Type="http://schemas.openxmlformats.org/officeDocument/2006/relationships/hyperlink" Target="https://www.auburn.edu/academic/international/isss/" TargetMode="External"/><Relationship Id="rId5" Type="http://schemas.openxmlformats.org/officeDocument/2006/relationships/hyperlink" Target="https://sites.auburn.edu/admin/universitypolicies/Policies/PolicyonVerificationofWorkAuthorizationandIdentitythroughFormI-9andE-Verify.pdf" TargetMode="External"/><Relationship Id="rId15" Type="http://schemas.openxmlformats.org/officeDocument/2006/relationships/hyperlink" Target="https://www.auburn.edu/administration/business-finance/financial/foreign-national-lpr.html" TargetMode="External"/><Relationship Id="rId10" Type="http://schemas.openxmlformats.org/officeDocument/2006/relationships/hyperlink" Target="https://www.auburn.edu/academic/international/" TargetMode="External"/><Relationship Id="rId4" Type="http://schemas.openxmlformats.org/officeDocument/2006/relationships/hyperlink" Target="https://sites.auburn.edu/admin/universitypolicies/Policies/PolicyonSponsorshipofTemporaryWorkorPermanentResidencyPetitionsforAPPositions.pdf" TargetMode="External"/><Relationship Id="rId9" Type="http://schemas.openxmlformats.org/officeDocument/2006/relationships/hyperlink" Target="https://www.uscis.gov/i-9-central/form-i-9-acceptable-documents" TargetMode="External"/><Relationship Id="rId14" Type="http://schemas.openxmlformats.org/officeDocument/2006/relationships/hyperlink" Target="https://www.auburn.edu/administration/business-finance/financial/foreign-national-upload.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mailto:snb0051@auburn.edu"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auburn.edu/administration/human_resources/procedures/index.php" TargetMode="External"/><Relationship Id="rId7" Type="http://schemas.openxmlformats.org/officeDocument/2006/relationships/hyperlink" Target="https://sites.auburn.edu/admin/universitypolicies/Pages/Home.aspx" TargetMode="External"/><Relationship Id="rId2" Type="http://schemas.openxmlformats.org/officeDocument/2006/relationships/hyperlink" Target="https://app.smartsheet.com/b/form/3d099818fd584cb9abf80e5208e03355" TargetMode="Externa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hyperlink" Target="https://sites.auburn.edu/admin/universitypolicies/Policies/PolicyonSponsorshipofTemporaryWorkorPermanentResidencyPetitionsforAPPosition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11DEC1C-17CF-ABB8-1F50-32435F0EF54C}"/>
              </a:ext>
            </a:extLst>
          </p:cNvPr>
          <p:cNvSpPr>
            <a:spLocks noGrp="1"/>
          </p:cNvSpPr>
          <p:nvPr>
            <p:ph type="ctrTitle"/>
          </p:nvPr>
        </p:nvSpPr>
        <p:spPr>
          <a:xfrm>
            <a:off x="375921" y="1058039"/>
            <a:ext cx="10667217" cy="1104467"/>
          </a:xfrm>
        </p:spPr>
        <p:txBody>
          <a:bodyPr/>
          <a:lstStyle/>
          <a:p>
            <a:r>
              <a:rPr lang="en-US" sz="4800" dirty="0"/>
              <a:t>FOREIGN NATIONAL HIRING PANEL</a:t>
            </a:r>
          </a:p>
        </p:txBody>
      </p:sp>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a:xfrm>
            <a:off x="395748" y="2535607"/>
            <a:ext cx="5161616" cy="617537"/>
          </a:xfrm>
        </p:spPr>
        <p:txBody>
          <a:bodyPr/>
          <a:lstStyle/>
          <a:p>
            <a:r>
              <a:rPr lang="en-US" sz="2400" dirty="0" err="1"/>
              <a:t>Obrad</a:t>
            </a:r>
            <a:r>
              <a:rPr lang="en-US" sz="2400" dirty="0"/>
              <a:t> </a:t>
            </a:r>
            <a:r>
              <a:rPr lang="en-US" sz="2400" dirty="0" err="1"/>
              <a:t>Budic</a:t>
            </a:r>
            <a:r>
              <a:rPr lang="en-US" sz="2400" dirty="0"/>
              <a:t>, Tammy Moore,   Rod Kelly, Leanne Fuller,         Abbi Brown, and Kristine Ball </a:t>
            </a:r>
          </a:p>
        </p:txBody>
      </p:sp>
      <p:sp>
        <p:nvSpPr>
          <p:cNvPr id="17" name="Text Placeholder 16">
            <a:extLst>
              <a:ext uri="{FF2B5EF4-FFF2-40B4-BE49-F238E27FC236}">
                <a16:creationId xmlns:a16="http://schemas.microsoft.com/office/drawing/2014/main" id="{6CA8B66B-299A-F368-E59F-AF949ADEEC46}"/>
              </a:ext>
            </a:extLst>
          </p:cNvPr>
          <p:cNvSpPr>
            <a:spLocks noGrp="1"/>
          </p:cNvSpPr>
          <p:nvPr>
            <p:ph type="body" sz="quarter" idx="11"/>
          </p:nvPr>
        </p:nvSpPr>
        <p:spPr>
          <a:xfrm>
            <a:off x="418683" y="3221407"/>
            <a:ext cx="5754522" cy="228050"/>
          </a:xfrm>
        </p:spPr>
        <p:txBody>
          <a:bodyPr/>
          <a:lstStyle/>
          <a:p>
            <a:r>
              <a:rPr lang="en-US" sz="1400" dirty="0"/>
              <a:t>August 2, 2023, 2-2:50 p.m., Camellia Room</a:t>
            </a:r>
          </a:p>
        </p:txBody>
      </p:sp>
      <p:pic>
        <p:nvPicPr>
          <p:cNvPr id="5" name="Picture 4">
            <a:extLst>
              <a:ext uri="{FF2B5EF4-FFF2-40B4-BE49-F238E27FC236}">
                <a16:creationId xmlns:a16="http://schemas.microsoft.com/office/drawing/2014/main" id="{2A87A4E6-7D5B-7045-9EE8-A288B33F326F}"/>
              </a:ext>
            </a:extLst>
          </p:cNvPr>
          <p:cNvPicPr>
            <a:picLocks noChangeAspect="1"/>
          </p:cNvPicPr>
          <p:nvPr/>
        </p:nvPicPr>
        <p:blipFill>
          <a:blip r:embed="rId2"/>
          <a:srcRect/>
          <a:stretch/>
        </p:blipFill>
        <p:spPr>
          <a:xfrm>
            <a:off x="7836795" y="1797293"/>
            <a:ext cx="1028700" cy="1371600"/>
          </a:xfrm>
          <a:prstGeom prst="rect">
            <a:avLst/>
          </a:prstGeom>
          <a:ln>
            <a:noFill/>
          </a:ln>
          <a:effectLst>
            <a:softEdge rad="112500"/>
          </a:effectLst>
        </p:spPr>
      </p:pic>
      <p:pic>
        <p:nvPicPr>
          <p:cNvPr id="6" name="Picture 5">
            <a:extLst>
              <a:ext uri="{FF2B5EF4-FFF2-40B4-BE49-F238E27FC236}">
                <a16:creationId xmlns:a16="http://schemas.microsoft.com/office/drawing/2014/main" id="{2684577D-C511-44C3-A3CA-6D67465CF5BC}"/>
              </a:ext>
            </a:extLst>
          </p:cNvPr>
          <p:cNvPicPr>
            <a:picLocks noChangeAspect="1"/>
          </p:cNvPicPr>
          <p:nvPr/>
        </p:nvPicPr>
        <p:blipFill>
          <a:blip r:embed="rId3"/>
          <a:srcRect/>
          <a:stretch/>
        </p:blipFill>
        <p:spPr>
          <a:xfrm>
            <a:off x="6173205" y="1797293"/>
            <a:ext cx="1047749" cy="1371600"/>
          </a:xfrm>
          <a:prstGeom prst="rect">
            <a:avLst/>
          </a:prstGeom>
          <a:ln>
            <a:noFill/>
          </a:ln>
          <a:effectLst>
            <a:softEdge rad="112500"/>
          </a:effectLst>
        </p:spPr>
      </p:pic>
      <p:pic>
        <p:nvPicPr>
          <p:cNvPr id="7" name="Picture 6">
            <a:extLst>
              <a:ext uri="{FF2B5EF4-FFF2-40B4-BE49-F238E27FC236}">
                <a16:creationId xmlns:a16="http://schemas.microsoft.com/office/drawing/2014/main" id="{485BBAF7-6BAA-97FD-A811-69929C1A6065}"/>
              </a:ext>
            </a:extLst>
          </p:cNvPr>
          <p:cNvPicPr>
            <a:picLocks noChangeAspect="1"/>
          </p:cNvPicPr>
          <p:nvPr/>
        </p:nvPicPr>
        <p:blipFill>
          <a:blip r:embed="rId4"/>
          <a:srcRect/>
          <a:stretch/>
        </p:blipFill>
        <p:spPr>
          <a:xfrm>
            <a:off x="6011279" y="3237156"/>
            <a:ext cx="1371600" cy="1371600"/>
          </a:xfrm>
          <a:prstGeom prst="rect">
            <a:avLst/>
          </a:prstGeom>
          <a:ln>
            <a:noFill/>
          </a:ln>
          <a:effectLst>
            <a:softEdge rad="112500"/>
          </a:effectLst>
        </p:spPr>
      </p:pic>
      <p:pic>
        <p:nvPicPr>
          <p:cNvPr id="8" name="Picture 7">
            <a:extLst>
              <a:ext uri="{FF2B5EF4-FFF2-40B4-BE49-F238E27FC236}">
                <a16:creationId xmlns:a16="http://schemas.microsoft.com/office/drawing/2014/main" id="{C6ADEE59-1A56-EE03-4A10-DE8938EA96CF}"/>
              </a:ext>
            </a:extLst>
          </p:cNvPr>
          <p:cNvPicPr>
            <a:picLocks noChangeAspect="1"/>
          </p:cNvPicPr>
          <p:nvPr/>
        </p:nvPicPr>
        <p:blipFill>
          <a:blip r:embed="rId5"/>
          <a:srcRect/>
          <a:stretch/>
        </p:blipFill>
        <p:spPr>
          <a:xfrm>
            <a:off x="9481337" y="1781544"/>
            <a:ext cx="2056371" cy="1371600"/>
          </a:xfrm>
          <a:prstGeom prst="rect">
            <a:avLst/>
          </a:prstGeom>
          <a:ln>
            <a:noFill/>
          </a:ln>
          <a:effectLst>
            <a:softEdge rad="112500"/>
          </a:effectLst>
        </p:spPr>
      </p:pic>
      <p:pic>
        <p:nvPicPr>
          <p:cNvPr id="2" name="Picture 1">
            <a:extLst>
              <a:ext uri="{FF2B5EF4-FFF2-40B4-BE49-F238E27FC236}">
                <a16:creationId xmlns:a16="http://schemas.microsoft.com/office/drawing/2014/main" id="{5A06478C-C232-DEDC-0AE5-08F39026C735}"/>
              </a:ext>
            </a:extLst>
          </p:cNvPr>
          <p:cNvPicPr>
            <a:picLocks noChangeAspect="1"/>
          </p:cNvPicPr>
          <p:nvPr/>
        </p:nvPicPr>
        <p:blipFill>
          <a:blip r:embed="rId6"/>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C81E29A-1704-85C6-8475-BAD93A0AD325}"/>
              </a:ext>
            </a:extLst>
          </p:cNvPr>
          <p:cNvPicPr>
            <a:picLocks noChangeAspect="1"/>
          </p:cNvPicPr>
          <p:nvPr/>
        </p:nvPicPr>
        <p:blipFill>
          <a:blip r:embed="rId7"/>
          <a:srcRect/>
          <a:stretch/>
        </p:blipFill>
        <p:spPr>
          <a:xfrm>
            <a:off x="9481337" y="3221407"/>
            <a:ext cx="2056371" cy="1370914"/>
          </a:xfrm>
          <a:prstGeom prst="rect">
            <a:avLst/>
          </a:prstGeom>
          <a:ln>
            <a:noFill/>
          </a:ln>
          <a:effectLst>
            <a:softEdge rad="112500"/>
          </a:effectLst>
        </p:spPr>
      </p:pic>
      <p:pic>
        <p:nvPicPr>
          <p:cNvPr id="4" name="Picture 3">
            <a:extLst>
              <a:ext uri="{FF2B5EF4-FFF2-40B4-BE49-F238E27FC236}">
                <a16:creationId xmlns:a16="http://schemas.microsoft.com/office/drawing/2014/main" id="{557128DC-0F7F-A3E9-1C7A-B6E6D9075EA1}"/>
              </a:ext>
            </a:extLst>
          </p:cNvPr>
          <p:cNvPicPr>
            <a:picLocks noChangeAspect="1"/>
          </p:cNvPicPr>
          <p:nvPr/>
        </p:nvPicPr>
        <p:blipFill>
          <a:blip r:embed="rId8"/>
          <a:srcRect/>
          <a:stretch/>
        </p:blipFill>
        <p:spPr>
          <a:xfrm>
            <a:off x="7424966" y="3206598"/>
            <a:ext cx="2056371" cy="1371599"/>
          </a:xfrm>
          <a:prstGeom prst="rect">
            <a:avLst/>
          </a:prstGeom>
          <a:ln>
            <a:noFill/>
          </a:ln>
          <a:effectLst>
            <a:softEdge rad="112500"/>
          </a:effectLst>
        </p:spPr>
      </p:pic>
    </p:spTree>
    <p:extLst>
      <p:ext uri="{BB962C8B-B14F-4D97-AF65-F5344CB8AC3E}">
        <p14:creationId xmlns:p14="http://schemas.microsoft.com/office/powerpoint/2010/main" val="192015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pPr algn="ctr"/>
            <a:r>
              <a:rPr lang="en-US" cap="none" dirty="0"/>
              <a:t>UHR </a:t>
            </a:r>
          </a:p>
          <a:p>
            <a:pPr algn="ctr"/>
            <a:r>
              <a:rPr lang="en-US" cap="none" dirty="0"/>
              <a:t>Prepares Determination Memo</a:t>
            </a:r>
          </a:p>
          <a:p>
            <a:endParaRPr lang="en-US" dirty="0"/>
          </a:p>
        </p:txBody>
      </p:sp>
      <p:sp>
        <p:nvSpPr>
          <p:cNvPr id="3" name="Text Placeholder 2"/>
          <p:cNvSpPr>
            <a:spLocks noGrp="1"/>
          </p:cNvSpPr>
          <p:nvPr>
            <p:ph type="body" sz="quarter" idx="19"/>
          </p:nvPr>
        </p:nvSpPr>
        <p:spPr/>
        <p:txBody>
          <a:bodyPr/>
          <a:lstStyle/>
          <a:p>
            <a:r>
              <a:rPr lang="en-US" dirty="0"/>
              <a:t>UHR collaborates with the HRL and OIP, as needed</a:t>
            </a:r>
          </a:p>
          <a:p>
            <a:r>
              <a:rPr lang="en-US" dirty="0"/>
              <a:t>Determination Memo is signed by the Associate VP, Human Resources</a:t>
            </a:r>
          </a:p>
          <a:p>
            <a:r>
              <a:rPr lang="en-US" dirty="0"/>
              <a:t>Memo sent to HRL, Manager, OIP:</a:t>
            </a:r>
          </a:p>
          <a:p>
            <a:pPr lvl="1"/>
            <a:r>
              <a:rPr lang="en-US" dirty="0"/>
              <a:t>“Supported” or “Not Supported” Sponsorship</a:t>
            </a:r>
          </a:p>
          <a:p>
            <a:pPr lvl="1"/>
            <a:r>
              <a:rPr lang="en-US" dirty="0"/>
              <a:t>To HRL with cc: Manager, OIP</a:t>
            </a:r>
          </a:p>
          <a:p>
            <a:r>
              <a:rPr lang="en-US" dirty="0"/>
              <a:t>If Sponsorship is “Not Supported”:</a:t>
            </a:r>
          </a:p>
          <a:p>
            <a:pPr lvl="1"/>
            <a:r>
              <a:rPr lang="en-US" dirty="0"/>
              <a:t>Department or foreign national can reach out to International Student &amp; Scholar Services (ISSS) to discuss available options</a:t>
            </a:r>
          </a:p>
          <a:p>
            <a:pPr lvl="1"/>
            <a:endParaRPr lang="en-US" dirty="0"/>
          </a:p>
          <a:p>
            <a:pPr lvl="1"/>
            <a:endParaRPr lang="en-US" dirty="0"/>
          </a:p>
          <a:p>
            <a:pPr lvl="1"/>
            <a:endParaRPr lang="en-US" dirty="0"/>
          </a:p>
          <a:p>
            <a:pPr marL="457200" lvl="1" indent="0">
              <a:buNone/>
            </a:pPr>
            <a:endParaRPr lang="en-US" dirty="0"/>
          </a:p>
          <a:p>
            <a:endParaRPr lang="en-US" dirty="0"/>
          </a:p>
        </p:txBody>
      </p:sp>
      <p:sp>
        <p:nvSpPr>
          <p:cNvPr id="4" name="Slide Number Placeholder 3"/>
          <p:cNvSpPr>
            <a:spLocks noGrp="1"/>
          </p:cNvSpPr>
          <p:nvPr>
            <p:ph type="sldNum" sz="quarter" idx="20"/>
          </p:nvPr>
        </p:nvSpPr>
        <p:spPr/>
        <p:txBody>
          <a:bodyPr/>
          <a:lstStyle/>
          <a:p>
            <a:fld id="{9564885F-477D-A14D-B2C1-5ECAF755F313}" type="slidenum">
              <a:rPr lang="en-US" smtClean="0"/>
              <a:pPr/>
              <a:t>10</a:t>
            </a:fld>
            <a:endParaRPr lang="en-US" spc="400" dirty="0"/>
          </a:p>
        </p:txBody>
      </p:sp>
      <p:sp>
        <p:nvSpPr>
          <p:cNvPr id="6" name="Text Placeholder 5"/>
          <p:cNvSpPr>
            <a:spLocks noGrp="1"/>
          </p:cNvSpPr>
          <p:nvPr>
            <p:ph type="body" sz="quarter" idx="22"/>
          </p:nvPr>
        </p:nvSpPr>
        <p:spPr>
          <a:xfrm>
            <a:off x="6416605" y="1500585"/>
            <a:ext cx="4769926" cy="608932"/>
          </a:xfrm>
        </p:spPr>
        <p:txBody>
          <a:bodyPr/>
          <a:lstStyle/>
          <a:p>
            <a:pPr algn="ctr"/>
            <a:r>
              <a:rPr lang="en-US" cap="none" dirty="0"/>
              <a:t>Department</a:t>
            </a:r>
          </a:p>
          <a:p>
            <a:pPr algn="ctr"/>
            <a:r>
              <a:rPr lang="en-US" cap="none" dirty="0"/>
              <a:t>Contacts OIP and Submits Prevailing Wage Request Form</a:t>
            </a:r>
          </a:p>
          <a:p>
            <a:endParaRPr lang="en-US" dirty="0"/>
          </a:p>
        </p:txBody>
      </p:sp>
      <p:sp>
        <p:nvSpPr>
          <p:cNvPr id="7" name="Text Placeholder 6"/>
          <p:cNvSpPr>
            <a:spLocks noGrp="1"/>
          </p:cNvSpPr>
          <p:nvPr>
            <p:ph type="body" sz="quarter" idx="23"/>
          </p:nvPr>
        </p:nvSpPr>
        <p:spPr/>
        <p:txBody>
          <a:bodyPr/>
          <a:lstStyle/>
          <a:p>
            <a:r>
              <a:rPr lang="en-US" dirty="0"/>
              <a:t>If sponsorship is supported, email the completed prevailing wage form, along with the job description, to:</a:t>
            </a:r>
          </a:p>
          <a:p>
            <a:pPr marL="0" indent="0">
              <a:buNone/>
            </a:pPr>
            <a:r>
              <a:rPr lang="en-US" dirty="0" err="1"/>
              <a:t>Shellyn</a:t>
            </a:r>
            <a:r>
              <a:rPr lang="en-US" dirty="0"/>
              <a:t> Beltran, H-1B Advisor </a:t>
            </a:r>
            <a:r>
              <a:rPr lang="en-US" dirty="0">
                <a:hlinkClick r:id="rId2"/>
              </a:rPr>
              <a:t>snb0051@auburn.edu</a:t>
            </a:r>
            <a:r>
              <a:rPr lang="en-US" dirty="0"/>
              <a:t> </a:t>
            </a:r>
          </a:p>
          <a:p>
            <a:endParaRPr lang="en-US" dirty="0"/>
          </a:p>
        </p:txBody>
      </p:sp>
      <p:sp>
        <p:nvSpPr>
          <p:cNvPr id="8" name="Title 7"/>
          <p:cNvSpPr>
            <a:spLocks noGrp="1"/>
          </p:cNvSpPr>
          <p:nvPr>
            <p:ph type="title"/>
          </p:nvPr>
        </p:nvSpPr>
        <p:spPr>
          <a:xfrm>
            <a:off x="1538793" y="270596"/>
            <a:ext cx="10526207" cy="666736"/>
          </a:xfrm>
        </p:spPr>
        <p:txBody>
          <a:bodyPr/>
          <a:lstStyle/>
          <a:p>
            <a:r>
              <a:rPr lang="en-US" sz="2400" dirty="0"/>
              <a:t>Request for sponsorship determination process - Continued</a:t>
            </a:r>
            <a:br>
              <a:rPr lang="en-US" sz="2400" dirty="0"/>
            </a:br>
            <a:r>
              <a:rPr lang="en-US" sz="2400" dirty="0">
                <a:solidFill>
                  <a:schemeClr val="accent2"/>
                </a:solidFill>
              </a:rPr>
              <a:t>A&amp;P positions</a:t>
            </a:r>
            <a:endParaRPr lang="en-US" sz="2400" dirty="0"/>
          </a:p>
        </p:txBody>
      </p:sp>
      <p:sp>
        <p:nvSpPr>
          <p:cNvPr id="10" name="Rectangle 9"/>
          <p:cNvSpPr/>
          <p:nvPr/>
        </p:nvSpPr>
        <p:spPr>
          <a:xfrm>
            <a:off x="5518166" y="959946"/>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4</a:t>
            </a:r>
          </a:p>
        </p:txBody>
      </p:sp>
      <p:sp>
        <p:nvSpPr>
          <p:cNvPr id="11" name="Rectangle 10"/>
          <p:cNvSpPr/>
          <p:nvPr/>
        </p:nvSpPr>
        <p:spPr>
          <a:xfrm>
            <a:off x="10918669" y="959946"/>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24380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67904" y="2038734"/>
            <a:ext cx="9129623" cy="2387600"/>
          </a:xfrm>
          <a:prstGeom prst="rect">
            <a:avLst/>
          </a:prstGeom>
          <a:solidFill>
            <a:srgbClr val="0B2341"/>
          </a:solidFill>
          <a:ln>
            <a:solidFill>
              <a:srgbClr val="002060"/>
            </a:solidFill>
          </a:ln>
        </p:spPr>
        <p:txBody>
          <a:bodyPr anchor="ctr">
            <a:norm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5000" cap="none" dirty="0">
                <a:solidFill>
                  <a:srgbClr val="FFFFFF"/>
                </a:solidFill>
                <a:cs typeface="Avenir Next LT Pro" panose="020F0502020204030204" pitchFamily="34" charset="0"/>
              </a:rPr>
              <a:t>Tax Compliance</a:t>
            </a:r>
          </a:p>
        </p:txBody>
      </p:sp>
      <p:sp>
        <p:nvSpPr>
          <p:cNvPr id="3" name="Half Frame 2"/>
          <p:cNvSpPr/>
          <p:nvPr/>
        </p:nvSpPr>
        <p:spPr>
          <a:xfrm>
            <a:off x="1031968" y="1718694"/>
            <a:ext cx="2847703" cy="2769326"/>
          </a:xfrm>
          <a:prstGeom prst="halfFrame">
            <a:avLst>
              <a:gd name="adj1" fmla="val 8297"/>
              <a:gd name="adj2" fmla="val 8585"/>
            </a:avLst>
          </a:prstGeom>
          <a:solidFill>
            <a:srgbClr val="E86100"/>
          </a:solidFill>
          <a:ln>
            <a:solidFill>
              <a:srgbClr val="F4883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alf Frame 3"/>
          <p:cNvSpPr/>
          <p:nvPr/>
        </p:nvSpPr>
        <p:spPr>
          <a:xfrm rot="10800000">
            <a:off x="7985760" y="1976322"/>
            <a:ext cx="2847703" cy="2769326"/>
          </a:xfrm>
          <a:prstGeom prst="halfFrame">
            <a:avLst>
              <a:gd name="adj1" fmla="val 8297"/>
              <a:gd name="adj2" fmla="val 8585"/>
            </a:avLst>
          </a:prstGeom>
          <a:solidFill>
            <a:srgbClr val="E86100"/>
          </a:solidFill>
          <a:ln>
            <a:solidFill>
              <a:srgbClr val="F4883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0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564885F-477D-A14D-B2C1-5ECAF755F313}" type="slidenum">
              <a:rPr lang="en-US" smtClean="0"/>
              <a:pPr/>
              <a:t>12</a:t>
            </a:fld>
            <a:endParaRPr lang="en-US" spc="400" dirty="0"/>
          </a:p>
        </p:txBody>
      </p:sp>
      <p:sp>
        <p:nvSpPr>
          <p:cNvPr id="4" name="Title 3"/>
          <p:cNvSpPr>
            <a:spLocks noGrp="1"/>
          </p:cNvSpPr>
          <p:nvPr>
            <p:ph type="title"/>
          </p:nvPr>
        </p:nvSpPr>
        <p:spPr/>
        <p:txBody>
          <a:bodyPr/>
          <a:lstStyle/>
          <a:p>
            <a:r>
              <a:rPr lang="en-US" dirty="0"/>
              <a:t>Tax Compliance Process</a:t>
            </a:r>
          </a:p>
        </p:txBody>
      </p:sp>
      <p:graphicFrame>
        <p:nvGraphicFramePr>
          <p:cNvPr id="8" name="Diagram 7"/>
          <p:cNvGraphicFramePr/>
          <p:nvPr/>
        </p:nvGraphicFramePr>
        <p:xfrm>
          <a:off x="619120" y="689339"/>
          <a:ext cx="110852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3439108" y="500659"/>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1</a:t>
            </a:r>
          </a:p>
        </p:txBody>
      </p:sp>
      <p:sp>
        <p:nvSpPr>
          <p:cNvPr id="12" name="Rectangle 11"/>
          <p:cNvSpPr/>
          <p:nvPr/>
        </p:nvSpPr>
        <p:spPr>
          <a:xfrm>
            <a:off x="7400172" y="500659"/>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2</a:t>
            </a:r>
          </a:p>
        </p:txBody>
      </p:sp>
      <p:sp>
        <p:nvSpPr>
          <p:cNvPr id="13" name="Rectangle 12"/>
          <p:cNvSpPr/>
          <p:nvPr/>
        </p:nvSpPr>
        <p:spPr>
          <a:xfrm>
            <a:off x="11361236" y="500659"/>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3</a:t>
            </a:r>
          </a:p>
        </p:txBody>
      </p:sp>
      <p:sp>
        <p:nvSpPr>
          <p:cNvPr id="14" name="Rectangle 13"/>
          <p:cNvSpPr/>
          <p:nvPr/>
        </p:nvSpPr>
        <p:spPr>
          <a:xfrm>
            <a:off x="3439108" y="3574164"/>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4</a:t>
            </a:r>
          </a:p>
        </p:txBody>
      </p:sp>
      <p:sp>
        <p:nvSpPr>
          <p:cNvPr id="15" name="Rectangle 14"/>
          <p:cNvSpPr/>
          <p:nvPr/>
        </p:nvSpPr>
        <p:spPr>
          <a:xfrm>
            <a:off x="7402038" y="3574164"/>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5</a:t>
            </a:r>
          </a:p>
        </p:txBody>
      </p:sp>
      <p:sp>
        <p:nvSpPr>
          <p:cNvPr id="3" name="TextBox 2"/>
          <p:cNvSpPr txBox="1"/>
          <p:nvPr/>
        </p:nvSpPr>
        <p:spPr>
          <a:xfrm>
            <a:off x="300359" y="2579479"/>
            <a:ext cx="2810224" cy="923330"/>
          </a:xfrm>
          <a:prstGeom prst="rect">
            <a:avLst/>
          </a:prstGeom>
          <a:solidFill>
            <a:schemeClr val="accent2">
              <a:lumMod val="20000"/>
              <a:lumOff val="80000"/>
            </a:schemeClr>
          </a:solidFill>
          <a:ln>
            <a:solidFill>
              <a:schemeClr val="tx1"/>
            </a:solidFill>
          </a:ln>
        </p:spPr>
        <p:txBody>
          <a:bodyPr wrap="square" rtlCol="0">
            <a:spAutoFit/>
          </a:bodyPr>
          <a:lstStyle/>
          <a:p>
            <a:pPr lvl="0"/>
            <a:r>
              <a:rPr lang="en-US" sz="900" dirty="0">
                <a:solidFill>
                  <a:schemeClr val="bg1"/>
                </a:solidFill>
              </a:rPr>
              <a:t>Note: If the employee is changing status to a Lawful Permanent Resident (LPR) or is a new hire LPR, they will complete the Foreign National Tax Form for Lawful/Conditional Permanent Resident status.  LPRs will not receive an email to complete FNIS.  Dates will be sent to the department and Onboarding at that time.</a:t>
            </a:r>
          </a:p>
        </p:txBody>
      </p:sp>
      <p:sp>
        <p:nvSpPr>
          <p:cNvPr id="16" name="TextBox 15"/>
          <p:cNvSpPr txBox="1"/>
          <p:nvPr/>
        </p:nvSpPr>
        <p:spPr>
          <a:xfrm>
            <a:off x="300359" y="5591099"/>
            <a:ext cx="2810224" cy="646331"/>
          </a:xfrm>
          <a:prstGeom prst="rect">
            <a:avLst/>
          </a:prstGeom>
          <a:solidFill>
            <a:schemeClr val="accent2">
              <a:lumMod val="20000"/>
              <a:lumOff val="80000"/>
            </a:schemeClr>
          </a:solidFill>
          <a:ln>
            <a:solidFill>
              <a:schemeClr val="tx1"/>
            </a:solidFill>
          </a:ln>
        </p:spPr>
        <p:txBody>
          <a:bodyPr wrap="square" rtlCol="0">
            <a:spAutoFit/>
          </a:bodyPr>
          <a:lstStyle/>
          <a:p>
            <a:pPr lvl="0"/>
            <a:r>
              <a:rPr lang="en-US" sz="900" dirty="0">
                <a:solidFill>
                  <a:schemeClr val="bg1"/>
                </a:solidFill>
              </a:rPr>
              <a:t>Note: For an extension or change of status, the employee must update FNIS, but Tax Compliance will go ahead and send legal dates of work authorization to the department and Onboarding.</a:t>
            </a:r>
          </a:p>
        </p:txBody>
      </p:sp>
    </p:spTree>
    <p:extLst>
      <p:ext uri="{BB962C8B-B14F-4D97-AF65-F5344CB8AC3E}">
        <p14:creationId xmlns:p14="http://schemas.microsoft.com/office/powerpoint/2010/main" val="188062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67904" y="2038734"/>
            <a:ext cx="9129623" cy="2387600"/>
          </a:xfrm>
          <a:prstGeom prst="rect">
            <a:avLst/>
          </a:prstGeom>
          <a:solidFill>
            <a:srgbClr val="0B2341"/>
          </a:solidFill>
          <a:ln>
            <a:solidFill>
              <a:srgbClr val="002060"/>
            </a:solidFill>
          </a:ln>
        </p:spPr>
        <p:txBody>
          <a:bodyPr anchor="ctr">
            <a:norm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5000" cap="none" dirty="0">
                <a:solidFill>
                  <a:srgbClr val="FFFFFF"/>
                </a:solidFill>
                <a:cs typeface="Avenir Next LT Pro" panose="020F0502020204030204" pitchFamily="34" charset="0"/>
              </a:rPr>
              <a:t>Work Authorization</a:t>
            </a:r>
          </a:p>
          <a:p>
            <a:pPr algn="ctr"/>
            <a:r>
              <a:rPr lang="en-US" sz="5000" cap="none" dirty="0">
                <a:solidFill>
                  <a:srgbClr val="FFFFFF"/>
                </a:solidFill>
                <a:cs typeface="Avenir Next LT Pro" panose="020F0502020204030204" pitchFamily="34" charset="0"/>
              </a:rPr>
              <a:t>(Form I-9 and E-Verify)</a:t>
            </a:r>
          </a:p>
        </p:txBody>
      </p:sp>
      <p:sp>
        <p:nvSpPr>
          <p:cNvPr id="3" name="Half Frame 2"/>
          <p:cNvSpPr/>
          <p:nvPr/>
        </p:nvSpPr>
        <p:spPr>
          <a:xfrm>
            <a:off x="1031968" y="1718694"/>
            <a:ext cx="2847703" cy="2769326"/>
          </a:xfrm>
          <a:prstGeom prst="halfFrame">
            <a:avLst>
              <a:gd name="adj1" fmla="val 8297"/>
              <a:gd name="adj2" fmla="val 8585"/>
            </a:avLst>
          </a:prstGeom>
          <a:solidFill>
            <a:srgbClr val="E86100"/>
          </a:solidFill>
          <a:ln>
            <a:solidFill>
              <a:srgbClr val="F4883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alf Frame 3"/>
          <p:cNvSpPr/>
          <p:nvPr/>
        </p:nvSpPr>
        <p:spPr>
          <a:xfrm rot="10800000">
            <a:off x="7985760" y="1976322"/>
            <a:ext cx="2847703" cy="2769326"/>
          </a:xfrm>
          <a:prstGeom prst="halfFrame">
            <a:avLst>
              <a:gd name="adj1" fmla="val 8297"/>
              <a:gd name="adj2" fmla="val 8585"/>
            </a:avLst>
          </a:prstGeom>
          <a:solidFill>
            <a:srgbClr val="E86100"/>
          </a:solidFill>
          <a:ln>
            <a:solidFill>
              <a:srgbClr val="F4883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60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564885F-477D-A14D-B2C1-5ECAF755F313}" type="slidenum">
              <a:rPr lang="en-US" smtClean="0"/>
              <a:pPr/>
              <a:t>14</a:t>
            </a:fld>
            <a:endParaRPr lang="en-US" spc="400" dirty="0"/>
          </a:p>
        </p:txBody>
      </p:sp>
      <p:sp>
        <p:nvSpPr>
          <p:cNvPr id="4" name="Title 3"/>
          <p:cNvSpPr>
            <a:spLocks noGrp="1"/>
          </p:cNvSpPr>
          <p:nvPr>
            <p:ph type="title"/>
          </p:nvPr>
        </p:nvSpPr>
        <p:spPr/>
        <p:txBody>
          <a:bodyPr/>
          <a:lstStyle/>
          <a:p>
            <a:r>
              <a:rPr lang="en-US" dirty="0"/>
              <a:t>Form I-9 and E-VERIFY Process</a:t>
            </a:r>
          </a:p>
        </p:txBody>
      </p:sp>
      <p:graphicFrame>
        <p:nvGraphicFramePr>
          <p:cNvPr id="8" name="Diagram 7"/>
          <p:cNvGraphicFramePr/>
          <p:nvPr/>
        </p:nvGraphicFramePr>
        <p:xfrm>
          <a:off x="386363" y="1130749"/>
          <a:ext cx="110852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480679" y="1107315"/>
          <a:ext cx="11203321"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p:cNvSpPr/>
          <p:nvPr/>
        </p:nvSpPr>
        <p:spPr>
          <a:xfrm>
            <a:off x="480679" y="3581617"/>
            <a:ext cx="3374863" cy="584775"/>
          </a:xfrm>
          <a:prstGeom prst="rect">
            <a:avLst/>
          </a:prstGeom>
          <a:noFill/>
        </p:spPr>
        <p:txBody>
          <a:bodyPr wrap="square" lIns="91440" tIns="45720" rIns="91440" bIns="45720">
            <a:spAutoFit/>
          </a:bodyPr>
          <a:lstStyle/>
          <a:p>
            <a:r>
              <a:rPr lang="en-US" sz="3200" b="0" cap="none" spc="0" dirty="0">
                <a:ln w="0"/>
                <a:solidFill>
                  <a:schemeClr val="tx1"/>
                </a:solidFill>
                <a:effectLst>
                  <a:outerShdw blurRad="38100" dist="19050" dir="2700000" algn="tl" rotWithShape="0">
                    <a:schemeClr val="dk1">
                      <a:alpha val="40000"/>
                    </a:schemeClr>
                  </a:outerShdw>
                </a:effectLst>
              </a:rPr>
              <a:t>Reverification</a:t>
            </a:r>
          </a:p>
        </p:txBody>
      </p:sp>
      <p:sp>
        <p:nvSpPr>
          <p:cNvPr id="16" name="Rectangle 15"/>
          <p:cNvSpPr/>
          <p:nvPr/>
        </p:nvSpPr>
        <p:spPr>
          <a:xfrm>
            <a:off x="386363" y="929639"/>
            <a:ext cx="3469178" cy="584775"/>
          </a:xfrm>
          <a:prstGeom prst="rect">
            <a:avLst/>
          </a:prstGeom>
          <a:noFill/>
        </p:spPr>
        <p:txBody>
          <a:bodyPr wrap="square" lIns="91440" tIns="45720" rIns="91440" bIns="45720">
            <a:spAutoFit/>
          </a:bodyPr>
          <a:lstStyle/>
          <a:p>
            <a:r>
              <a:rPr lang="en-US" sz="3200" b="0" cap="none" spc="0" dirty="0">
                <a:ln w="0"/>
                <a:solidFill>
                  <a:schemeClr val="tx1"/>
                </a:solidFill>
                <a:effectLst>
                  <a:outerShdw blurRad="38100" dist="19050" dir="2700000" algn="tl" rotWithShape="0">
                    <a:schemeClr val="dk1">
                      <a:alpha val="40000"/>
                    </a:schemeClr>
                  </a:outerShdw>
                </a:effectLst>
              </a:rPr>
              <a:t>New Hire</a:t>
            </a:r>
          </a:p>
        </p:txBody>
      </p:sp>
      <p:sp>
        <p:nvSpPr>
          <p:cNvPr id="9" name="Rectangle 8"/>
          <p:cNvSpPr/>
          <p:nvPr/>
        </p:nvSpPr>
        <p:spPr>
          <a:xfrm>
            <a:off x="3379821" y="919490"/>
            <a:ext cx="535723"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1</a:t>
            </a:r>
          </a:p>
        </p:txBody>
      </p:sp>
      <p:sp>
        <p:nvSpPr>
          <p:cNvPr id="17" name="Rectangle 16"/>
          <p:cNvSpPr/>
          <p:nvPr/>
        </p:nvSpPr>
        <p:spPr>
          <a:xfrm>
            <a:off x="7376435" y="931616"/>
            <a:ext cx="535723"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2</a:t>
            </a:r>
          </a:p>
        </p:txBody>
      </p:sp>
      <p:sp>
        <p:nvSpPr>
          <p:cNvPr id="18" name="Rectangle 17"/>
          <p:cNvSpPr/>
          <p:nvPr/>
        </p:nvSpPr>
        <p:spPr>
          <a:xfrm>
            <a:off x="11309920" y="919490"/>
            <a:ext cx="535723"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3</a:t>
            </a:r>
          </a:p>
        </p:txBody>
      </p:sp>
    </p:spTree>
    <p:extLst>
      <p:ext uri="{BB962C8B-B14F-4D97-AF65-F5344CB8AC3E}">
        <p14:creationId xmlns:p14="http://schemas.microsoft.com/office/powerpoint/2010/main" val="92833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Text Placeholder 2"/>
          <p:cNvSpPr>
            <a:spLocks noGrp="1"/>
          </p:cNvSpPr>
          <p:nvPr>
            <p:ph type="body" sz="quarter" idx="27"/>
          </p:nvPr>
        </p:nvSpPr>
        <p:spPr/>
        <p:txBody>
          <a:bodyPr/>
          <a:lstStyle/>
          <a:p>
            <a:pPr algn="ctr"/>
            <a:r>
              <a:rPr lang="en-US" dirty="0"/>
              <a:t>Human Resources &amp; Onboarding</a:t>
            </a:r>
          </a:p>
        </p:txBody>
      </p:sp>
      <p:sp>
        <p:nvSpPr>
          <p:cNvPr id="4" name="Text Placeholder 3"/>
          <p:cNvSpPr>
            <a:spLocks noGrp="1"/>
          </p:cNvSpPr>
          <p:nvPr>
            <p:ph type="body" sz="quarter" idx="28"/>
          </p:nvPr>
        </p:nvSpPr>
        <p:spPr/>
        <p:txBody>
          <a:bodyPr/>
          <a:lstStyle/>
          <a:p>
            <a:pPr algn="ctr"/>
            <a:r>
              <a:rPr lang="en-US" dirty="0"/>
              <a:t>Office of International Programs</a:t>
            </a:r>
          </a:p>
        </p:txBody>
      </p:sp>
      <p:sp>
        <p:nvSpPr>
          <p:cNvPr id="5" name="Text Placeholder 4"/>
          <p:cNvSpPr>
            <a:spLocks noGrp="1"/>
          </p:cNvSpPr>
          <p:nvPr>
            <p:ph type="body" sz="quarter" idx="29"/>
          </p:nvPr>
        </p:nvSpPr>
        <p:spPr/>
        <p:txBody>
          <a:bodyPr/>
          <a:lstStyle/>
          <a:p>
            <a:pPr algn="ctr"/>
            <a:r>
              <a:rPr lang="en-US" dirty="0"/>
              <a:t>Tax Compliance</a:t>
            </a:r>
          </a:p>
        </p:txBody>
      </p:sp>
      <p:sp>
        <p:nvSpPr>
          <p:cNvPr id="6" name="Text Placeholder 5"/>
          <p:cNvSpPr>
            <a:spLocks noGrp="1"/>
          </p:cNvSpPr>
          <p:nvPr>
            <p:ph type="body" sz="quarter" idx="30"/>
          </p:nvPr>
        </p:nvSpPr>
        <p:spPr/>
        <p:txBody>
          <a:bodyPr/>
          <a:lstStyle/>
          <a:p>
            <a:r>
              <a:rPr lang="en-US" sz="1200" dirty="0"/>
              <a:t>Home Page: </a:t>
            </a:r>
            <a:r>
              <a:rPr lang="en-US" sz="1200" dirty="0">
                <a:hlinkClick r:id="rId2"/>
              </a:rPr>
              <a:t>University Human Resources</a:t>
            </a:r>
            <a:endParaRPr lang="en-US" sz="1200" dirty="0"/>
          </a:p>
          <a:p>
            <a:r>
              <a:rPr lang="en-US" sz="1200" dirty="0"/>
              <a:t>Home Page: </a:t>
            </a:r>
            <a:r>
              <a:rPr lang="en-US" sz="1200" dirty="0">
                <a:hlinkClick r:id="rId3"/>
              </a:rPr>
              <a:t>Onboarding Center</a:t>
            </a:r>
            <a:endParaRPr lang="en-US" sz="1200" dirty="0"/>
          </a:p>
          <a:p>
            <a:r>
              <a:rPr lang="en-US" sz="1200" dirty="0"/>
              <a:t>Policy: </a:t>
            </a:r>
            <a:r>
              <a:rPr lang="en-US" sz="1200" dirty="0">
                <a:hlinkClick r:id="rId4"/>
              </a:rPr>
              <a:t>Sponsorship of Temporary Work or Permanent Residency Petitions for A&amp;P Positions</a:t>
            </a:r>
            <a:endParaRPr lang="en-US" sz="1200" dirty="0"/>
          </a:p>
          <a:p>
            <a:r>
              <a:rPr lang="en-US" sz="1200" dirty="0"/>
              <a:t>Policy: </a:t>
            </a:r>
            <a:r>
              <a:rPr lang="en-US" sz="1200" dirty="0">
                <a:hlinkClick r:id="rId5"/>
              </a:rPr>
              <a:t>Verification of Work Authorization and Identity through Form I-9 and E-Verify</a:t>
            </a:r>
            <a:endParaRPr lang="en-US" sz="1200" dirty="0"/>
          </a:p>
          <a:p>
            <a:r>
              <a:rPr lang="en-US" sz="1200" dirty="0"/>
              <a:t>Procedure: </a:t>
            </a:r>
            <a:r>
              <a:rPr lang="en-US" sz="1200" dirty="0">
                <a:hlinkClick r:id="rId6"/>
              </a:rPr>
              <a:t>Requesting Determination of Support for the Sponsorship of Temporary or Permanent Residency Petitions for A&amp;P Positions </a:t>
            </a:r>
            <a:endParaRPr lang="en-US" sz="1200" dirty="0"/>
          </a:p>
          <a:p>
            <a:r>
              <a:rPr lang="en-US" sz="1200" dirty="0"/>
              <a:t>Request Form: </a:t>
            </a:r>
            <a:r>
              <a:rPr lang="en-US" sz="1200" dirty="0">
                <a:hlinkClick r:id="rId7"/>
              </a:rPr>
              <a:t>Determination of Support for Sponsorship of Petitions for Temp Work or Perm Residency for A&amp;P</a:t>
            </a:r>
            <a:endParaRPr lang="en-US" sz="1200" dirty="0"/>
          </a:p>
          <a:p>
            <a:r>
              <a:rPr lang="en-US" sz="1200" dirty="0"/>
              <a:t>Resources: </a:t>
            </a:r>
            <a:r>
              <a:rPr lang="en-US" sz="1200" dirty="0">
                <a:hlinkClick r:id="rId8"/>
              </a:rPr>
              <a:t>Foreign National Employment</a:t>
            </a:r>
            <a:endParaRPr lang="en-US" sz="1200" dirty="0"/>
          </a:p>
          <a:p>
            <a:r>
              <a:rPr lang="en-US" sz="1200" dirty="0"/>
              <a:t>Resources: </a:t>
            </a:r>
            <a:r>
              <a:rPr lang="en-US" sz="1200" dirty="0">
                <a:hlinkClick r:id="rId9"/>
              </a:rPr>
              <a:t>Form I-9 Acceptable Documents</a:t>
            </a:r>
            <a:endParaRPr lang="en-US" sz="1200" dirty="0"/>
          </a:p>
          <a:p>
            <a:pPr marL="0" indent="0">
              <a:buNone/>
            </a:pPr>
            <a:endParaRPr lang="en-US" sz="1200" dirty="0"/>
          </a:p>
        </p:txBody>
      </p:sp>
      <p:sp>
        <p:nvSpPr>
          <p:cNvPr id="7" name="Text Placeholder 6"/>
          <p:cNvSpPr>
            <a:spLocks noGrp="1"/>
          </p:cNvSpPr>
          <p:nvPr>
            <p:ph type="body" sz="quarter" idx="31"/>
          </p:nvPr>
        </p:nvSpPr>
        <p:spPr/>
        <p:txBody>
          <a:bodyPr/>
          <a:lstStyle/>
          <a:p>
            <a:r>
              <a:rPr lang="en-US" dirty="0"/>
              <a:t>Homepage: </a:t>
            </a:r>
            <a:r>
              <a:rPr lang="en-US" dirty="0">
                <a:hlinkClick r:id="rId10"/>
              </a:rPr>
              <a:t>Office of International Programs</a:t>
            </a:r>
            <a:endParaRPr lang="en-US" dirty="0"/>
          </a:p>
          <a:p>
            <a:r>
              <a:rPr lang="en-US" dirty="0"/>
              <a:t>Homepage: </a:t>
            </a:r>
            <a:r>
              <a:rPr lang="en-US" dirty="0">
                <a:hlinkClick r:id="rId11"/>
              </a:rPr>
              <a:t>International Students &amp; Scholars Services</a:t>
            </a:r>
            <a:endParaRPr lang="en-US" dirty="0"/>
          </a:p>
          <a:p>
            <a:r>
              <a:rPr lang="en-US" dirty="0"/>
              <a:t>Request Form: </a:t>
            </a:r>
            <a:r>
              <a:rPr lang="en-US" dirty="0">
                <a:hlinkClick r:id="rId12"/>
              </a:rPr>
              <a:t>Prevailing Wage</a:t>
            </a:r>
            <a:endParaRPr lang="en-US" dirty="0"/>
          </a:p>
        </p:txBody>
      </p:sp>
      <p:sp>
        <p:nvSpPr>
          <p:cNvPr id="8" name="Text Placeholder 7"/>
          <p:cNvSpPr>
            <a:spLocks noGrp="1"/>
          </p:cNvSpPr>
          <p:nvPr>
            <p:ph type="body" sz="quarter" idx="32"/>
          </p:nvPr>
        </p:nvSpPr>
        <p:spPr/>
        <p:txBody>
          <a:bodyPr/>
          <a:lstStyle/>
          <a:p>
            <a:r>
              <a:rPr lang="en-US" dirty="0"/>
              <a:t>Home Page: </a:t>
            </a:r>
            <a:r>
              <a:rPr lang="en-US" dirty="0">
                <a:hlinkClick r:id="rId13"/>
              </a:rPr>
              <a:t>Tax Compliance Homepage</a:t>
            </a:r>
            <a:endParaRPr lang="en-US" dirty="0"/>
          </a:p>
          <a:p>
            <a:r>
              <a:rPr lang="en-US" dirty="0"/>
              <a:t>Form: </a:t>
            </a:r>
            <a:r>
              <a:rPr lang="en-US" dirty="0">
                <a:hlinkClick r:id="rId14"/>
              </a:rPr>
              <a:t>Foreign National Tax Form and Document Upload</a:t>
            </a:r>
            <a:endParaRPr lang="en-US" dirty="0"/>
          </a:p>
          <a:p>
            <a:r>
              <a:rPr lang="en-US" dirty="0"/>
              <a:t>Form: </a:t>
            </a:r>
            <a:r>
              <a:rPr lang="en-US" dirty="0">
                <a:hlinkClick r:id="rId15"/>
              </a:rPr>
              <a:t>Foreign National Tax Form for Lawful/Conditional Permanent Resident Status</a:t>
            </a:r>
            <a:endParaRPr lang="en-US" dirty="0"/>
          </a:p>
        </p:txBody>
      </p:sp>
      <p:sp>
        <p:nvSpPr>
          <p:cNvPr id="10" name="Slide Number Placeholder 9"/>
          <p:cNvSpPr>
            <a:spLocks noGrp="1"/>
          </p:cNvSpPr>
          <p:nvPr>
            <p:ph type="sldNum" sz="quarter" idx="4"/>
          </p:nvPr>
        </p:nvSpPr>
        <p:spPr/>
        <p:txBody>
          <a:bodyPr/>
          <a:lstStyle/>
          <a:p>
            <a:fld id="{9564885F-477D-A14D-B2C1-5ECAF755F313}" type="slidenum">
              <a:rPr lang="en-LT" smtClean="0"/>
              <a:pPr/>
              <a:t>15</a:t>
            </a:fld>
            <a:endParaRPr lang="en-LT" dirty="0"/>
          </a:p>
        </p:txBody>
      </p:sp>
    </p:spTree>
    <p:extLst>
      <p:ext uri="{BB962C8B-B14F-4D97-AF65-F5344CB8AC3E}">
        <p14:creationId xmlns:p14="http://schemas.microsoft.com/office/powerpoint/2010/main" val="94947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91616D9-00EA-93EB-8503-7902D88E74E0}"/>
              </a:ext>
            </a:extLst>
          </p:cNvPr>
          <p:cNvSpPr>
            <a:spLocks noGrp="1"/>
          </p:cNvSpPr>
          <p:nvPr>
            <p:ph type="sldNum" sz="quarter" idx="11"/>
          </p:nvPr>
        </p:nvSpPr>
        <p:spPr>
          <a:xfrm>
            <a:off x="364109" y="6470661"/>
            <a:ext cx="318761"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rgbClr val="999999"/>
                </a:solidFill>
                <a:latin typeface="Avenir Next LT Pro" panose="020B0504020202020204" pitchFamily="34" charset="77"/>
                <a:ea typeface="Avenir Next LT Pro" panose="020B0504020202020204" pitchFamily="34" charset="77"/>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64885F-477D-A14D-B2C1-5ECAF755F313}" type="slidenum">
              <a:rPr lang="en-US" smtClean="0"/>
              <a:pPr/>
              <a:t>16</a:t>
            </a:fld>
            <a:endParaRPr lang="en-US" dirty="0"/>
          </a:p>
        </p:txBody>
      </p:sp>
      <p:sp>
        <p:nvSpPr>
          <p:cNvPr id="3" name="Rectangle 2"/>
          <p:cNvSpPr/>
          <p:nvPr/>
        </p:nvSpPr>
        <p:spPr>
          <a:xfrm>
            <a:off x="1036986" y="2618200"/>
            <a:ext cx="2387193" cy="1200329"/>
          </a:xfrm>
          <a:prstGeom prst="rect">
            <a:avLst/>
          </a:prstGeom>
          <a:noFill/>
        </p:spPr>
        <p:txBody>
          <a:bodyPr wrap="none" lIns="91440" tIns="45720" rIns="91440" bIns="45720">
            <a:spAutoFit/>
          </a:bodyPr>
          <a:lstStyle/>
          <a:p>
            <a:pPr algn="ctr"/>
            <a:r>
              <a:rPr lang="en-US" sz="7200" b="0" cap="none" spc="0" dirty="0">
                <a:ln w="0"/>
                <a:solidFill>
                  <a:schemeClr val="bg1"/>
                </a:solidFill>
                <a:effectLst>
                  <a:outerShdw blurRad="38100" dist="19050" dir="2700000" algn="tl" rotWithShape="0">
                    <a:schemeClr val="dk1">
                      <a:alpha val="40000"/>
                    </a:schemeClr>
                  </a:outerShdw>
                </a:effectLst>
              </a:rPr>
              <a:t>Q &amp; A</a:t>
            </a:r>
          </a:p>
        </p:txBody>
      </p:sp>
    </p:spTree>
    <p:extLst>
      <p:ext uri="{BB962C8B-B14F-4D97-AF65-F5344CB8AC3E}">
        <p14:creationId xmlns:p14="http://schemas.microsoft.com/office/powerpoint/2010/main" val="356151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27F9037-D1AC-71AA-7319-0F3C8C2F9F30}"/>
              </a:ext>
            </a:extLst>
          </p:cNvPr>
          <p:cNvSpPr>
            <a:spLocks noGrp="1"/>
          </p:cNvSpPr>
          <p:nvPr>
            <p:ph type="body" sz="quarter" idx="10"/>
          </p:nvPr>
        </p:nvSpPr>
        <p:spPr>
          <a:xfrm>
            <a:off x="395748" y="1632277"/>
            <a:ext cx="6729040" cy="551931"/>
          </a:xfrm>
        </p:spPr>
        <p:txBody>
          <a:bodyPr/>
          <a:lstStyle/>
          <a:p>
            <a:pPr algn="ctr"/>
            <a:r>
              <a:rPr lang="en-US" sz="5400" dirty="0"/>
              <a:t>Thank you for attending!</a:t>
            </a:r>
          </a:p>
        </p:txBody>
      </p:sp>
      <p:sp>
        <p:nvSpPr>
          <p:cNvPr id="16" name="Text Placeholder 15">
            <a:extLst>
              <a:ext uri="{FF2B5EF4-FFF2-40B4-BE49-F238E27FC236}">
                <a16:creationId xmlns:a16="http://schemas.microsoft.com/office/drawing/2014/main" id="{5E9BE8DC-6A69-7CDE-322E-75938757CA4F}"/>
              </a:ext>
            </a:extLst>
          </p:cNvPr>
          <p:cNvSpPr>
            <a:spLocks noGrp="1"/>
          </p:cNvSpPr>
          <p:nvPr>
            <p:ph type="body" sz="quarter" idx="11"/>
          </p:nvPr>
        </p:nvSpPr>
        <p:spPr>
          <a:xfrm>
            <a:off x="395748" y="2420716"/>
            <a:ext cx="6556037" cy="2016568"/>
          </a:xfrm>
        </p:spPr>
        <p:txBody>
          <a:bodyPr/>
          <a:lstStyle/>
          <a:p>
            <a:pPr algn="ctr" rtl="0" fontAlgn="base"/>
            <a:r>
              <a:rPr lang="en-US" sz="3600" u="none" strike="noStrike" dirty="0">
                <a:solidFill>
                  <a:srgbClr val="FFFFFF"/>
                </a:solidFill>
                <a:effectLst/>
                <a:latin typeface="Avenir Medium" panose="02000503020000020003" pitchFamily="2" charset="0"/>
              </a:rPr>
              <a:t>We would love your feedback. Please scan the QR code to fill out a feedback form.</a:t>
            </a:r>
            <a:endParaRPr lang="en-US" sz="3600" u="none" strike="noStrike" dirty="0">
              <a:solidFill>
                <a:srgbClr val="000000"/>
              </a:solidFill>
              <a:effectLst/>
              <a:latin typeface="Avenir Medium" panose="02000503020000020003" pitchFamily="2" charset="0"/>
            </a:endParaRPr>
          </a:p>
        </p:txBody>
      </p:sp>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5067211" y="5462231"/>
            <a:ext cx="2057577" cy="1129953"/>
          </a:xfrm>
          <a:prstGeom prst="rect">
            <a:avLst/>
          </a:prstGeom>
          <a:ln>
            <a:noFill/>
          </a:ln>
          <a:effectLst>
            <a:outerShdw blurRad="292100" dist="139700" dir="2700000" algn="tl" rotWithShape="0">
              <a:srgbClr val="333333">
                <a:alpha val="65000"/>
              </a:srgbClr>
            </a:outerShdw>
          </a:effectLst>
        </p:spPr>
      </p:pic>
      <p:pic>
        <p:nvPicPr>
          <p:cNvPr id="2050" name="Picture 2" descr="A qr code on a screen&#10;&#10;Description automatically generated">
            <a:extLst>
              <a:ext uri="{FF2B5EF4-FFF2-40B4-BE49-F238E27FC236}">
                <a16:creationId xmlns:a16="http://schemas.microsoft.com/office/drawing/2014/main" id="{BCB46BE9-3010-2B4B-9EAC-07A008A98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746" y="564958"/>
            <a:ext cx="3530600" cy="3238500"/>
          </a:xfrm>
          <a:prstGeom prst="rect">
            <a:avLst/>
          </a:prstGeom>
          <a:noFill/>
          <a:ln w="7620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25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867C2-BAEB-2A57-8E72-7A0D55E862C4}"/>
              </a:ext>
            </a:extLst>
          </p:cNvPr>
          <p:cNvPicPr>
            <a:picLocks noChangeAspect="1"/>
          </p:cNvPicPr>
          <p:nvPr/>
        </p:nvPicPr>
        <p:blipFill>
          <a:blip r:embed="rId2"/>
          <a:srcRect/>
          <a:stretch/>
        </p:blipFill>
        <p:spPr>
          <a:xfrm>
            <a:off x="2480580" y="356321"/>
            <a:ext cx="7230840" cy="3970937"/>
          </a:xfrm>
          <a:prstGeom prst="rect">
            <a:avLst/>
          </a:prstGeom>
          <a:ln>
            <a:noFill/>
          </a:ln>
          <a:effectLst/>
        </p:spPr>
      </p:pic>
    </p:spTree>
    <p:extLst>
      <p:ext uri="{BB962C8B-B14F-4D97-AF65-F5344CB8AC3E}">
        <p14:creationId xmlns:p14="http://schemas.microsoft.com/office/powerpoint/2010/main" val="260075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37DECEB-0636-DE7B-2E54-CB9493AE7680}"/>
              </a:ext>
            </a:extLst>
          </p:cNvPr>
          <p:cNvSpPr>
            <a:spLocks noGrp="1"/>
          </p:cNvSpPr>
          <p:nvPr>
            <p:ph type="ctrTitle"/>
          </p:nvPr>
        </p:nvSpPr>
        <p:spPr>
          <a:xfrm>
            <a:off x="5858359" y="2158268"/>
            <a:ext cx="6013188" cy="2387600"/>
          </a:xfrm>
        </p:spPr>
        <p:txBody>
          <a:bodyPr/>
          <a:lstStyle/>
          <a:p>
            <a:r>
              <a:rPr lang="en-US" dirty="0"/>
              <a:t>Foreign National employment</a:t>
            </a:r>
          </a:p>
        </p:txBody>
      </p:sp>
      <p:sp>
        <p:nvSpPr>
          <p:cNvPr id="13" name="Subtitle 12">
            <a:extLst>
              <a:ext uri="{FF2B5EF4-FFF2-40B4-BE49-F238E27FC236}">
                <a16:creationId xmlns:a16="http://schemas.microsoft.com/office/drawing/2014/main" id="{78E07490-0AD1-9059-CD7A-2DF8A88D2EB2}"/>
              </a:ext>
            </a:extLst>
          </p:cNvPr>
          <p:cNvSpPr>
            <a:spLocks noGrp="1"/>
          </p:cNvSpPr>
          <p:nvPr>
            <p:ph type="subTitle" idx="1"/>
          </p:nvPr>
        </p:nvSpPr>
        <p:spPr>
          <a:xfrm>
            <a:off x="5858359" y="4703214"/>
            <a:ext cx="6013188" cy="827881"/>
          </a:xfrm>
        </p:spPr>
        <p:txBody>
          <a:bodyPr/>
          <a:lstStyle/>
          <a:p>
            <a:r>
              <a:rPr lang="en-US" dirty="0"/>
              <a:t>The Basics </a:t>
            </a:r>
          </a:p>
        </p:txBody>
      </p:sp>
      <p:pic>
        <p:nvPicPr>
          <p:cNvPr id="19" name="Picture Placeholder 18">
            <a:extLst>
              <a:ext uri="{FF2B5EF4-FFF2-40B4-BE49-F238E27FC236}">
                <a16:creationId xmlns:a16="http://schemas.microsoft.com/office/drawing/2014/main" id="{D882EC06-A8AB-935F-DEFA-9BBD90935110}"/>
              </a:ext>
            </a:extLst>
          </p:cNvPr>
          <p:cNvPicPr>
            <a:picLocks noGrp="1" noChangeAspect="1"/>
          </p:cNvPicPr>
          <p:nvPr>
            <p:ph type="pic" sz="quarter" idx="10"/>
          </p:nvPr>
        </p:nvPicPr>
        <p:blipFill rotWithShape="1">
          <a:blip r:embed="rId2"/>
          <a:srcRect l="608" t="10698" r="36429" b="2534"/>
          <a:stretch/>
        </p:blipFill>
        <p:spPr>
          <a:xfrm>
            <a:off x="1" y="0"/>
            <a:ext cx="6837635" cy="6142662"/>
          </a:xfrm>
        </p:spPr>
      </p:pic>
    </p:spTree>
    <p:extLst>
      <p:ext uri="{BB962C8B-B14F-4D97-AF65-F5344CB8AC3E}">
        <p14:creationId xmlns:p14="http://schemas.microsoft.com/office/powerpoint/2010/main" val="12751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56F2589-20F3-A549-98F4-C0CA7445C8D8}"/>
              </a:ext>
            </a:extLst>
          </p:cNvPr>
          <p:cNvSpPr txBox="1">
            <a:spLocks/>
          </p:cNvSpPr>
          <p:nvPr/>
        </p:nvSpPr>
        <p:spPr>
          <a:xfrm>
            <a:off x="1612669" y="230876"/>
            <a:ext cx="10161990" cy="666736"/>
          </a:xfrm>
          <a:prstGeom prst="rect">
            <a:avLst/>
          </a:prstGeom>
        </p:spPr>
        <p:txBody>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dirty="0"/>
              <a:t>TOPICS</a:t>
            </a:r>
          </a:p>
          <a:p>
            <a:pPr algn="ctr"/>
            <a:endParaRPr lang="en-US" u="sng" dirty="0"/>
          </a:p>
        </p:txBody>
      </p:sp>
      <p:sp>
        <p:nvSpPr>
          <p:cNvPr id="3" name="TextBox 2"/>
          <p:cNvSpPr txBox="1"/>
          <p:nvPr/>
        </p:nvSpPr>
        <p:spPr>
          <a:xfrm>
            <a:off x="137160" y="1254034"/>
            <a:ext cx="11821886" cy="4216539"/>
          </a:xfrm>
          <a:prstGeom prst="rect">
            <a:avLst/>
          </a:prstGeom>
          <a:noFill/>
        </p:spPr>
        <p:txBody>
          <a:bodyPr wrap="square" rtlCol="0">
            <a:spAutoFit/>
          </a:bodyPr>
          <a:lstStyle/>
          <a:p>
            <a:pPr marL="342900" indent="-342900">
              <a:buAutoNum type="arabicParenR"/>
            </a:pPr>
            <a:r>
              <a:rPr lang="en-US" sz="2000" dirty="0">
                <a:solidFill>
                  <a:schemeClr val="bg1"/>
                </a:solidFill>
                <a:latin typeface="Avenir Next LT Pro"/>
              </a:rPr>
              <a:t>Foreign National Employment Flow Chart</a:t>
            </a:r>
          </a:p>
          <a:p>
            <a:pPr marL="342900" indent="-342900">
              <a:buAutoNum type="arabicParenR"/>
            </a:pPr>
            <a:endParaRPr lang="en-US" sz="2000" dirty="0">
              <a:solidFill>
                <a:schemeClr val="bg1"/>
              </a:solidFill>
              <a:latin typeface="Avenir Next LT Pro"/>
            </a:endParaRPr>
          </a:p>
          <a:p>
            <a:pPr marL="342900" indent="-342900">
              <a:buAutoNum type="arabicParenR"/>
            </a:pPr>
            <a:r>
              <a:rPr lang="en-US" sz="2000" dirty="0">
                <a:solidFill>
                  <a:schemeClr val="bg1"/>
                </a:solidFill>
                <a:latin typeface="Avenir Next LT Pro"/>
              </a:rPr>
              <a:t>Prevailing Wage and H-1B</a:t>
            </a:r>
          </a:p>
          <a:p>
            <a:pPr marL="342900" indent="-342900">
              <a:buAutoNum type="arabicParenR"/>
            </a:pPr>
            <a:endParaRPr lang="en-US" sz="2000" dirty="0">
              <a:solidFill>
                <a:schemeClr val="bg1"/>
              </a:solidFill>
              <a:latin typeface="Avenir Next LT Pro"/>
            </a:endParaRPr>
          </a:p>
          <a:p>
            <a:pPr marL="342900" indent="-342900">
              <a:buAutoNum type="arabicParenR"/>
            </a:pPr>
            <a:r>
              <a:rPr lang="en-US" sz="2000" dirty="0">
                <a:solidFill>
                  <a:schemeClr val="bg1"/>
                </a:solidFill>
                <a:latin typeface="Avenir Next LT Pro"/>
              </a:rPr>
              <a:t>Tax Compliance</a:t>
            </a:r>
          </a:p>
          <a:p>
            <a:pPr marL="342900" indent="-342900">
              <a:buAutoNum type="arabicParenR"/>
            </a:pPr>
            <a:endParaRPr lang="en-US" sz="2000" dirty="0">
              <a:solidFill>
                <a:schemeClr val="bg1"/>
              </a:solidFill>
              <a:latin typeface="Avenir Next LT Pro"/>
            </a:endParaRPr>
          </a:p>
          <a:p>
            <a:pPr marL="342900" indent="-342900">
              <a:buAutoNum type="arabicParenR"/>
            </a:pPr>
            <a:r>
              <a:rPr lang="en-US" sz="2000" dirty="0">
                <a:solidFill>
                  <a:schemeClr val="bg1"/>
                </a:solidFill>
                <a:latin typeface="Avenir Next LT Pro"/>
              </a:rPr>
              <a:t>Work Authorization (Form I-9 and E-Verify)</a:t>
            </a:r>
          </a:p>
          <a:p>
            <a:pPr marL="342900" indent="-342900">
              <a:buAutoNum type="arabicParenR"/>
            </a:pPr>
            <a:endParaRPr lang="en-US" sz="2000" dirty="0">
              <a:solidFill>
                <a:schemeClr val="bg1"/>
              </a:solidFill>
              <a:latin typeface="Avenir Next LT Pro"/>
            </a:endParaRPr>
          </a:p>
          <a:p>
            <a:pPr marL="342900" indent="-342900">
              <a:buAutoNum type="arabicParenR"/>
            </a:pPr>
            <a:r>
              <a:rPr lang="en-US" sz="2000" dirty="0">
                <a:solidFill>
                  <a:schemeClr val="bg1"/>
                </a:solidFill>
                <a:latin typeface="Avenir Next LT Pro"/>
              </a:rPr>
              <a:t>Resources</a:t>
            </a:r>
          </a:p>
          <a:p>
            <a:pPr marL="342900" indent="-342900">
              <a:buAutoNum type="arabicParenR"/>
            </a:pPr>
            <a:endParaRPr lang="en-US" sz="2000" dirty="0">
              <a:solidFill>
                <a:schemeClr val="bg1"/>
              </a:solidFill>
              <a:latin typeface="Avenir Next LT Pro"/>
            </a:endParaRPr>
          </a:p>
          <a:p>
            <a:pPr marL="342900" indent="-342900">
              <a:buAutoNum type="arabicParenR"/>
            </a:pPr>
            <a:r>
              <a:rPr lang="en-US" sz="2000" dirty="0">
                <a:solidFill>
                  <a:schemeClr val="bg1"/>
                </a:solidFill>
                <a:latin typeface="Avenir Next LT Pro"/>
              </a:rPr>
              <a:t>Q &amp; A </a:t>
            </a:r>
          </a:p>
          <a:p>
            <a:pPr marL="342900" indent="-342900">
              <a:buAutoNum type="arabicParenR"/>
            </a:pPr>
            <a:endParaRPr lang="en-US" sz="1600" b="1" dirty="0"/>
          </a:p>
          <a:p>
            <a:pPr marL="342900" indent="-342900">
              <a:buAutoNum type="arabicParenR"/>
            </a:pPr>
            <a:endParaRPr lang="en-US" sz="1600" b="1" dirty="0"/>
          </a:p>
          <a:p>
            <a:pPr marL="342900" indent="-342900">
              <a:buAutoNum type="arabicParenR"/>
            </a:pPr>
            <a:endParaRPr lang="en-US" sz="1600" b="1" dirty="0"/>
          </a:p>
        </p:txBody>
      </p:sp>
    </p:spTree>
    <p:extLst>
      <p:ext uri="{BB962C8B-B14F-4D97-AF65-F5344CB8AC3E}">
        <p14:creationId xmlns:p14="http://schemas.microsoft.com/office/powerpoint/2010/main" val="4943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564885F-477D-A14D-B2C1-5ECAF755F313}" type="slidenum">
              <a:rPr lang="en-US" smtClean="0"/>
              <a:pPr/>
              <a:t>4</a:t>
            </a:fld>
            <a:endParaRPr lang="en-US" spc="400" dirty="0"/>
          </a:p>
        </p:txBody>
      </p:sp>
      <p:sp>
        <p:nvSpPr>
          <p:cNvPr id="4" name="Title 3"/>
          <p:cNvSpPr>
            <a:spLocks noGrp="1"/>
          </p:cNvSpPr>
          <p:nvPr>
            <p:ph type="title"/>
          </p:nvPr>
        </p:nvSpPr>
        <p:spPr/>
        <p:txBody>
          <a:bodyPr/>
          <a:lstStyle/>
          <a:p>
            <a:r>
              <a:rPr lang="en-US" dirty="0"/>
              <a:t>Foreign national employment Flow chart</a:t>
            </a:r>
            <a:endParaRPr lang="en-US" dirty="0">
              <a:solidFill>
                <a:schemeClr val="accent2"/>
              </a:solidFill>
            </a:endParaRPr>
          </a:p>
        </p:txBody>
      </p:sp>
      <p:graphicFrame>
        <p:nvGraphicFramePr>
          <p:cNvPr id="5" name="Diagram 4"/>
          <p:cNvGraphicFramePr/>
          <p:nvPr/>
        </p:nvGraphicFramePr>
        <p:xfrm>
          <a:off x="1660845" y="345605"/>
          <a:ext cx="9044246" cy="4794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56361" y="4802447"/>
            <a:ext cx="10853213" cy="1446550"/>
          </a:xfrm>
          <a:prstGeom prst="rect">
            <a:avLst/>
          </a:prstGeom>
          <a:solidFill>
            <a:schemeClr val="accent2">
              <a:lumMod val="20000"/>
              <a:lumOff val="80000"/>
            </a:schemeClr>
          </a:solidFill>
          <a:ln>
            <a:solidFill>
              <a:schemeClr val="tx1"/>
            </a:solidFill>
          </a:ln>
        </p:spPr>
        <p:txBody>
          <a:bodyPr wrap="square" rtlCol="0">
            <a:spAutoFit/>
          </a:bodyPr>
          <a:lstStyle/>
          <a:p>
            <a:r>
              <a:rPr lang="en-US" sz="1100" dirty="0">
                <a:solidFill>
                  <a:schemeClr val="bg1"/>
                </a:solidFill>
                <a:latin typeface="Avenir Next LT Pro Demi" panose="020B0504020202020204"/>
              </a:rPr>
              <a:t>*Hiring departments considering H1-B sponsorship on behalf of a foreign national for an A&amp;P position must submit a “Request for Determination of Support for Sponsorship” to AUHR prior to contacting OIP to initiate processing actions.</a:t>
            </a:r>
          </a:p>
          <a:p>
            <a:endParaRPr lang="en-US" sz="1100" dirty="0">
              <a:solidFill>
                <a:schemeClr val="bg1"/>
              </a:solidFill>
              <a:latin typeface="Avenir Next LT Pro Demi" panose="020B0504020202020204"/>
            </a:endParaRPr>
          </a:p>
          <a:p>
            <a:r>
              <a:rPr lang="en-US" sz="1100" dirty="0">
                <a:solidFill>
                  <a:schemeClr val="bg1"/>
                </a:solidFill>
                <a:latin typeface="Avenir Next LT Pro Demi" panose="020B0504020202020204"/>
              </a:rPr>
              <a:t>** The Office of International Programs issues documents for F-1 and J-1 students, J-1 scholars, and H1-B sponsorships.</a:t>
            </a:r>
          </a:p>
          <a:p>
            <a:endParaRPr lang="en-US" sz="1100" dirty="0">
              <a:solidFill>
                <a:schemeClr val="bg1"/>
              </a:solidFill>
              <a:latin typeface="Avenir Next LT Pro Demi" panose="020B0504020202020204"/>
            </a:endParaRPr>
          </a:p>
          <a:p>
            <a:r>
              <a:rPr lang="en-US" sz="1100" dirty="0">
                <a:solidFill>
                  <a:schemeClr val="bg1"/>
                </a:solidFill>
                <a:latin typeface="Avenir Next LT Pro Demi" panose="020B0504020202020204"/>
              </a:rPr>
              <a:t>*** Following the completion of the hiring proposal, foreign national employees are assigned the following Onboarding tasks:</a:t>
            </a:r>
          </a:p>
          <a:p>
            <a:pPr marL="171450" indent="-171450">
              <a:buFontTx/>
              <a:buChar char="-"/>
            </a:pPr>
            <a:r>
              <a:rPr lang="en-US" sz="1100" dirty="0">
                <a:solidFill>
                  <a:schemeClr val="bg1"/>
                </a:solidFill>
                <a:latin typeface="Avenir Next LT Pro Demi" panose="020B0504020202020204"/>
              </a:rPr>
              <a:t>Submission of Foreign National Tax Form</a:t>
            </a:r>
          </a:p>
          <a:p>
            <a:pPr marL="171450" indent="-171450">
              <a:buFontTx/>
              <a:buChar char="-"/>
            </a:pPr>
            <a:r>
              <a:rPr lang="en-US" sz="1100" dirty="0">
                <a:solidFill>
                  <a:schemeClr val="bg1"/>
                </a:solidFill>
                <a:latin typeface="Avenir Next LT Pro Demi" panose="020B0504020202020204"/>
              </a:rPr>
              <a:t>Completion of Foreign National Information System (FNIS)</a:t>
            </a:r>
            <a:endParaRPr lang="en-US" sz="1200" dirty="0">
              <a:solidFill>
                <a:schemeClr val="bg1"/>
              </a:solidFill>
              <a:latin typeface="Avenir Next LT Pro Demi" panose="020B0504020202020204"/>
            </a:endParaRPr>
          </a:p>
        </p:txBody>
      </p:sp>
    </p:spTree>
    <p:extLst>
      <p:ext uri="{BB962C8B-B14F-4D97-AF65-F5344CB8AC3E}">
        <p14:creationId xmlns:p14="http://schemas.microsoft.com/office/powerpoint/2010/main" val="353514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67904" y="2038734"/>
            <a:ext cx="9129623" cy="2387600"/>
          </a:xfrm>
          <a:prstGeom prst="rect">
            <a:avLst/>
          </a:prstGeom>
          <a:solidFill>
            <a:srgbClr val="0B2341"/>
          </a:solidFill>
          <a:ln>
            <a:solidFill>
              <a:srgbClr val="002060"/>
            </a:solidFill>
          </a:ln>
        </p:spPr>
        <p:txBody>
          <a:bodyPr anchor="ctr">
            <a:norm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5000" cap="none" dirty="0">
                <a:solidFill>
                  <a:srgbClr val="FFFFFF"/>
                </a:solidFill>
                <a:cs typeface="Avenir Next LT Pro" panose="020F0502020204030204" pitchFamily="34" charset="0"/>
              </a:rPr>
              <a:t>Prevailing</a:t>
            </a:r>
            <a:r>
              <a:rPr lang="en-US" sz="5000" cap="none" dirty="0">
                <a:cs typeface="Avenir Next LT Pro" panose="020F0502020204030204" pitchFamily="34" charset="0"/>
              </a:rPr>
              <a:t> </a:t>
            </a:r>
            <a:r>
              <a:rPr lang="en-US" sz="5000" cap="none" dirty="0">
                <a:solidFill>
                  <a:srgbClr val="FFFFFF"/>
                </a:solidFill>
                <a:cs typeface="Avenir Next LT Pro" panose="020F0502020204030204" pitchFamily="34" charset="0"/>
              </a:rPr>
              <a:t>Wage And H-1B</a:t>
            </a:r>
          </a:p>
        </p:txBody>
      </p:sp>
      <p:sp>
        <p:nvSpPr>
          <p:cNvPr id="3" name="Half Frame 2"/>
          <p:cNvSpPr/>
          <p:nvPr/>
        </p:nvSpPr>
        <p:spPr>
          <a:xfrm>
            <a:off x="1031968" y="1718694"/>
            <a:ext cx="2847703" cy="2769326"/>
          </a:xfrm>
          <a:prstGeom prst="halfFrame">
            <a:avLst>
              <a:gd name="adj1" fmla="val 8297"/>
              <a:gd name="adj2" fmla="val 8585"/>
            </a:avLst>
          </a:prstGeom>
          <a:solidFill>
            <a:srgbClr val="E86100"/>
          </a:solidFill>
          <a:ln>
            <a:solidFill>
              <a:srgbClr val="F4883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alf Frame 3"/>
          <p:cNvSpPr/>
          <p:nvPr/>
        </p:nvSpPr>
        <p:spPr>
          <a:xfrm rot="10800000">
            <a:off x="7985760" y="1976322"/>
            <a:ext cx="2847703" cy="2769326"/>
          </a:xfrm>
          <a:prstGeom prst="halfFrame">
            <a:avLst>
              <a:gd name="adj1" fmla="val 8297"/>
              <a:gd name="adj2" fmla="val 8585"/>
            </a:avLst>
          </a:prstGeom>
          <a:solidFill>
            <a:srgbClr val="E86100"/>
          </a:solidFill>
          <a:ln>
            <a:solidFill>
              <a:srgbClr val="F4883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4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The Immigration and Nationality Act (INA) requires that the hiring of a foreign worker will not adversely affect the wages and working conditions of U.S. workers who are comparably employed.</a:t>
            </a:r>
          </a:p>
          <a:p>
            <a:r>
              <a:rPr lang="en-US" dirty="0"/>
              <a:t>To comply with the statute, the Department of Labor’s (DOL) regulations require that the wages offered to a foreign worker must be the prevailing wage rate for the occupational classification in the area of employment.</a:t>
            </a:r>
          </a:p>
          <a:p>
            <a:pPr lvl="1"/>
            <a:r>
              <a:rPr lang="en-US" dirty="0"/>
              <a:t>If the prevailing wage if </a:t>
            </a:r>
            <a:r>
              <a:rPr lang="en-US" u="sng" dirty="0"/>
              <a:t>lower</a:t>
            </a:r>
            <a:r>
              <a:rPr lang="en-US" dirty="0"/>
              <a:t> than the offered salary, then we can proceed with an H-1B.</a:t>
            </a:r>
          </a:p>
          <a:p>
            <a:pPr lvl="1"/>
            <a:r>
              <a:rPr lang="en-US" dirty="0"/>
              <a:t>If the prevailing wage is </a:t>
            </a:r>
            <a:r>
              <a:rPr lang="en-US" u="sng" dirty="0"/>
              <a:t>higher</a:t>
            </a:r>
            <a:r>
              <a:rPr lang="en-US" dirty="0"/>
              <a:t> than the offered salary, then the department will have to decide to meet the prevailing wage or not proceed with the H-1B.</a:t>
            </a:r>
          </a:p>
          <a:p>
            <a:pPr lvl="1"/>
            <a:r>
              <a:rPr lang="en-US" b="1" dirty="0">
                <a:solidFill>
                  <a:srgbClr val="D05400"/>
                </a:solidFill>
              </a:rPr>
              <a:t>$ NOTE</a:t>
            </a:r>
            <a:r>
              <a:rPr lang="en-US" dirty="0">
                <a:solidFill>
                  <a:srgbClr val="D05400"/>
                </a:solidFill>
              </a:rPr>
              <a:t>: The </a:t>
            </a:r>
            <a:r>
              <a:rPr lang="en-US" u="sng" dirty="0">
                <a:solidFill>
                  <a:srgbClr val="D05400"/>
                </a:solidFill>
              </a:rPr>
              <a:t>new hire pay level may be </a:t>
            </a:r>
            <a:r>
              <a:rPr lang="en-US" dirty="0">
                <a:solidFill>
                  <a:srgbClr val="D05400"/>
                </a:solidFill>
              </a:rPr>
              <a:t>a “</a:t>
            </a:r>
            <a:r>
              <a:rPr lang="en-US" b="1" dirty="0">
                <a:solidFill>
                  <a:srgbClr val="D05400"/>
                </a:solidFill>
              </a:rPr>
              <a:t>triggering event</a:t>
            </a:r>
            <a:r>
              <a:rPr lang="en-US" dirty="0">
                <a:solidFill>
                  <a:srgbClr val="D05400"/>
                </a:solidFill>
              </a:rPr>
              <a:t>” that warrants a “</a:t>
            </a:r>
            <a:r>
              <a:rPr lang="en-US" b="1" dirty="0">
                <a:solidFill>
                  <a:srgbClr val="D05400"/>
                </a:solidFill>
              </a:rPr>
              <a:t>pay alignment review</a:t>
            </a:r>
            <a:r>
              <a:rPr lang="en-US" dirty="0">
                <a:solidFill>
                  <a:srgbClr val="D05400"/>
                </a:solidFill>
              </a:rPr>
              <a:t>” if:</a:t>
            </a:r>
          </a:p>
          <a:p>
            <a:pPr lvl="2"/>
            <a:r>
              <a:rPr lang="en-US" sz="1600" dirty="0">
                <a:solidFill>
                  <a:srgbClr val="D05400"/>
                </a:solidFill>
              </a:rPr>
              <a:t>Pay level leads to a </a:t>
            </a:r>
            <a:r>
              <a:rPr lang="en-US" sz="1600" u="sng" dirty="0">
                <a:solidFill>
                  <a:srgbClr val="D05400"/>
                </a:solidFill>
              </a:rPr>
              <a:t>potentially unjustifiable pay compression or inversion</a:t>
            </a:r>
            <a:r>
              <a:rPr lang="en-US" sz="1600" dirty="0">
                <a:solidFill>
                  <a:srgbClr val="D05400"/>
                </a:solidFill>
              </a:rPr>
              <a:t> relative to another similarly situated employee’s pay level within the same hiring team, unit, department, or division.  </a:t>
            </a:r>
          </a:p>
          <a:p>
            <a:pPr lvl="2"/>
            <a:r>
              <a:rPr lang="en-US" sz="1600" dirty="0">
                <a:solidFill>
                  <a:srgbClr val="D05400"/>
                </a:solidFill>
              </a:rPr>
              <a:t>If so, contact Bailey Ward, Manager of Compensation Administration at (334) 844-1601</a:t>
            </a:r>
          </a:p>
          <a:p>
            <a:r>
              <a:rPr lang="en-US" dirty="0"/>
              <a:t>H1-B prevailing wages are processed through our immigration attorney and take up to 14 days</a:t>
            </a:r>
          </a:p>
          <a:p>
            <a:r>
              <a:rPr lang="en-US" dirty="0"/>
              <a:t>Permanent Residency prevailing wages are processed through the DOL and processing varies from 8-12 months</a:t>
            </a:r>
          </a:p>
          <a:p>
            <a:endParaRPr lang="en-US" dirty="0"/>
          </a:p>
        </p:txBody>
      </p:sp>
      <p:sp>
        <p:nvSpPr>
          <p:cNvPr id="6" name="Title 5"/>
          <p:cNvSpPr>
            <a:spLocks noGrp="1"/>
          </p:cNvSpPr>
          <p:nvPr>
            <p:ph type="title"/>
          </p:nvPr>
        </p:nvSpPr>
        <p:spPr/>
        <p:txBody>
          <a:bodyPr/>
          <a:lstStyle/>
          <a:p>
            <a:r>
              <a:rPr lang="en-US" dirty="0"/>
              <a:t>Prevailing wage</a:t>
            </a:r>
          </a:p>
        </p:txBody>
      </p:sp>
      <p:sp>
        <p:nvSpPr>
          <p:cNvPr id="3" name="Slide Number Placeholder 2"/>
          <p:cNvSpPr>
            <a:spLocks noGrp="1"/>
          </p:cNvSpPr>
          <p:nvPr>
            <p:ph type="sldNum" sz="quarter" idx="4294967295"/>
          </p:nvPr>
        </p:nvSpPr>
        <p:spPr>
          <a:xfrm>
            <a:off x="0" y="6367463"/>
            <a:ext cx="319088" cy="365125"/>
          </a:xfrm>
        </p:spPr>
        <p:txBody>
          <a:bodyPr/>
          <a:lstStyle/>
          <a:p>
            <a:fld id="{9564885F-477D-A14D-B2C1-5ECAF755F313}" type="slidenum">
              <a:rPr lang="en-US" smtClean="0"/>
              <a:pPr/>
              <a:t>6</a:t>
            </a:fld>
            <a:endParaRPr lang="en-US" spc="400" dirty="0"/>
          </a:p>
        </p:txBody>
      </p:sp>
    </p:spTree>
    <p:extLst>
      <p:ext uri="{BB962C8B-B14F-4D97-AF65-F5344CB8AC3E}">
        <p14:creationId xmlns:p14="http://schemas.microsoft.com/office/powerpoint/2010/main" val="86692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pPr algn="ctr"/>
            <a:r>
              <a:rPr lang="en-US" sz="2400" dirty="0"/>
              <a:t>What is an h-1b?</a:t>
            </a:r>
          </a:p>
        </p:txBody>
      </p:sp>
      <p:sp>
        <p:nvSpPr>
          <p:cNvPr id="3" name="Text Placeholder 2"/>
          <p:cNvSpPr>
            <a:spLocks noGrp="1"/>
          </p:cNvSpPr>
          <p:nvPr>
            <p:ph type="body" sz="quarter" idx="19"/>
          </p:nvPr>
        </p:nvSpPr>
        <p:spPr/>
        <p:txBody>
          <a:bodyPr/>
          <a:lstStyle/>
          <a:p>
            <a:r>
              <a:rPr lang="en-US" sz="1400" dirty="0"/>
              <a:t>Performs services in a “specialty occupation” requiring</a:t>
            </a:r>
          </a:p>
          <a:p>
            <a:pPr lvl="1"/>
            <a:r>
              <a:rPr lang="en-US" sz="1200" dirty="0"/>
              <a:t>(A) theoretical and practical application of a body of highly specialized knowledge, and</a:t>
            </a:r>
          </a:p>
          <a:p>
            <a:pPr lvl="1"/>
            <a:r>
              <a:rPr lang="en-US" sz="1200" dirty="0"/>
              <a:t>(B) attainment of a bachelor’s or higher degree in the specific specialty (or its equivalent) as a minimum for entry into the occupation in the U.S.</a:t>
            </a:r>
          </a:p>
          <a:p>
            <a:r>
              <a:rPr lang="en-US" sz="1400" dirty="0"/>
              <a:t>Six-year limit: Initial period of stay up to 3 years; Extensions in up to 3-year increments thereafter</a:t>
            </a:r>
          </a:p>
          <a:p>
            <a:r>
              <a:rPr lang="en-US" sz="1400" dirty="0"/>
              <a:t>Employer, Job and Location Specific: Employment is limited to the specific employer and employment specified in the H-1B petition, but it is possible to have multiple concurrent H-1B petitioners</a:t>
            </a:r>
          </a:p>
          <a:p>
            <a:r>
              <a:rPr lang="en-US" sz="1400" dirty="0"/>
              <a:t>Dual intent </a:t>
            </a:r>
          </a:p>
        </p:txBody>
      </p:sp>
      <p:sp>
        <p:nvSpPr>
          <p:cNvPr id="4" name="Slide Number Placeholder 3"/>
          <p:cNvSpPr>
            <a:spLocks noGrp="1"/>
          </p:cNvSpPr>
          <p:nvPr>
            <p:ph type="sldNum" sz="quarter" idx="20"/>
          </p:nvPr>
        </p:nvSpPr>
        <p:spPr/>
        <p:txBody>
          <a:bodyPr/>
          <a:lstStyle/>
          <a:p>
            <a:fld id="{9564885F-477D-A14D-B2C1-5ECAF755F313}" type="slidenum">
              <a:rPr lang="en-US" smtClean="0"/>
              <a:pPr/>
              <a:t>7</a:t>
            </a:fld>
            <a:endParaRPr lang="en-US" spc="400" dirty="0"/>
          </a:p>
        </p:txBody>
      </p:sp>
      <p:sp>
        <p:nvSpPr>
          <p:cNvPr id="6" name="Text Placeholder 5"/>
          <p:cNvSpPr>
            <a:spLocks noGrp="1"/>
          </p:cNvSpPr>
          <p:nvPr>
            <p:ph type="body" sz="quarter" idx="22"/>
          </p:nvPr>
        </p:nvSpPr>
        <p:spPr/>
        <p:txBody>
          <a:bodyPr/>
          <a:lstStyle/>
          <a:p>
            <a:pPr algn="ctr"/>
            <a:r>
              <a:rPr lang="en-US" sz="2400" dirty="0"/>
              <a:t>What are the Barriers to an H-1B?</a:t>
            </a:r>
          </a:p>
        </p:txBody>
      </p:sp>
      <p:sp>
        <p:nvSpPr>
          <p:cNvPr id="7" name="Text Placeholder 6"/>
          <p:cNvSpPr>
            <a:spLocks noGrp="1"/>
          </p:cNvSpPr>
          <p:nvPr>
            <p:ph type="body" sz="quarter" idx="23"/>
          </p:nvPr>
        </p:nvSpPr>
        <p:spPr/>
        <p:txBody>
          <a:bodyPr/>
          <a:lstStyle/>
          <a:p>
            <a:r>
              <a:rPr lang="en-US" sz="1400" dirty="0"/>
              <a:t>212e 2-Year Home Residency Requirement</a:t>
            </a:r>
          </a:p>
          <a:p>
            <a:pPr lvl="1"/>
            <a:r>
              <a:rPr lang="en-US" sz="1200" dirty="0"/>
              <a:t>Proof of 2 years in home country or 212e waiver</a:t>
            </a:r>
          </a:p>
          <a:p>
            <a:r>
              <a:rPr lang="en-US" sz="1400" dirty="0"/>
              <a:t>Degree</a:t>
            </a:r>
          </a:p>
          <a:p>
            <a:pPr lvl="1"/>
            <a:r>
              <a:rPr lang="en-US" sz="1200" dirty="0"/>
              <a:t>Bachelors or higher</a:t>
            </a:r>
          </a:p>
          <a:p>
            <a:pPr lvl="1"/>
            <a:r>
              <a:rPr lang="en-US" sz="1200" dirty="0"/>
              <a:t>Had to have already obtained degree within major indicated on job posting  </a:t>
            </a:r>
          </a:p>
          <a:p>
            <a:r>
              <a:rPr lang="en-US" sz="1400" dirty="0"/>
              <a:t>If not U.S. degree, must have credential evaluation from OIP approved company</a:t>
            </a:r>
          </a:p>
          <a:p>
            <a:r>
              <a:rPr lang="en-US" sz="1400" dirty="0"/>
              <a:t>Prevailing Wage too high</a:t>
            </a:r>
          </a:p>
          <a:p>
            <a:r>
              <a:rPr lang="en-US" sz="1400" dirty="0"/>
              <a:t>Country of Citizenship </a:t>
            </a:r>
          </a:p>
        </p:txBody>
      </p:sp>
      <p:sp>
        <p:nvSpPr>
          <p:cNvPr id="8" name="Title 7"/>
          <p:cNvSpPr>
            <a:spLocks noGrp="1"/>
          </p:cNvSpPr>
          <p:nvPr>
            <p:ph type="title"/>
          </p:nvPr>
        </p:nvSpPr>
        <p:spPr>
          <a:xfrm>
            <a:off x="1543105" y="270076"/>
            <a:ext cx="9998798" cy="666736"/>
          </a:xfrm>
        </p:spPr>
        <p:txBody>
          <a:bodyPr/>
          <a:lstStyle/>
          <a:p>
            <a:r>
              <a:rPr lang="en-US" sz="3600" dirty="0"/>
              <a:t>H-1B</a:t>
            </a:r>
          </a:p>
        </p:txBody>
      </p:sp>
    </p:spTree>
    <p:extLst>
      <p:ext uri="{BB962C8B-B14F-4D97-AF65-F5344CB8AC3E}">
        <p14:creationId xmlns:p14="http://schemas.microsoft.com/office/powerpoint/2010/main" val="32461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start the h-1b process </a:t>
            </a:r>
            <a:br>
              <a:rPr lang="en-US" dirty="0"/>
            </a:br>
            <a:r>
              <a:rPr lang="en-US" dirty="0">
                <a:solidFill>
                  <a:schemeClr val="accent2"/>
                </a:solidFill>
              </a:rPr>
              <a:t>faculty positions</a:t>
            </a:r>
          </a:p>
        </p:txBody>
      </p:sp>
      <p:sp>
        <p:nvSpPr>
          <p:cNvPr id="3" name="Text Placeholder 2"/>
          <p:cNvSpPr>
            <a:spLocks noGrp="1"/>
          </p:cNvSpPr>
          <p:nvPr>
            <p:ph type="body" sz="quarter" idx="27"/>
          </p:nvPr>
        </p:nvSpPr>
        <p:spPr/>
        <p:txBody>
          <a:bodyPr/>
          <a:lstStyle/>
          <a:p>
            <a:pPr algn="ctr"/>
            <a:r>
              <a:rPr lang="en-US" cap="none" dirty="0"/>
              <a:t>Complete a Prevailing Wage Request Form</a:t>
            </a:r>
          </a:p>
        </p:txBody>
      </p:sp>
      <p:sp>
        <p:nvSpPr>
          <p:cNvPr id="4" name="Text Placeholder 3"/>
          <p:cNvSpPr>
            <a:spLocks noGrp="1"/>
          </p:cNvSpPr>
          <p:nvPr>
            <p:ph type="body" sz="quarter" idx="28"/>
          </p:nvPr>
        </p:nvSpPr>
        <p:spPr/>
        <p:txBody>
          <a:bodyPr/>
          <a:lstStyle/>
          <a:p>
            <a:pPr algn="ctr"/>
            <a:r>
              <a:rPr lang="en-US" cap="none" dirty="0"/>
              <a:t>Submit the Completed Prevailing Wage Request Form</a:t>
            </a:r>
          </a:p>
        </p:txBody>
      </p:sp>
      <p:sp>
        <p:nvSpPr>
          <p:cNvPr id="5" name="Text Placeholder 4"/>
          <p:cNvSpPr>
            <a:spLocks noGrp="1"/>
          </p:cNvSpPr>
          <p:nvPr>
            <p:ph type="body" sz="quarter" idx="29"/>
          </p:nvPr>
        </p:nvSpPr>
        <p:spPr/>
        <p:txBody>
          <a:bodyPr/>
          <a:lstStyle/>
          <a:p>
            <a:pPr algn="ctr"/>
            <a:r>
              <a:rPr lang="en-US" cap="none" dirty="0"/>
              <a:t>Prevailing Wage Calculation</a:t>
            </a:r>
          </a:p>
        </p:txBody>
      </p:sp>
      <p:sp>
        <p:nvSpPr>
          <p:cNvPr id="6" name="Text Placeholder 5"/>
          <p:cNvSpPr>
            <a:spLocks noGrp="1"/>
          </p:cNvSpPr>
          <p:nvPr>
            <p:ph type="body" sz="quarter" idx="30"/>
          </p:nvPr>
        </p:nvSpPr>
        <p:spPr/>
        <p:txBody>
          <a:bodyPr/>
          <a:lstStyle/>
          <a:p>
            <a:r>
              <a:rPr lang="en-US" dirty="0"/>
              <a:t>The Prevailing Wage Request Form can be accessed at:</a:t>
            </a:r>
          </a:p>
          <a:p>
            <a:pPr marL="0" indent="0">
              <a:buNone/>
            </a:pPr>
            <a:r>
              <a:rPr lang="en-US" dirty="0"/>
              <a:t>International Student and Scholar Services&gt;Non-Immigrant Employment</a:t>
            </a:r>
          </a:p>
        </p:txBody>
      </p:sp>
      <p:sp>
        <p:nvSpPr>
          <p:cNvPr id="7" name="Text Placeholder 6"/>
          <p:cNvSpPr>
            <a:spLocks noGrp="1"/>
          </p:cNvSpPr>
          <p:nvPr>
            <p:ph type="body" sz="quarter" idx="31"/>
          </p:nvPr>
        </p:nvSpPr>
        <p:spPr/>
        <p:txBody>
          <a:bodyPr/>
          <a:lstStyle/>
          <a:p>
            <a:r>
              <a:rPr lang="en-US" dirty="0"/>
              <a:t>Email the completed form, along with the job description, to:</a:t>
            </a:r>
          </a:p>
          <a:p>
            <a:pPr marL="0" indent="0">
              <a:buNone/>
            </a:pPr>
            <a:r>
              <a:rPr lang="en-US" dirty="0" err="1"/>
              <a:t>Shellyn</a:t>
            </a:r>
            <a:r>
              <a:rPr lang="en-US" dirty="0"/>
              <a:t> Beltran, H-1B Advisor – </a:t>
            </a:r>
            <a:r>
              <a:rPr lang="en-US" dirty="0">
                <a:hlinkClick r:id="rId2"/>
              </a:rPr>
              <a:t>snb0051@auburn.edu</a:t>
            </a:r>
            <a:r>
              <a:rPr lang="en-US" dirty="0"/>
              <a:t> </a:t>
            </a:r>
          </a:p>
        </p:txBody>
      </p:sp>
      <p:sp>
        <p:nvSpPr>
          <p:cNvPr id="8" name="Text Placeholder 7"/>
          <p:cNvSpPr>
            <a:spLocks noGrp="1"/>
          </p:cNvSpPr>
          <p:nvPr>
            <p:ph type="body" sz="quarter" idx="32"/>
          </p:nvPr>
        </p:nvSpPr>
        <p:spPr/>
        <p:txBody>
          <a:bodyPr/>
          <a:lstStyle/>
          <a:p>
            <a:r>
              <a:rPr lang="en-US" dirty="0"/>
              <a:t>The Prevailing Wage will be calculated by an attorney and returned to the department once complete.</a:t>
            </a:r>
          </a:p>
        </p:txBody>
      </p:sp>
      <p:sp>
        <p:nvSpPr>
          <p:cNvPr id="10" name="Slide Number Placeholder 9"/>
          <p:cNvSpPr>
            <a:spLocks noGrp="1"/>
          </p:cNvSpPr>
          <p:nvPr>
            <p:ph type="sldNum" sz="quarter" idx="4"/>
          </p:nvPr>
        </p:nvSpPr>
        <p:spPr/>
        <p:txBody>
          <a:bodyPr/>
          <a:lstStyle/>
          <a:p>
            <a:fld id="{9564885F-477D-A14D-B2C1-5ECAF755F313}" type="slidenum">
              <a:rPr lang="en-LT" smtClean="0"/>
              <a:pPr/>
              <a:t>8</a:t>
            </a:fld>
            <a:endParaRPr lang="en-LT" dirty="0"/>
          </a:p>
        </p:txBody>
      </p:sp>
      <p:sp>
        <p:nvSpPr>
          <p:cNvPr id="11" name="TextBox 10"/>
          <p:cNvSpPr txBox="1"/>
          <p:nvPr/>
        </p:nvSpPr>
        <p:spPr>
          <a:xfrm>
            <a:off x="1843635" y="4344376"/>
            <a:ext cx="8515295" cy="1107996"/>
          </a:xfrm>
          <a:prstGeom prst="rect">
            <a:avLst/>
          </a:prstGeom>
          <a:solidFill>
            <a:schemeClr val="accent2">
              <a:lumMod val="20000"/>
              <a:lumOff val="80000"/>
            </a:schemeClr>
          </a:solidFill>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1100" u="sng" dirty="0">
                <a:solidFill>
                  <a:schemeClr val="bg1"/>
                </a:solidFill>
                <a:latin typeface="Avenir Next LT Pro" panose="020B0504020202020204"/>
              </a:rPr>
              <a:t>Common H-1Bs at Auburn University include:</a:t>
            </a:r>
          </a:p>
          <a:p>
            <a:pPr algn="just"/>
            <a:r>
              <a:rPr lang="en-US" sz="1100" dirty="0">
                <a:solidFill>
                  <a:schemeClr val="bg1"/>
                </a:solidFill>
                <a:latin typeface="Avenir Next LT Pro" panose="020B0504020202020204"/>
              </a:rPr>
              <a:t>Postdoctoral Fellows, Lecturers, Assistant Professors, Associate Professors, Professors, and Research Professors</a:t>
            </a:r>
          </a:p>
          <a:p>
            <a:pPr algn="just"/>
            <a:endParaRPr lang="en-US" sz="1100" dirty="0">
              <a:solidFill>
                <a:schemeClr val="bg1"/>
              </a:solidFill>
              <a:latin typeface="Avenir Next LT Pro" panose="020B0504020202020204"/>
            </a:endParaRPr>
          </a:p>
          <a:p>
            <a:pPr algn="just"/>
            <a:r>
              <a:rPr lang="en-US" sz="1100" u="sng" dirty="0">
                <a:solidFill>
                  <a:schemeClr val="bg1"/>
                </a:solidFill>
                <a:latin typeface="Avenir Next LT Pro" panose="020B0504020202020204"/>
              </a:rPr>
              <a:t>Note:</a:t>
            </a:r>
          </a:p>
          <a:p>
            <a:pPr algn="just"/>
            <a:r>
              <a:rPr lang="en-US" sz="1100" dirty="0">
                <a:solidFill>
                  <a:schemeClr val="bg1"/>
                </a:solidFill>
                <a:latin typeface="Avenir Next LT Pro" panose="020B0504020202020204"/>
              </a:rPr>
              <a:t>The position must be a full-time benefits eligible position.  Auburn University does not provide sponsorship for part-time positions, or positions are ineligible for benefits.</a:t>
            </a:r>
          </a:p>
        </p:txBody>
      </p:sp>
      <p:sp>
        <p:nvSpPr>
          <p:cNvPr id="12" name="Rectangle 11"/>
          <p:cNvSpPr/>
          <p:nvPr/>
        </p:nvSpPr>
        <p:spPr>
          <a:xfrm>
            <a:off x="3570665" y="923053"/>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1</a:t>
            </a:r>
          </a:p>
        </p:txBody>
      </p:sp>
      <p:sp>
        <p:nvSpPr>
          <p:cNvPr id="13" name="Rectangle 12"/>
          <p:cNvSpPr/>
          <p:nvPr/>
        </p:nvSpPr>
        <p:spPr>
          <a:xfrm>
            <a:off x="7412839" y="925577"/>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2</a:t>
            </a:r>
          </a:p>
        </p:txBody>
      </p:sp>
      <p:sp>
        <p:nvSpPr>
          <p:cNvPr id="14" name="Rectangle 13"/>
          <p:cNvSpPr/>
          <p:nvPr/>
        </p:nvSpPr>
        <p:spPr>
          <a:xfrm>
            <a:off x="11275476" y="925577"/>
            <a:ext cx="535724"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3</a:t>
            </a:r>
          </a:p>
        </p:txBody>
      </p:sp>
    </p:spTree>
    <p:extLst>
      <p:ext uri="{BB962C8B-B14F-4D97-AF65-F5344CB8AC3E}">
        <p14:creationId xmlns:p14="http://schemas.microsoft.com/office/powerpoint/2010/main" val="340794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4D3AEE5-0A3B-18DD-08E7-19D930047C9D}"/>
              </a:ext>
            </a:extLst>
          </p:cNvPr>
          <p:cNvSpPr/>
          <p:nvPr/>
        </p:nvSpPr>
        <p:spPr>
          <a:xfrm>
            <a:off x="0" y="5326666"/>
            <a:ext cx="12192000" cy="113501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B2341"/>
              </a:solidFill>
              <a:effectLst/>
              <a:uLnTx/>
              <a:uFillTx/>
              <a:latin typeface="Calibri" panose="020F0502020204030204"/>
              <a:ea typeface="+mn-ea"/>
              <a:cs typeface="+mn-cs"/>
            </a:endParaRPr>
          </a:p>
        </p:txBody>
      </p:sp>
      <p:sp>
        <p:nvSpPr>
          <p:cNvPr id="2" name="Title 1"/>
          <p:cNvSpPr>
            <a:spLocks noGrp="1"/>
          </p:cNvSpPr>
          <p:nvPr>
            <p:ph type="title"/>
          </p:nvPr>
        </p:nvSpPr>
        <p:spPr>
          <a:xfrm>
            <a:off x="1647567" y="230876"/>
            <a:ext cx="10324300" cy="666736"/>
          </a:xfrm>
        </p:spPr>
        <p:txBody>
          <a:bodyPr/>
          <a:lstStyle/>
          <a:p>
            <a:r>
              <a:rPr lang="en-US" sz="2400" dirty="0"/>
              <a:t>Request for sponsorship determination process </a:t>
            </a:r>
            <a:br>
              <a:rPr lang="en-US" dirty="0"/>
            </a:br>
            <a:r>
              <a:rPr lang="en-US" sz="2400" dirty="0">
                <a:solidFill>
                  <a:schemeClr val="accent2"/>
                </a:solidFill>
              </a:rPr>
              <a:t>a&amp;P positions</a:t>
            </a:r>
            <a:endParaRPr lang="en-US" dirty="0">
              <a:solidFill>
                <a:schemeClr val="accent2"/>
              </a:solidFill>
            </a:endParaRPr>
          </a:p>
        </p:txBody>
      </p:sp>
      <p:sp>
        <p:nvSpPr>
          <p:cNvPr id="3" name="Text Placeholder 2"/>
          <p:cNvSpPr>
            <a:spLocks noGrp="1"/>
          </p:cNvSpPr>
          <p:nvPr>
            <p:ph type="body" sz="quarter" idx="27"/>
          </p:nvPr>
        </p:nvSpPr>
        <p:spPr/>
        <p:txBody>
          <a:bodyPr/>
          <a:lstStyle/>
          <a:p>
            <a:pPr algn="ctr"/>
            <a:r>
              <a:rPr lang="en-US" cap="none" dirty="0"/>
              <a:t>Hiring Dept: Submit Request for Determination of Support</a:t>
            </a:r>
          </a:p>
          <a:p>
            <a:pPr algn="ctr"/>
            <a:endParaRPr lang="en-US" cap="none" dirty="0"/>
          </a:p>
        </p:txBody>
      </p:sp>
      <p:sp>
        <p:nvSpPr>
          <p:cNvPr id="4" name="Text Placeholder 3"/>
          <p:cNvSpPr>
            <a:spLocks noGrp="1"/>
          </p:cNvSpPr>
          <p:nvPr>
            <p:ph type="body" sz="quarter" idx="28"/>
          </p:nvPr>
        </p:nvSpPr>
        <p:spPr/>
        <p:txBody>
          <a:bodyPr/>
          <a:lstStyle/>
          <a:p>
            <a:pPr algn="ctr"/>
            <a:r>
              <a:rPr lang="en-US" cap="none" dirty="0"/>
              <a:t>UHR Review:</a:t>
            </a:r>
          </a:p>
          <a:p>
            <a:pPr algn="ctr"/>
            <a:r>
              <a:rPr lang="en-US" cap="none" dirty="0"/>
              <a:t>Position Eligibility (SOP)</a:t>
            </a:r>
          </a:p>
        </p:txBody>
      </p:sp>
      <p:sp>
        <p:nvSpPr>
          <p:cNvPr id="5" name="Text Placeholder 4"/>
          <p:cNvSpPr>
            <a:spLocks noGrp="1"/>
          </p:cNvSpPr>
          <p:nvPr>
            <p:ph type="body" sz="quarter" idx="29"/>
          </p:nvPr>
        </p:nvSpPr>
        <p:spPr/>
        <p:txBody>
          <a:bodyPr/>
          <a:lstStyle/>
          <a:p>
            <a:pPr algn="ctr"/>
            <a:r>
              <a:rPr lang="en-US" cap="none" dirty="0"/>
              <a:t>UHR Review:</a:t>
            </a:r>
          </a:p>
          <a:p>
            <a:pPr algn="ctr"/>
            <a:r>
              <a:rPr lang="en-US" cap="none" dirty="0"/>
              <a:t>Candidate Eligibility</a:t>
            </a:r>
          </a:p>
        </p:txBody>
      </p:sp>
      <p:sp>
        <p:nvSpPr>
          <p:cNvPr id="6" name="Text Placeholder 5"/>
          <p:cNvSpPr>
            <a:spLocks noGrp="1"/>
          </p:cNvSpPr>
          <p:nvPr>
            <p:ph type="body" sz="quarter" idx="30"/>
          </p:nvPr>
        </p:nvSpPr>
        <p:spPr>
          <a:xfrm>
            <a:off x="387178" y="2567352"/>
            <a:ext cx="3781167" cy="3078533"/>
          </a:xfrm>
        </p:spPr>
        <p:txBody>
          <a:bodyPr/>
          <a:lstStyle/>
          <a:p>
            <a:r>
              <a:rPr lang="en-US" dirty="0"/>
              <a:t>Support must be received from UHR </a:t>
            </a:r>
            <a:r>
              <a:rPr lang="en-US" i="1" dirty="0"/>
              <a:t>prior to </a:t>
            </a:r>
            <a:r>
              <a:rPr lang="en-US" dirty="0"/>
              <a:t>initiating sponsorship actions with OIP</a:t>
            </a:r>
          </a:p>
          <a:p>
            <a:r>
              <a:rPr lang="en-US" dirty="0"/>
              <a:t>Submit online request to UHR via </a:t>
            </a:r>
            <a:r>
              <a:rPr lang="en-US" dirty="0">
                <a:hlinkClick r:id="rId2"/>
              </a:rPr>
              <a:t>Smartsheet link </a:t>
            </a:r>
            <a:r>
              <a:rPr lang="en-US" dirty="0"/>
              <a:t> please include:</a:t>
            </a:r>
          </a:p>
          <a:p>
            <a:pPr lvl="1"/>
            <a:r>
              <a:rPr lang="en-US" dirty="0">
                <a:solidFill>
                  <a:schemeClr val="accent1">
                    <a:lumMod val="10000"/>
                  </a:schemeClr>
                </a:solidFill>
              </a:rPr>
              <a:t>Resume/CV</a:t>
            </a:r>
          </a:p>
          <a:p>
            <a:pPr lvl="1"/>
            <a:r>
              <a:rPr lang="en-US" dirty="0">
                <a:solidFill>
                  <a:schemeClr val="accent1">
                    <a:lumMod val="10000"/>
                  </a:schemeClr>
                </a:solidFill>
              </a:rPr>
              <a:t>Posting Announcement</a:t>
            </a:r>
          </a:p>
          <a:p>
            <a:pPr lvl="1"/>
            <a:r>
              <a:rPr lang="en-US" dirty="0">
                <a:solidFill>
                  <a:schemeClr val="accent1">
                    <a:lumMod val="10000"/>
                  </a:schemeClr>
                </a:solidFill>
              </a:rPr>
              <a:t>Job Description</a:t>
            </a:r>
          </a:p>
          <a:p>
            <a:pPr lvl="1"/>
            <a:r>
              <a:rPr lang="en-US" dirty="0">
                <a:solidFill>
                  <a:schemeClr val="accent1">
                    <a:lumMod val="10000"/>
                  </a:schemeClr>
                </a:solidFill>
              </a:rPr>
              <a:t>Pay Evaluator</a:t>
            </a:r>
            <a:r>
              <a:rPr lang="en-US" baseline="30000" dirty="0">
                <a:solidFill>
                  <a:schemeClr val="accent1">
                    <a:lumMod val="10000"/>
                  </a:schemeClr>
                </a:solidFill>
              </a:rPr>
              <a:t>© </a:t>
            </a:r>
            <a:r>
              <a:rPr lang="en-US" dirty="0">
                <a:solidFill>
                  <a:schemeClr val="accent1">
                    <a:lumMod val="10000"/>
                  </a:schemeClr>
                </a:solidFill>
              </a:rPr>
              <a:t>Work History Tab</a:t>
            </a:r>
          </a:p>
        </p:txBody>
      </p:sp>
      <p:sp>
        <p:nvSpPr>
          <p:cNvPr id="7" name="Text Placeholder 6"/>
          <p:cNvSpPr>
            <a:spLocks noGrp="1"/>
          </p:cNvSpPr>
          <p:nvPr>
            <p:ph type="body" sz="quarter" idx="31"/>
          </p:nvPr>
        </p:nvSpPr>
        <p:spPr>
          <a:xfrm>
            <a:off x="4336913" y="2424793"/>
            <a:ext cx="3617642" cy="3078533"/>
          </a:xfrm>
        </p:spPr>
        <p:txBody>
          <a:bodyPr/>
          <a:lstStyle/>
          <a:p>
            <a:r>
              <a:rPr lang="en-US" dirty="0"/>
              <a:t>Full-time/benefits eligible only</a:t>
            </a:r>
          </a:p>
          <a:p>
            <a:r>
              <a:rPr lang="en-US" u="sng" dirty="0"/>
              <a:t>Highly specialized knowledge      </a:t>
            </a:r>
            <a:r>
              <a:rPr lang="en-US" sz="1400" dirty="0"/>
              <a:t>in fields of human endeavor, such as architecture, engineering, mathematics, physical sciences, social sciences, medicine and health, education, business specialties, accounting, law, theology, or the arts</a:t>
            </a:r>
          </a:p>
          <a:p>
            <a:r>
              <a:rPr lang="en-US" u="sng" dirty="0"/>
              <a:t>Not a specialty occupation             </a:t>
            </a:r>
            <a:r>
              <a:rPr lang="en-US" sz="1400" dirty="0"/>
              <a:t>if attainment of a general degree, such as business administration or liberal arts, </a:t>
            </a:r>
            <a:r>
              <a:rPr lang="en-US" sz="1400" i="1" dirty="0"/>
              <a:t>without further specialization</a:t>
            </a:r>
            <a:r>
              <a:rPr lang="en-US" sz="1400" dirty="0"/>
              <a:t>, is sufficient to qualify for the position</a:t>
            </a:r>
            <a:endParaRPr lang="en-US" dirty="0"/>
          </a:p>
        </p:txBody>
      </p:sp>
      <p:sp>
        <p:nvSpPr>
          <p:cNvPr id="8" name="Text Placeholder 7"/>
          <p:cNvSpPr>
            <a:spLocks noGrp="1"/>
          </p:cNvSpPr>
          <p:nvPr>
            <p:ph type="body" sz="quarter" idx="32"/>
          </p:nvPr>
        </p:nvSpPr>
        <p:spPr>
          <a:xfrm>
            <a:off x="8157016" y="2567352"/>
            <a:ext cx="3617642" cy="3078533"/>
          </a:xfrm>
        </p:spPr>
        <p:txBody>
          <a:bodyPr/>
          <a:lstStyle/>
          <a:p>
            <a:r>
              <a:rPr lang="en-US" dirty="0"/>
              <a:t>Foreign national currently and lawfully in the United States</a:t>
            </a:r>
          </a:p>
          <a:p>
            <a:r>
              <a:rPr lang="en-US" dirty="0"/>
              <a:t>Possess MQs as published on JD</a:t>
            </a:r>
          </a:p>
          <a:p>
            <a:r>
              <a:rPr lang="en-US" sz="1600" dirty="0"/>
              <a:t>“Specialized studies” must be </a:t>
            </a:r>
            <a:r>
              <a:rPr lang="en-US" sz="1600" u="sng" dirty="0"/>
              <a:t>directly-related specific specialty </a:t>
            </a:r>
            <a:r>
              <a:rPr lang="en-US" sz="1600" dirty="0"/>
              <a:t>to the position.</a:t>
            </a:r>
            <a:endParaRPr lang="en-US" dirty="0"/>
          </a:p>
          <a:p>
            <a:r>
              <a:rPr lang="en-US" dirty="0"/>
              <a:t>Qualifications have NOT been gained through AU employment</a:t>
            </a:r>
          </a:p>
          <a:p>
            <a:endParaRPr lang="en-US" dirty="0"/>
          </a:p>
        </p:txBody>
      </p:sp>
      <p:sp>
        <p:nvSpPr>
          <p:cNvPr id="10" name="Slide Number Placeholder 9"/>
          <p:cNvSpPr>
            <a:spLocks noGrp="1"/>
          </p:cNvSpPr>
          <p:nvPr>
            <p:ph type="sldNum" sz="quarter" idx="4"/>
          </p:nvPr>
        </p:nvSpPr>
        <p:spPr>
          <a:xfrm>
            <a:off x="291813" y="6573120"/>
            <a:ext cx="31876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LT"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LT" sz="900" b="0" i="0" u="none" strike="noStrike" kern="1200" cap="all" spc="0" normalizeH="0" baseline="0" noProof="0" dirty="0">
              <a:ln>
                <a:noFill/>
              </a:ln>
              <a:solidFill>
                <a:srgbClr val="999999"/>
              </a:solidFill>
              <a:effectLst/>
              <a:uLnTx/>
              <a:uFillTx/>
              <a:latin typeface="Avenir Light" panose="020B0402020203020204" pitchFamily="34" charset="77"/>
              <a:cs typeface="Arial" charset="0"/>
            </a:endParaRPr>
          </a:p>
        </p:txBody>
      </p:sp>
      <p:sp>
        <p:nvSpPr>
          <p:cNvPr id="12" name="Rectangle 11"/>
          <p:cNvSpPr/>
          <p:nvPr/>
        </p:nvSpPr>
        <p:spPr>
          <a:xfrm>
            <a:off x="3698104" y="103037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1</a:t>
            </a:r>
          </a:p>
        </p:txBody>
      </p:sp>
      <p:sp>
        <p:nvSpPr>
          <p:cNvPr id="13" name="Rectangle 12"/>
          <p:cNvSpPr/>
          <p:nvPr/>
        </p:nvSpPr>
        <p:spPr>
          <a:xfrm>
            <a:off x="7553895" y="102801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2</a:t>
            </a:r>
          </a:p>
        </p:txBody>
      </p:sp>
      <p:sp>
        <p:nvSpPr>
          <p:cNvPr id="14" name="Rectangle 13"/>
          <p:cNvSpPr/>
          <p:nvPr/>
        </p:nvSpPr>
        <p:spPr>
          <a:xfrm>
            <a:off x="11409686" y="1048253"/>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3</a:t>
            </a:r>
          </a:p>
        </p:txBody>
      </p:sp>
      <p:pic>
        <p:nvPicPr>
          <p:cNvPr id="25" name="Picture 24">
            <a:hlinkClick r:id="rId3"/>
            <a:extLst>
              <a:ext uri="{FF2B5EF4-FFF2-40B4-BE49-F238E27FC236}">
                <a16:creationId xmlns:a16="http://schemas.microsoft.com/office/drawing/2014/main" id="{555CDE4C-64AC-970D-17C1-3AF175399931}"/>
              </a:ext>
            </a:extLst>
          </p:cNvPr>
          <p:cNvPicPr>
            <a:picLocks noChangeAspect="1"/>
          </p:cNvPicPr>
          <p:nvPr/>
        </p:nvPicPr>
        <p:blipFill>
          <a:blip r:embed="rId4"/>
          <a:stretch>
            <a:fillRect/>
          </a:stretch>
        </p:blipFill>
        <p:spPr>
          <a:xfrm rot="1058075">
            <a:off x="8004229" y="5627301"/>
            <a:ext cx="3460417" cy="1891639"/>
          </a:xfrm>
          <a:prstGeom prst="rect">
            <a:avLst/>
          </a:prstGeom>
          <a:ln>
            <a:noFill/>
          </a:ln>
          <a:effectLst>
            <a:outerShdw blurRad="190500" algn="tl" rotWithShape="0">
              <a:srgbClr val="000000">
                <a:alpha val="70000"/>
              </a:srgbClr>
            </a:outerShdw>
          </a:effectLst>
        </p:spPr>
      </p:pic>
      <p:pic>
        <p:nvPicPr>
          <p:cNvPr id="15" name="Picture 14">
            <a:hlinkClick r:id="rId2"/>
            <a:extLst>
              <a:ext uri="{FF2B5EF4-FFF2-40B4-BE49-F238E27FC236}">
                <a16:creationId xmlns:a16="http://schemas.microsoft.com/office/drawing/2014/main" id="{E937CF73-7B41-2B78-7FCA-8141FC215E82}"/>
              </a:ext>
            </a:extLst>
          </p:cNvPr>
          <p:cNvPicPr>
            <a:picLocks noChangeAspect="1"/>
          </p:cNvPicPr>
          <p:nvPr/>
        </p:nvPicPr>
        <p:blipFill rotWithShape="1">
          <a:blip r:embed="rId5"/>
          <a:srcRect b="20816"/>
          <a:stretch/>
        </p:blipFill>
        <p:spPr>
          <a:xfrm rot="20366649">
            <a:off x="220436" y="5787336"/>
            <a:ext cx="3348700" cy="1831471"/>
          </a:xfrm>
          <a:prstGeom prst="rect">
            <a:avLst/>
          </a:prstGeom>
          <a:ln>
            <a:noFill/>
          </a:ln>
          <a:effectLst>
            <a:outerShdw blurRad="190500" algn="tl" rotWithShape="0">
              <a:srgbClr val="000000">
                <a:alpha val="70000"/>
              </a:srgbClr>
            </a:outerShdw>
          </a:effectLst>
        </p:spPr>
      </p:pic>
      <p:pic>
        <p:nvPicPr>
          <p:cNvPr id="33" name="Picture 32">
            <a:hlinkClick r:id="rId3"/>
            <a:extLst>
              <a:ext uri="{FF2B5EF4-FFF2-40B4-BE49-F238E27FC236}">
                <a16:creationId xmlns:a16="http://schemas.microsoft.com/office/drawing/2014/main" id="{1C888279-4D38-80F5-44BE-9ADD400CB215}"/>
              </a:ext>
            </a:extLst>
          </p:cNvPr>
          <p:cNvPicPr>
            <a:picLocks noChangeAspect="1"/>
          </p:cNvPicPr>
          <p:nvPr/>
        </p:nvPicPr>
        <p:blipFill>
          <a:blip r:embed="rId6"/>
          <a:stretch>
            <a:fillRect/>
          </a:stretch>
        </p:blipFill>
        <p:spPr>
          <a:xfrm rot="20927159">
            <a:off x="9393866" y="5857703"/>
            <a:ext cx="3763118" cy="1690737"/>
          </a:xfrm>
          <a:prstGeom prst="rect">
            <a:avLst/>
          </a:prstGeom>
          <a:ln>
            <a:noFill/>
          </a:ln>
          <a:effectLst>
            <a:outerShdw blurRad="190500" algn="tl" rotWithShape="0">
              <a:srgbClr val="000000">
                <a:alpha val="70000"/>
              </a:srgbClr>
            </a:outerShdw>
          </a:effectLst>
        </p:spPr>
      </p:pic>
      <p:pic>
        <p:nvPicPr>
          <p:cNvPr id="31" name="Picture 30">
            <a:hlinkClick r:id="rId7"/>
            <a:extLst>
              <a:ext uri="{FF2B5EF4-FFF2-40B4-BE49-F238E27FC236}">
                <a16:creationId xmlns:a16="http://schemas.microsoft.com/office/drawing/2014/main" id="{1F4116E5-9CB4-40B2-D18B-060A44ECAA02}"/>
              </a:ext>
            </a:extLst>
          </p:cNvPr>
          <p:cNvPicPr>
            <a:picLocks noChangeAspect="1"/>
          </p:cNvPicPr>
          <p:nvPr/>
        </p:nvPicPr>
        <p:blipFill>
          <a:blip r:embed="rId8"/>
          <a:stretch>
            <a:fillRect/>
          </a:stretch>
        </p:blipFill>
        <p:spPr>
          <a:xfrm rot="1148035">
            <a:off x="2472238" y="6017058"/>
            <a:ext cx="3864589" cy="1540533"/>
          </a:xfrm>
          <a:prstGeom prst="rect">
            <a:avLst/>
          </a:prstGeom>
          <a:ln>
            <a:noFill/>
          </a:ln>
          <a:effectLst>
            <a:outerShdw blurRad="190500" algn="tl" rotWithShape="0">
              <a:srgbClr val="000000">
                <a:alpha val="70000"/>
              </a:srgbClr>
            </a:outerShdw>
          </a:effectLst>
        </p:spPr>
      </p:pic>
      <p:pic>
        <p:nvPicPr>
          <p:cNvPr id="21" name="Picture 20">
            <a:hlinkClick r:id="rId9"/>
            <a:extLst>
              <a:ext uri="{FF2B5EF4-FFF2-40B4-BE49-F238E27FC236}">
                <a16:creationId xmlns:a16="http://schemas.microsoft.com/office/drawing/2014/main" id="{334DBC03-9AC1-C380-6A60-7EF18A949AED}"/>
              </a:ext>
            </a:extLst>
          </p:cNvPr>
          <p:cNvPicPr>
            <a:picLocks noChangeAspect="1"/>
          </p:cNvPicPr>
          <p:nvPr/>
        </p:nvPicPr>
        <p:blipFill>
          <a:blip r:embed="rId10"/>
          <a:stretch>
            <a:fillRect/>
          </a:stretch>
        </p:blipFill>
        <p:spPr>
          <a:xfrm rot="21104729">
            <a:off x="4556615" y="5884354"/>
            <a:ext cx="3757068" cy="1706357"/>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A2B246A4-CD88-67C6-8ECD-CFFD8C1FFBEE}"/>
              </a:ext>
            </a:extLst>
          </p:cNvPr>
          <p:cNvSpPr txBox="1"/>
          <p:nvPr/>
        </p:nvSpPr>
        <p:spPr>
          <a:xfrm>
            <a:off x="356073" y="5355648"/>
            <a:ext cx="1407628" cy="707886"/>
          </a:xfrm>
          <a:prstGeom prst="rect">
            <a:avLst/>
          </a:prstGeom>
          <a:noFill/>
        </p:spPr>
        <p:txBody>
          <a:bodyPr wrap="none" lIns="91440" tIns="45720" rIns="91440" bIns="45720">
            <a:spAutoFit/>
          </a:bodyPr>
          <a:lstStyle>
            <a:defPPr>
              <a:defRPr lang="en-US"/>
            </a:defPPr>
            <a:lvl1pPr marR="0" lvl="0" indent="0" algn="ctr" fontAlgn="auto">
              <a:lnSpc>
                <a:spcPct val="100000"/>
              </a:lnSpc>
              <a:spcBef>
                <a:spcPts val="0"/>
              </a:spcBef>
              <a:spcAft>
                <a:spcPts val="0"/>
              </a:spcAft>
              <a:buClrTx/>
              <a:buSzTx/>
              <a:buFontTx/>
              <a:buNone/>
              <a:tabLst/>
              <a:defRPr kumimoji="0" sz="4400" b="1" i="0" u="none" strike="noStrike" cap="none" spc="0" normalizeH="0" baseline="0">
                <a:ln w="9525">
                  <a:solidFill>
                    <a:srgbClr val="0B2341"/>
                  </a:solidFill>
                  <a:prstDash val="solid"/>
                </a:ln>
                <a:solidFill>
                  <a:srgbClr val="485970"/>
                </a:solidFill>
                <a:effectLst>
                  <a:outerShdw blurRad="12700" dist="38100" dir="2700000" algn="tl" rotWithShape="0">
                    <a:srgbClr val="0B2341">
                      <a:lumMod val="50000"/>
                    </a:srgbClr>
                  </a:outerShdw>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Smartsheet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Submit</a:t>
            </a:r>
          </a:p>
        </p:txBody>
      </p:sp>
      <p:sp>
        <p:nvSpPr>
          <p:cNvPr id="17" name="TextBox 16">
            <a:extLst>
              <a:ext uri="{FF2B5EF4-FFF2-40B4-BE49-F238E27FC236}">
                <a16:creationId xmlns:a16="http://schemas.microsoft.com/office/drawing/2014/main" id="{5FBAFCA2-054A-9F46-1968-7D06678D80C6}"/>
              </a:ext>
            </a:extLst>
          </p:cNvPr>
          <p:cNvSpPr txBox="1"/>
          <p:nvPr/>
        </p:nvSpPr>
        <p:spPr>
          <a:xfrm>
            <a:off x="5579205" y="5360716"/>
            <a:ext cx="808940" cy="400110"/>
          </a:xfrm>
          <a:prstGeom prst="rect">
            <a:avLst/>
          </a:prstGeom>
          <a:noFill/>
        </p:spPr>
        <p:txBody>
          <a:bodyPr wrap="none" lIns="91440" tIns="45720" rIns="91440" bIns="45720">
            <a:spAutoFit/>
          </a:bodyPr>
          <a:lstStyle>
            <a:defPPr>
              <a:defRPr lang="en-US"/>
            </a:defPPr>
            <a:lvl1pPr marR="0" lvl="0" indent="0" algn="ctr" fontAlgn="auto">
              <a:lnSpc>
                <a:spcPct val="100000"/>
              </a:lnSpc>
              <a:spcBef>
                <a:spcPts val="0"/>
              </a:spcBef>
              <a:spcAft>
                <a:spcPts val="0"/>
              </a:spcAft>
              <a:buClrTx/>
              <a:buSzTx/>
              <a:buFontTx/>
              <a:buNone/>
              <a:tabLst/>
              <a:defRPr kumimoji="0" sz="4400" b="1" i="0" u="none" strike="noStrike" cap="none" spc="0" normalizeH="0" baseline="0">
                <a:ln w="9525">
                  <a:solidFill>
                    <a:srgbClr val="0B2341"/>
                  </a:solidFill>
                  <a:prstDash val="solid"/>
                </a:ln>
                <a:solidFill>
                  <a:srgbClr val="485970"/>
                </a:solidFill>
                <a:effectLst>
                  <a:outerShdw blurRad="12700" dist="38100" dir="2700000" algn="tl" rotWithShape="0">
                    <a:srgbClr val="0B2341">
                      <a:lumMod val="50000"/>
                    </a:srgbClr>
                  </a:outerShdw>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Policy</a:t>
            </a:r>
          </a:p>
        </p:txBody>
      </p:sp>
      <p:sp>
        <p:nvSpPr>
          <p:cNvPr id="20" name="TextBox 19">
            <a:extLst>
              <a:ext uri="{FF2B5EF4-FFF2-40B4-BE49-F238E27FC236}">
                <a16:creationId xmlns:a16="http://schemas.microsoft.com/office/drawing/2014/main" id="{38F5D2D8-7D06-FB9C-3CEB-420732D87244}"/>
              </a:ext>
            </a:extLst>
          </p:cNvPr>
          <p:cNvSpPr txBox="1"/>
          <p:nvPr/>
        </p:nvSpPr>
        <p:spPr>
          <a:xfrm>
            <a:off x="10496358" y="5329302"/>
            <a:ext cx="1278300" cy="400110"/>
          </a:xfrm>
          <a:prstGeom prst="rect">
            <a:avLst/>
          </a:prstGeom>
          <a:noFill/>
        </p:spPr>
        <p:txBody>
          <a:bodyPr wrap="none" lIns="91440" tIns="45720" rIns="91440" bIns="45720">
            <a:spAutoFit/>
          </a:bodyPr>
          <a:lstStyle>
            <a:defPPr>
              <a:defRPr lang="en-US"/>
            </a:defPPr>
            <a:lvl1pPr marR="0" lvl="0" indent="0" algn="ctr" fontAlgn="auto">
              <a:lnSpc>
                <a:spcPct val="100000"/>
              </a:lnSpc>
              <a:spcBef>
                <a:spcPts val="0"/>
              </a:spcBef>
              <a:spcAft>
                <a:spcPts val="0"/>
              </a:spcAft>
              <a:buClrTx/>
              <a:buSzTx/>
              <a:buFontTx/>
              <a:buNone/>
              <a:tabLst/>
              <a:defRPr kumimoji="0" sz="4400" b="1" i="0" u="none" strike="noStrike" cap="none" spc="0" normalizeH="0" baseline="0">
                <a:ln w="9525">
                  <a:solidFill>
                    <a:srgbClr val="0B2341"/>
                  </a:solidFill>
                  <a:prstDash val="solid"/>
                </a:ln>
                <a:solidFill>
                  <a:srgbClr val="485970"/>
                </a:solidFill>
                <a:effectLst>
                  <a:outerShdw blurRad="12700" dist="38100" dir="2700000" algn="tl" rotWithShape="0">
                    <a:srgbClr val="0B2341">
                      <a:lumMod val="50000"/>
                    </a:srgbClr>
                  </a:outerShdw>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a:ea typeface="+mn-ea"/>
                <a:cs typeface="+mn-cs"/>
              </a:rPr>
              <a:t>Procedure</a:t>
            </a:r>
          </a:p>
        </p:txBody>
      </p:sp>
    </p:spTree>
    <p:extLst>
      <p:ext uri="{BB962C8B-B14F-4D97-AF65-F5344CB8AC3E}">
        <p14:creationId xmlns:p14="http://schemas.microsoft.com/office/powerpoint/2010/main" val="137434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3.xml><?xml version="1.0" encoding="utf-8"?>
<ds:datastoreItem xmlns:ds="http://schemas.openxmlformats.org/officeDocument/2006/customXml" ds:itemID="{B5A385D6-1B48-432F-B09D-13C6DAFB4878}">
  <ds:schemaRefs>
    <ds:schemaRef ds:uri="47faa2a4-73f8-432c-a094-497480f69319"/>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71aba463-9bd0-4bde-b004-aca769530f9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1_AU_2023</Template>
  <TotalTime>1369</TotalTime>
  <Words>1851</Words>
  <Application>Microsoft Macintosh PowerPoint</Application>
  <PresentationFormat>Widescreen</PresentationFormat>
  <Paragraphs>198</Paragraphs>
  <Slides>18</Slides>
  <Notes>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.AppleSystemUIFont</vt:lpstr>
      <vt:lpstr>Arial</vt:lpstr>
      <vt:lpstr>Avenir Light</vt:lpstr>
      <vt:lpstr>Avenir Medium</vt:lpstr>
      <vt:lpstr>Avenir Next LT Pro</vt:lpstr>
      <vt:lpstr>Avenir Next LT Pro Demi</vt:lpstr>
      <vt:lpstr>Calibri</vt:lpstr>
      <vt:lpstr>KazimirText Medium</vt:lpstr>
      <vt:lpstr>System Font Regular</vt:lpstr>
      <vt:lpstr>Wingdings</vt:lpstr>
      <vt:lpstr>1_AU_2023</vt:lpstr>
      <vt:lpstr>2_AU_2023</vt:lpstr>
      <vt:lpstr>3_AU_2023</vt:lpstr>
      <vt:lpstr>4_AU_2023</vt:lpstr>
      <vt:lpstr>5_AU_2023</vt:lpstr>
      <vt:lpstr>FOREIGN NATIONAL HIRING PANEL</vt:lpstr>
      <vt:lpstr>Foreign National employment</vt:lpstr>
      <vt:lpstr>PowerPoint Presentation</vt:lpstr>
      <vt:lpstr>Foreign national employment Flow chart</vt:lpstr>
      <vt:lpstr>PowerPoint Presentation</vt:lpstr>
      <vt:lpstr>Prevailing wage</vt:lpstr>
      <vt:lpstr>H-1B</vt:lpstr>
      <vt:lpstr>How to start the h-1b process  faculty positions</vt:lpstr>
      <vt:lpstr>Request for sponsorship determination process  a&amp;P positions</vt:lpstr>
      <vt:lpstr>Request for sponsorship determination process - Continued A&amp;P positions</vt:lpstr>
      <vt:lpstr>PowerPoint Presentation</vt:lpstr>
      <vt:lpstr>Tax Compliance Process</vt:lpstr>
      <vt:lpstr>PowerPoint Presentation</vt:lpstr>
      <vt:lpstr>Form I-9 and E-VERIFY Process</vt:lpstr>
      <vt:lpstr>Resources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before using template</dc:title>
  <dc:creator>Patrick Johnston</dc:creator>
  <cp:lastModifiedBy>Patrick Johnston</cp:lastModifiedBy>
  <cp:revision>13</cp:revision>
  <cp:lastPrinted>2019-08-14T19:32:51Z</cp:lastPrinted>
  <dcterms:created xsi:type="dcterms:W3CDTF">2023-07-21T19:22:52Z</dcterms:created>
  <dcterms:modified xsi:type="dcterms:W3CDTF">2023-08-01T15:08:24Z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