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20"/>
  </p:notesMasterIdLst>
  <p:sldIdLst>
    <p:sldId id="2602" r:id="rId9"/>
    <p:sldId id="256" r:id="rId10"/>
    <p:sldId id="2612" r:id="rId11"/>
    <p:sldId id="258" r:id="rId12"/>
    <p:sldId id="2613" r:id="rId13"/>
    <p:sldId id="260" r:id="rId14"/>
    <p:sldId id="261" r:id="rId15"/>
    <p:sldId id="277" r:id="rId16"/>
    <p:sldId id="281" r:id="rId17"/>
    <p:sldId id="2608" r:id="rId18"/>
    <p:sldId id="2609"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100"/>
    <a:srgbClr val="40404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93" autoAdjust="0"/>
    <p:restoredTop sz="96327" autoAdjust="0"/>
  </p:normalViewPr>
  <p:slideViewPr>
    <p:cSldViewPr snapToGrid="0" snapToObjects="1">
      <p:cViewPr varScale="1">
        <p:scale>
          <a:sx n="53" d="100"/>
          <a:sy n="53" d="100"/>
        </p:scale>
        <p:origin x="192" y="1800"/>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8/1/23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51D7C-CA3F-A94C-A53C-6693D51E68BB}" type="slidenum">
              <a:rPr lang="en-US" smtClean="0"/>
              <a:t>2</a:t>
            </a:fld>
            <a:endParaRPr lang="en-US"/>
          </a:p>
        </p:txBody>
      </p:sp>
    </p:spTree>
    <p:extLst>
      <p:ext uri="{BB962C8B-B14F-4D97-AF65-F5344CB8AC3E}">
        <p14:creationId xmlns:p14="http://schemas.microsoft.com/office/powerpoint/2010/main" val="347782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E51D7C-CA3F-A94C-A53C-6693D51E68BB}" type="slidenum">
              <a:rPr lang="en-US" smtClean="0"/>
              <a:t>3</a:t>
            </a:fld>
            <a:endParaRPr lang="en-US"/>
          </a:p>
        </p:txBody>
      </p:sp>
    </p:spTree>
    <p:extLst>
      <p:ext uri="{BB962C8B-B14F-4D97-AF65-F5344CB8AC3E}">
        <p14:creationId xmlns:p14="http://schemas.microsoft.com/office/powerpoint/2010/main" val="2463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E51D7C-CA3F-A94C-A53C-6693D51E68BB}" type="slidenum">
              <a:rPr lang="en-US" smtClean="0"/>
              <a:t>4</a:t>
            </a:fld>
            <a:endParaRPr lang="en-US"/>
          </a:p>
        </p:txBody>
      </p:sp>
    </p:spTree>
    <p:extLst>
      <p:ext uri="{BB962C8B-B14F-4D97-AF65-F5344CB8AC3E}">
        <p14:creationId xmlns:p14="http://schemas.microsoft.com/office/powerpoint/2010/main" val="8590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E51D7C-CA3F-A94C-A53C-6693D51E68BB}" type="slidenum">
              <a:rPr lang="en-US" smtClean="0"/>
              <a:t>5</a:t>
            </a:fld>
            <a:endParaRPr lang="en-US"/>
          </a:p>
        </p:txBody>
      </p:sp>
    </p:spTree>
    <p:extLst>
      <p:ext uri="{BB962C8B-B14F-4D97-AF65-F5344CB8AC3E}">
        <p14:creationId xmlns:p14="http://schemas.microsoft.com/office/powerpoint/2010/main" val="84551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51D7C-CA3F-A94C-A53C-6693D51E68BB}" type="slidenum">
              <a:rPr lang="en-US" smtClean="0"/>
              <a:t>6</a:t>
            </a:fld>
            <a:endParaRPr lang="en-US"/>
          </a:p>
        </p:txBody>
      </p:sp>
    </p:spTree>
    <p:extLst>
      <p:ext uri="{BB962C8B-B14F-4D97-AF65-F5344CB8AC3E}">
        <p14:creationId xmlns:p14="http://schemas.microsoft.com/office/powerpoint/2010/main" val="263681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51D7C-CA3F-A94C-A53C-6693D51E68BB}" type="slidenum">
              <a:rPr lang="en-US" smtClean="0"/>
              <a:t>7</a:t>
            </a:fld>
            <a:endParaRPr lang="en-US"/>
          </a:p>
        </p:txBody>
      </p:sp>
    </p:spTree>
    <p:extLst>
      <p:ext uri="{BB962C8B-B14F-4D97-AF65-F5344CB8AC3E}">
        <p14:creationId xmlns:p14="http://schemas.microsoft.com/office/powerpoint/2010/main" val="325682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DE51D7C-CA3F-A94C-A53C-6693D51E68BB}" type="slidenum">
              <a:rPr lang="en-US" smtClean="0"/>
              <a:t>9</a:t>
            </a:fld>
            <a:endParaRPr lang="en-US"/>
          </a:p>
        </p:txBody>
      </p:sp>
    </p:spTree>
    <p:extLst>
      <p:ext uri="{BB962C8B-B14F-4D97-AF65-F5344CB8AC3E}">
        <p14:creationId xmlns:p14="http://schemas.microsoft.com/office/powerpoint/2010/main" val="21181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F76B8A7-2C2C-2748-A7AE-11681A0AFC4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500" y="869828"/>
            <a:ext cx="5867400" cy="821942"/>
          </a:xfrm>
          <a:prstGeom prst="rect">
            <a:avLst/>
          </a:prstGeom>
        </p:spPr>
      </p:pic>
      <p:pic>
        <p:nvPicPr>
          <p:cNvPr id="14" name="Picture 13">
            <a:extLst>
              <a:ext uri="{FF2B5EF4-FFF2-40B4-BE49-F238E27FC236}">
                <a16:creationId xmlns:a16="http://schemas.microsoft.com/office/drawing/2014/main" id="{4710E8B0-958E-4C47-B6BC-648496672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7671" y="-68262"/>
            <a:ext cx="3964329" cy="6926262"/>
          </a:xfrm>
          <a:prstGeom prst="rect">
            <a:avLst/>
          </a:prstGeom>
        </p:spPr>
      </p:pic>
    </p:spTree>
    <p:custDataLst>
      <p:tags r:id="rId1"/>
    </p:custDataLst>
    <p:extLst>
      <p:ext uri="{BB962C8B-B14F-4D97-AF65-F5344CB8AC3E}">
        <p14:creationId xmlns:p14="http://schemas.microsoft.com/office/powerpoint/2010/main" val="1193504089"/>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62F-0A4D-4F40-88AB-348D7C3D79E9}"/>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42E9EE-D03A-C144-ABD4-B7F272825C33}"/>
              </a:ext>
            </a:extLst>
          </p:cNvPr>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3AF957D-4A25-0D46-937A-2DB2D091DFC2}"/>
              </a:ext>
              <a:ext uri="{C183D7F6-B498-43B3-948B-1728B52AA6E4}">
                <adec:decorative xmlns:adec="http://schemas.microsoft.com/office/drawing/2017/decorative" val="1"/>
              </a:ext>
            </a:extLst>
          </p:cNvPr>
          <p:cNvPicPr>
            <a:picLocks noChangeAspect="1"/>
          </p:cNvPicPr>
          <p:nvPr userDrawn="1"/>
        </p:nvPicPr>
        <p:blipFill rotWithShape="1">
          <a:blip r:embed="rId3"/>
          <a:srcRect t="50000" r="34511"/>
          <a:stretch/>
        </p:blipFill>
        <p:spPr>
          <a:xfrm>
            <a:off x="7101960" y="1851025"/>
            <a:ext cx="5090040" cy="5029200"/>
          </a:xfrm>
          <a:prstGeom prst="rect">
            <a:avLst/>
          </a:prstGeom>
        </p:spPr>
      </p:pic>
      <p:pic>
        <p:nvPicPr>
          <p:cNvPr id="8" name="Picture 7">
            <a:extLst>
              <a:ext uri="{FF2B5EF4-FFF2-40B4-BE49-F238E27FC236}">
                <a16:creationId xmlns:a16="http://schemas.microsoft.com/office/drawing/2014/main" id="{ECBB7086-CE5E-174B-A505-D6EE4A04967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30420" y="5256213"/>
            <a:ext cx="1620280" cy="1236662"/>
          </a:xfrm>
          <a:prstGeom prst="rect">
            <a:avLst/>
          </a:prstGeom>
        </p:spPr>
      </p:pic>
    </p:spTree>
    <p:custDataLst>
      <p:tags r:id="rId1"/>
    </p:custDataLst>
    <p:extLst>
      <p:ext uri="{BB962C8B-B14F-4D97-AF65-F5344CB8AC3E}">
        <p14:creationId xmlns:p14="http://schemas.microsoft.com/office/powerpoint/2010/main" val="1651098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8.sv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7.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3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1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 id="2147483951" r:id="rId17"/>
    <p:sldLayoutId id="214748395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8.xml"/><Relationship Id="rId5" Type="http://schemas.openxmlformats.org/officeDocument/2006/relationships/image" Target="../media/image37.jpeg"/><Relationship Id="rId4" Type="http://schemas.openxmlformats.org/officeDocument/2006/relationships/image" Target="../media/image36.jp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6.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4.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ags" Target="../tags/tag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5.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5.xml"/><Relationship Id="rId1" Type="http://schemas.openxmlformats.org/officeDocument/2006/relationships/tags" Target="../tags/tag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5.xml"/><Relationship Id="rId1" Type="http://schemas.openxmlformats.org/officeDocument/2006/relationships/tags" Target="../tags/tag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4.xml"/><Relationship Id="rId1" Type="http://schemas.openxmlformats.org/officeDocument/2006/relationships/tags" Target="../tags/tag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11DEC1C-17CF-ABB8-1F50-32435F0EF54C}"/>
              </a:ext>
            </a:extLst>
          </p:cNvPr>
          <p:cNvSpPr>
            <a:spLocks noGrp="1"/>
          </p:cNvSpPr>
          <p:nvPr>
            <p:ph type="ctrTitle"/>
          </p:nvPr>
        </p:nvSpPr>
        <p:spPr>
          <a:xfrm>
            <a:off x="375921" y="1058039"/>
            <a:ext cx="9553525" cy="1104467"/>
          </a:xfrm>
        </p:spPr>
        <p:txBody>
          <a:bodyPr/>
          <a:lstStyle/>
          <a:p>
            <a:r>
              <a:rPr lang="en-US" sz="4200" dirty="0"/>
              <a:t>EPAF’s and banner</a:t>
            </a:r>
          </a:p>
        </p:txBody>
      </p:sp>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p:txBody>
          <a:bodyPr/>
          <a:lstStyle/>
          <a:p>
            <a:r>
              <a:rPr lang="en-US" sz="2400" dirty="0"/>
              <a:t>April McFarlin, Joy Dowdy, and Michael </a:t>
            </a:r>
            <a:r>
              <a:rPr lang="en-US" sz="2400" dirty="0" err="1"/>
              <a:t>Loyd</a:t>
            </a:r>
            <a:endParaRPr lang="en-US" sz="2400" dirty="0"/>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p:txBody>
          <a:bodyPr/>
          <a:lstStyle/>
          <a:p>
            <a:r>
              <a:rPr lang="en-US" sz="1800" i="1" dirty="0"/>
              <a:t>UHR Employee Records</a:t>
            </a:r>
          </a:p>
        </p:txBody>
      </p:sp>
      <p:sp>
        <p:nvSpPr>
          <p:cNvPr id="17" name="Text Placeholder 16">
            <a:extLst>
              <a:ext uri="{FF2B5EF4-FFF2-40B4-BE49-F238E27FC236}">
                <a16:creationId xmlns:a16="http://schemas.microsoft.com/office/drawing/2014/main" id="{6CA8B66B-299A-F368-E59F-AF949ADEEC46}"/>
              </a:ext>
            </a:extLst>
          </p:cNvPr>
          <p:cNvSpPr>
            <a:spLocks noGrp="1"/>
          </p:cNvSpPr>
          <p:nvPr>
            <p:ph type="body" sz="quarter" idx="13"/>
          </p:nvPr>
        </p:nvSpPr>
        <p:spPr/>
        <p:txBody>
          <a:bodyPr/>
          <a:lstStyle/>
          <a:p>
            <a:r>
              <a:rPr lang="en-US" sz="1400" dirty="0"/>
              <a:t>August 2, 2023, 2-2:50 p.m., Terrace Room</a:t>
            </a:r>
          </a:p>
        </p:txBody>
      </p:sp>
      <p:pic>
        <p:nvPicPr>
          <p:cNvPr id="4" name="Picture 3">
            <a:extLst>
              <a:ext uri="{FF2B5EF4-FFF2-40B4-BE49-F238E27FC236}">
                <a16:creationId xmlns:a16="http://schemas.microsoft.com/office/drawing/2014/main" id="{A02518A2-1493-468B-97D7-06D7B0832DAA}"/>
              </a:ext>
            </a:extLst>
          </p:cNvPr>
          <p:cNvPicPr>
            <a:picLocks noChangeAspect="1"/>
          </p:cNvPicPr>
          <p:nvPr/>
        </p:nvPicPr>
        <p:blipFill>
          <a:blip r:embed="rId2"/>
          <a:srcRect/>
          <a:stretch/>
        </p:blipFill>
        <p:spPr>
          <a:xfrm>
            <a:off x="9111356" y="1395294"/>
            <a:ext cx="2743199" cy="1828102"/>
          </a:xfrm>
          <a:prstGeom prst="rect">
            <a:avLst/>
          </a:prstGeom>
          <a:ln>
            <a:noFill/>
          </a:ln>
          <a:effectLst>
            <a:softEdge rad="112500"/>
          </a:effectLst>
        </p:spPr>
      </p:pic>
      <p:pic>
        <p:nvPicPr>
          <p:cNvPr id="5" name="Picture 4">
            <a:extLst>
              <a:ext uri="{FF2B5EF4-FFF2-40B4-BE49-F238E27FC236}">
                <a16:creationId xmlns:a16="http://schemas.microsoft.com/office/drawing/2014/main" id="{44FBC2C6-3B3A-6E1E-687C-63AB9A7D979A}"/>
              </a:ext>
            </a:extLst>
          </p:cNvPr>
          <p:cNvPicPr>
            <a:picLocks noChangeAspect="1"/>
          </p:cNvPicPr>
          <p:nvPr/>
        </p:nvPicPr>
        <p:blipFill>
          <a:blip r:embed="rId3"/>
          <a:srcRect/>
          <a:stretch/>
        </p:blipFill>
        <p:spPr>
          <a:xfrm>
            <a:off x="6150270" y="1400638"/>
            <a:ext cx="2731547" cy="1809649"/>
          </a:xfrm>
          <a:prstGeom prst="rect">
            <a:avLst/>
          </a:prstGeom>
          <a:ln>
            <a:noFill/>
          </a:ln>
          <a:effectLst>
            <a:softEdge rad="112500"/>
          </a:effectLst>
        </p:spPr>
      </p:pic>
      <p:pic>
        <p:nvPicPr>
          <p:cNvPr id="2" name="Picture 1">
            <a:extLst>
              <a:ext uri="{FF2B5EF4-FFF2-40B4-BE49-F238E27FC236}">
                <a16:creationId xmlns:a16="http://schemas.microsoft.com/office/drawing/2014/main" id="{0C5A03E3-7F08-8E6C-2CCC-A4199FD0516C}"/>
              </a:ext>
            </a:extLst>
          </p:cNvPr>
          <p:cNvPicPr>
            <a:picLocks noChangeAspect="1"/>
          </p:cNvPicPr>
          <p:nvPr/>
        </p:nvPicPr>
        <p:blipFill>
          <a:blip r:embed="rId4"/>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28F8340-1A54-94CF-DF6C-8B94FD0DD031}"/>
              </a:ext>
            </a:extLst>
          </p:cNvPr>
          <p:cNvPicPr>
            <a:picLocks noChangeAspect="1"/>
          </p:cNvPicPr>
          <p:nvPr/>
        </p:nvPicPr>
        <p:blipFill>
          <a:blip r:embed="rId5"/>
          <a:srcRect/>
          <a:stretch/>
        </p:blipFill>
        <p:spPr>
          <a:xfrm>
            <a:off x="7562282" y="3268269"/>
            <a:ext cx="2731545" cy="1820337"/>
          </a:xfrm>
          <a:prstGeom prst="rect">
            <a:avLst/>
          </a:prstGeom>
          <a:ln>
            <a:noFill/>
          </a:ln>
          <a:effectLst>
            <a:softEdge rad="112500"/>
          </a:effectLst>
        </p:spPr>
      </p:pic>
    </p:spTree>
    <p:extLst>
      <p:ext uri="{BB962C8B-B14F-4D97-AF65-F5344CB8AC3E}">
        <p14:creationId xmlns:p14="http://schemas.microsoft.com/office/powerpoint/2010/main" val="26615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a:xfrm>
            <a:off x="395748" y="1632277"/>
            <a:ext cx="6729040" cy="551931"/>
          </a:xfrm>
        </p:spPr>
        <p:txBody>
          <a:bodyPr/>
          <a:lstStyle/>
          <a:p>
            <a:pPr algn="ctr"/>
            <a:r>
              <a:rPr lang="en-US" sz="5400" dirty="0"/>
              <a:t>Thank you for attending!</a:t>
            </a:r>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a:xfrm>
            <a:off x="395748" y="2420716"/>
            <a:ext cx="6556037" cy="2016568"/>
          </a:xfrm>
        </p:spPr>
        <p:txBody>
          <a:bodyPr/>
          <a:lstStyle/>
          <a:p>
            <a:pPr algn="ctr" rtl="0" fontAlgn="base"/>
            <a:r>
              <a:rPr lang="en-US" sz="3600" u="none" strike="noStrike" dirty="0">
                <a:solidFill>
                  <a:srgbClr val="FFFFFF"/>
                </a:solidFill>
                <a:effectLst/>
                <a:latin typeface="Avenir Medium" panose="02000503020000020003" pitchFamily="2" charset="0"/>
              </a:rPr>
              <a:t>We would love your feedback. Please scan the QR code to fill out a feedback form.</a:t>
            </a:r>
            <a:endParaRPr lang="en-US" sz="3600" u="none" strike="noStrike" dirty="0">
              <a:solidFill>
                <a:srgbClr val="000000"/>
              </a:solidFill>
              <a:effectLst/>
              <a:latin typeface="Avenir Medium" panose="02000503020000020003" pitchFamily="2" charset="0"/>
            </a:endParaRPr>
          </a:p>
        </p:txBody>
      </p:sp>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2" name="Picture 4" descr="A qr code on a blue background&#10;&#10;Description automatically generated">
            <a:extLst>
              <a:ext uri="{FF2B5EF4-FFF2-40B4-BE49-F238E27FC236}">
                <a16:creationId xmlns:a16="http://schemas.microsoft.com/office/drawing/2014/main" id="{495E6E67-141F-E82C-4996-DACA7894B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743" y="788766"/>
            <a:ext cx="3517900" cy="3263900"/>
          </a:xfrm>
          <a:prstGeom prst="rect">
            <a:avLst/>
          </a:prstGeom>
          <a:noFill/>
          <a:ln w="762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1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2480580" y="356321"/>
            <a:ext cx="7230840" cy="3970937"/>
          </a:xfrm>
          <a:prstGeom prst="rect">
            <a:avLst/>
          </a:prstGeom>
          <a:ln>
            <a:noFill/>
          </a:ln>
          <a:effectLst/>
        </p:spPr>
      </p:pic>
    </p:spTree>
    <p:extLst>
      <p:ext uri="{BB962C8B-B14F-4D97-AF65-F5344CB8AC3E}">
        <p14:creationId xmlns:p14="http://schemas.microsoft.com/office/powerpoint/2010/main" val="65934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786C-C32F-C947-9942-FD3000A88CB3}"/>
              </a:ext>
            </a:extLst>
          </p:cNvPr>
          <p:cNvSpPr>
            <a:spLocks noGrp="1"/>
          </p:cNvSpPr>
          <p:nvPr>
            <p:ph type="ctrTitle"/>
          </p:nvPr>
        </p:nvSpPr>
        <p:spPr>
          <a:xfrm>
            <a:off x="952499" y="2608261"/>
            <a:ext cx="7465943" cy="1442877"/>
          </a:xfrm>
        </p:spPr>
        <p:txBody>
          <a:bodyPr>
            <a:noAutofit/>
          </a:bodyPr>
          <a:lstStyle/>
          <a:p>
            <a:r>
              <a:rPr lang="en-US" sz="4800" b="1" dirty="0">
                <a:solidFill>
                  <a:schemeClr val="bg1"/>
                </a:solidFill>
                <a:latin typeface="Avenir Black" panose="02000503020000020003" pitchFamily="2" charset="0"/>
              </a:rPr>
              <a:t>Auburn University HR Records</a:t>
            </a:r>
          </a:p>
        </p:txBody>
      </p:sp>
    </p:spTree>
    <p:custDataLst>
      <p:tags r:id="rId1"/>
    </p:custDataLst>
    <p:extLst>
      <p:ext uri="{BB962C8B-B14F-4D97-AF65-F5344CB8AC3E}">
        <p14:creationId xmlns:p14="http://schemas.microsoft.com/office/powerpoint/2010/main" val="222367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FA1D-035F-492E-2997-E8FB525AF703}"/>
              </a:ext>
            </a:extLst>
          </p:cNvPr>
          <p:cNvSpPr>
            <a:spLocks noGrp="1"/>
          </p:cNvSpPr>
          <p:nvPr>
            <p:ph type="title"/>
          </p:nvPr>
        </p:nvSpPr>
        <p:spPr>
          <a:xfrm>
            <a:off x="838200" y="717630"/>
            <a:ext cx="10515600" cy="793118"/>
          </a:xfrm>
        </p:spPr>
        <p:txBody>
          <a:bodyPr/>
          <a:lstStyle/>
          <a:p>
            <a:r>
              <a:rPr lang="en-US" sz="4000" b="1" dirty="0" err="1">
                <a:solidFill>
                  <a:schemeClr val="bg1"/>
                </a:solidFill>
                <a:latin typeface="Avenir Black" panose="02000503020000020003" pitchFamily="2" charset="0"/>
              </a:rPr>
              <a:t>Peopleadmin</a:t>
            </a:r>
            <a:r>
              <a:rPr lang="en-US" sz="4000" b="1" dirty="0">
                <a:solidFill>
                  <a:schemeClr val="bg1"/>
                </a:solidFill>
                <a:latin typeface="Avenir Black" panose="02000503020000020003" pitchFamily="2" charset="0"/>
              </a:rPr>
              <a:t> hiring proposals</a:t>
            </a:r>
          </a:p>
        </p:txBody>
      </p:sp>
      <p:sp>
        <p:nvSpPr>
          <p:cNvPr id="3" name="Content Placeholder 2">
            <a:extLst>
              <a:ext uri="{FF2B5EF4-FFF2-40B4-BE49-F238E27FC236}">
                <a16:creationId xmlns:a16="http://schemas.microsoft.com/office/drawing/2014/main" id="{6EEC8AF2-A0EF-F499-15EA-260C65CFC240}"/>
              </a:ext>
            </a:extLst>
          </p:cNvPr>
          <p:cNvSpPr>
            <a:spLocks noGrp="1"/>
          </p:cNvSpPr>
          <p:nvPr>
            <p:ph idx="1"/>
          </p:nvPr>
        </p:nvSpPr>
        <p:spPr>
          <a:xfrm>
            <a:off x="838200" y="1510748"/>
            <a:ext cx="9050383" cy="4982126"/>
          </a:xfrm>
        </p:spPr>
        <p:txBody>
          <a:bodyPr>
            <a:normAutofit/>
          </a:bodyPr>
          <a:lstStyle/>
          <a:p>
            <a:pPr marL="342900"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Approval document for hiring all Employee Types</a:t>
            </a:r>
          </a:p>
          <a:p>
            <a:pPr marL="800100" lvl="1"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Audit</a:t>
            </a:r>
          </a:p>
          <a:p>
            <a:pPr marL="342900"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Accuracy of Information Critical</a:t>
            </a:r>
          </a:p>
          <a:p>
            <a:pPr marL="800100" lvl="1"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Banner record reflects information contained on Hiring Proposal</a:t>
            </a:r>
          </a:p>
          <a:p>
            <a:pPr marL="342900"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Timely and Complete Documentation</a:t>
            </a:r>
          </a:p>
          <a:p>
            <a:pPr marL="800100" lvl="1"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Delays affect an employee’s access </a:t>
            </a:r>
          </a:p>
          <a:p>
            <a:pPr marL="800100" lvl="1"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Upon completion of work authorization, the job record is completed in Banner 30 days prior to hire as a protocol</a:t>
            </a:r>
          </a:p>
          <a:p>
            <a:pPr marL="342900"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Documentation </a:t>
            </a:r>
          </a:p>
          <a:p>
            <a:pPr marL="342900" indent="-342900">
              <a:buFont typeface="Arial" panose="020B0604020202020204" pitchFamily="34" charset="0"/>
              <a:buChar char="•"/>
            </a:pPr>
            <a:r>
              <a:rPr lang="en-US" sz="2400" dirty="0">
                <a:solidFill>
                  <a:schemeClr val="tx1">
                    <a:lumMod val="50000"/>
                  </a:schemeClr>
                </a:solidFill>
                <a:latin typeface="Avenir Book" panose="02000503020000020003" pitchFamily="2" charset="0"/>
              </a:rPr>
              <a:t>Personnel File</a:t>
            </a:r>
          </a:p>
          <a:p>
            <a:pPr marL="0" indent="0" algn="ctr">
              <a:buNone/>
            </a:pPr>
            <a:endParaRPr lang="en-US" sz="4000" dirty="0">
              <a:latin typeface="Tw Cen MT" panose="020B0602020104020603" pitchFamily="34" charset="77"/>
            </a:endParaRPr>
          </a:p>
        </p:txBody>
      </p:sp>
      <p:pic>
        <p:nvPicPr>
          <p:cNvPr id="4" name="Picture 3" descr="A logo of a university of auburn&#10;&#10;Description automatically generated">
            <a:extLst>
              <a:ext uri="{FF2B5EF4-FFF2-40B4-BE49-F238E27FC236}">
                <a16:creationId xmlns:a16="http://schemas.microsoft.com/office/drawing/2014/main" id="{594A0001-BA30-37B2-E0E3-9D882FF9B5A3}"/>
              </a:ext>
            </a:extLst>
          </p:cNvPr>
          <p:cNvPicPr>
            <a:picLocks noChangeAspect="1"/>
          </p:cNvPicPr>
          <p:nvPr/>
        </p:nvPicPr>
        <p:blipFill>
          <a:blip r:embed="rId4"/>
          <a:stretch>
            <a:fillRect/>
          </a:stretch>
        </p:blipFill>
        <p:spPr>
          <a:xfrm>
            <a:off x="9888582" y="4783048"/>
            <a:ext cx="1778369" cy="1357322"/>
          </a:xfrm>
          <a:prstGeom prst="rect">
            <a:avLst/>
          </a:prstGeom>
        </p:spPr>
      </p:pic>
    </p:spTree>
    <p:custDataLst>
      <p:tags r:id="rId1"/>
    </p:custDataLst>
    <p:extLst>
      <p:ext uri="{BB962C8B-B14F-4D97-AF65-F5344CB8AC3E}">
        <p14:creationId xmlns:p14="http://schemas.microsoft.com/office/powerpoint/2010/main" val="120435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FA1D-035F-492E-2997-E8FB525AF703}"/>
              </a:ext>
            </a:extLst>
          </p:cNvPr>
          <p:cNvSpPr>
            <a:spLocks noGrp="1"/>
          </p:cNvSpPr>
          <p:nvPr>
            <p:ph type="title"/>
          </p:nvPr>
        </p:nvSpPr>
        <p:spPr>
          <a:xfrm>
            <a:off x="838200" y="717630"/>
            <a:ext cx="10515600" cy="793118"/>
          </a:xfrm>
        </p:spPr>
        <p:txBody>
          <a:bodyPr/>
          <a:lstStyle/>
          <a:p>
            <a:r>
              <a:rPr lang="en-US" sz="4000" b="1" dirty="0">
                <a:solidFill>
                  <a:schemeClr val="bg1"/>
                </a:solidFill>
                <a:latin typeface="Avenir Black" panose="02000503020000020003" pitchFamily="2" charset="0"/>
              </a:rPr>
              <a:t>Official personnel files</a:t>
            </a:r>
          </a:p>
        </p:txBody>
      </p:sp>
      <p:sp>
        <p:nvSpPr>
          <p:cNvPr id="3" name="Content Placeholder 2">
            <a:extLst>
              <a:ext uri="{FF2B5EF4-FFF2-40B4-BE49-F238E27FC236}">
                <a16:creationId xmlns:a16="http://schemas.microsoft.com/office/drawing/2014/main" id="{6EEC8AF2-A0EF-F499-15EA-260C65CFC240}"/>
              </a:ext>
            </a:extLst>
          </p:cNvPr>
          <p:cNvSpPr>
            <a:spLocks noGrp="1"/>
          </p:cNvSpPr>
          <p:nvPr>
            <p:ph idx="1"/>
          </p:nvPr>
        </p:nvSpPr>
        <p:spPr>
          <a:xfrm>
            <a:off x="838200" y="1510748"/>
            <a:ext cx="9050383" cy="4982126"/>
          </a:xfrm>
        </p:spPr>
        <p:txBody>
          <a:bodyPr>
            <a:normAutofit/>
          </a:bodyPr>
          <a:lstStyle/>
          <a:p>
            <a:r>
              <a:rPr lang="en-US" sz="2400" dirty="0">
                <a:solidFill>
                  <a:schemeClr val="tx1">
                    <a:lumMod val="50000"/>
                  </a:schemeClr>
                </a:solidFill>
                <a:latin typeface="Avenir Book" panose="02000503020000020003" pitchFamily="2" charset="0"/>
              </a:rPr>
              <a:t>Xtender: web-based file system</a:t>
            </a:r>
          </a:p>
          <a:p>
            <a:r>
              <a:rPr lang="en-US" sz="2400" dirty="0">
                <a:solidFill>
                  <a:schemeClr val="tx1">
                    <a:lumMod val="50000"/>
                  </a:schemeClr>
                </a:solidFill>
                <a:latin typeface="Avenir Book" panose="02000503020000020003" pitchFamily="2" charset="0"/>
              </a:rPr>
              <a:t>No paper files maintained – paperless!</a:t>
            </a:r>
          </a:p>
          <a:p>
            <a:r>
              <a:rPr lang="en-US" sz="2400" dirty="0">
                <a:solidFill>
                  <a:schemeClr val="tx1">
                    <a:lumMod val="50000"/>
                  </a:schemeClr>
                </a:solidFill>
                <a:latin typeface="Avenir Book" panose="02000503020000020003" pitchFamily="2" charset="0"/>
              </a:rPr>
              <a:t>Audit</a:t>
            </a:r>
          </a:p>
          <a:p>
            <a:r>
              <a:rPr lang="en-US" sz="2400" dirty="0">
                <a:solidFill>
                  <a:schemeClr val="tx1">
                    <a:lumMod val="50000"/>
                  </a:schemeClr>
                </a:solidFill>
                <a:latin typeface="Avenir Book" panose="02000503020000020003" pitchFamily="2" charset="0"/>
              </a:rPr>
              <a:t>Legal &amp; Open Records Requests</a:t>
            </a:r>
          </a:p>
          <a:p>
            <a:r>
              <a:rPr lang="en-US" sz="2400" dirty="0">
                <a:solidFill>
                  <a:schemeClr val="tx1">
                    <a:lumMod val="50000"/>
                  </a:schemeClr>
                </a:solidFill>
                <a:latin typeface="Avenir Book" panose="02000503020000020003" pitchFamily="2" charset="0"/>
              </a:rPr>
              <a:t>Retention schedule</a:t>
            </a:r>
          </a:p>
          <a:p>
            <a:pPr lvl="1"/>
            <a:r>
              <a:rPr lang="en-US" sz="2400" dirty="0">
                <a:solidFill>
                  <a:schemeClr val="tx1">
                    <a:lumMod val="50000"/>
                  </a:schemeClr>
                </a:solidFill>
                <a:latin typeface="Avenir Book" panose="02000503020000020003" pitchFamily="2" charset="0"/>
              </a:rPr>
              <a:t>Public Universities of Alabama Records Disposition Authority</a:t>
            </a:r>
          </a:p>
          <a:p>
            <a:pPr lvl="1"/>
            <a:r>
              <a:rPr lang="en-US" sz="2400" dirty="0">
                <a:solidFill>
                  <a:schemeClr val="tx1">
                    <a:lumMod val="50000"/>
                  </a:schemeClr>
                </a:solidFill>
                <a:latin typeface="Avenir Book" panose="02000503020000020003" pitchFamily="2" charset="0"/>
              </a:rPr>
              <a:t>University Policy pending approval</a:t>
            </a:r>
          </a:p>
          <a:p>
            <a:pPr marL="0" indent="0" algn="ctr">
              <a:buNone/>
            </a:pPr>
            <a:endParaRPr lang="en-US" sz="4000" dirty="0">
              <a:latin typeface="Tw Cen MT" panose="020B0602020104020603" pitchFamily="34" charset="77"/>
            </a:endParaRPr>
          </a:p>
        </p:txBody>
      </p:sp>
      <p:pic>
        <p:nvPicPr>
          <p:cNvPr id="4" name="Picture 3" descr="A logo of a university of auburn&#10;&#10;Description automatically generated">
            <a:extLst>
              <a:ext uri="{FF2B5EF4-FFF2-40B4-BE49-F238E27FC236}">
                <a16:creationId xmlns:a16="http://schemas.microsoft.com/office/drawing/2014/main" id="{594A0001-BA30-37B2-E0E3-9D882FF9B5A3}"/>
              </a:ext>
            </a:extLst>
          </p:cNvPr>
          <p:cNvPicPr>
            <a:picLocks noChangeAspect="1"/>
          </p:cNvPicPr>
          <p:nvPr/>
        </p:nvPicPr>
        <p:blipFill>
          <a:blip r:embed="rId4"/>
          <a:stretch>
            <a:fillRect/>
          </a:stretch>
        </p:blipFill>
        <p:spPr>
          <a:xfrm>
            <a:off x="9888582" y="4783048"/>
            <a:ext cx="1778369" cy="1357322"/>
          </a:xfrm>
          <a:prstGeom prst="rect">
            <a:avLst/>
          </a:prstGeom>
        </p:spPr>
      </p:pic>
    </p:spTree>
    <p:custDataLst>
      <p:tags r:id="rId1"/>
    </p:custDataLst>
    <p:extLst>
      <p:ext uri="{BB962C8B-B14F-4D97-AF65-F5344CB8AC3E}">
        <p14:creationId xmlns:p14="http://schemas.microsoft.com/office/powerpoint/2010/main" val="155147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FA1D-035F-492E-2997-E8FB525AF703}"/>
              </a:ext>
            </a:extLst>
          </p:cNvPr>
          <p:cNvSpPr>
            <a:spLocks noGrp="1"/>
          </p:cNvSpPr>
          <p:nvPr>
            <p:ph type="title"/>
          </p:nvPr>
        </p:nvSpPr>
        <p:spPr>
          <a:xfrm>
            <a:off x="838200" y="717630"/>
            <a:ext cx="10515600" cy="793118"/>
          </a:xfrm>
        </p:spPr>
        <p:txBody>
          <a:bodyPr/>
          <a:lstStyle/>
          <a:p>
            <a:r>
              <a:rPr lang="en-US" sz="4000" b="1" dirty="0">
                <a:solidFill>
                  <a:schemeClr val="bg1"/>
                </a:solidFill>
                <a:latin typeface="Avenir Black" panose="02000503020000020003" pitchFamily="2" charset="0"/>
              </a:rPr>
              <a:t>BANNER RESOURCES</a:t>
            </a:r>
          </a:p>
        </p:txBody>
      </p:sp>
      <p:sp>
        <p:nvSpPr>
          <p:cNvPr id="3" name="Content Placeholder 2">
            <a:extLst>
              <a:ext uri="{FF2B5EF4-FFF2-40B4-BE49-F238E27FC236}">
                <a16:creationId xmlns:a16="http://schemas.microsoft.com/office/drawing/2014/main" id="{6EEC8AF2-A0EF-F499-15EA-260C65CFC240}"/>
              </a:ext>
            </a:extLst>
          </p:cNvPr>
          <p:cNvSpPr>
            <a:spLocks noGrp="1"/>
          </p:cNvSpPr>
          <p:nvPr>
            <p:ph idx="1"/>
          </p:nvPr>
        </p:nvSpPr>
        <p:spPr>
          <a:xfrm>
            <a:off x="838200" y="1510748"/>
            <a:ext cx="9050383" cy="4982126"/>
          </a:xfrm>
        </p:spPr>
        <p:txBody>
          <a:bodyPr>
            <a:normAutofit/>
          </a:bodyPr>
          <a:lstStyle/>
          <a:p>
            <a:r>
              <a:rPr lang="en-US" sz="2400" dirty="0">
                <a:solidFill>
                  <a:schemeClr val="tx1">
                    <a:lumMod val="50000"/>
                  </a:schemeClr>
                </a:solidFill>
                <a:latin typeface="Avenir Book" panose="02000503020000020003" pitchFamily="2" charset="0"/>
              </a:rPr>
              <a:t>HR Banner Resources</a:t>
            </a:r>
          </a:p>
          <a:p>
            <a:pPr lvl="1"/>
            <a:r>
              <a:rPr lang="en-US" sz="2400" dirty="0">
                <a:solidFill>
                  <a:schemeClr val="tx1">
                    <a:lumMod val="50000"/>
                  </a:schemeClr>
                </a:solidFill>
                <a:latin typeface="Avenir Book" panose="02000503020000020003" pitchFamily="2" charset="0"/>
              </a:rPr>
              <a:t>EPAF illustrations</a:t>
            </a:r>
          </a:p>
          <a:p>
            <a:pPr lvl="1"/>
            <a:r>
              <a:rPr lang="en-US" sz="2400" dirty="0">
                <a:solidFill>
                  <a:schemeClr val="tx1">
                    <a:lumMod val="50000"/>
                  </a:schemeClr>
                </a:solidFill>
                <a:latin typeface="Avenir Book" panose="02000503020000020003" pitchFamily="2" charset="0"/>
              </a:rPr>
              <a:t>Banner field information</a:t>
            </a:r>
          </a:p>
          <a:p>
            <a:pPr lvl="2"/>
            <a:r>
              <a:rPr lang="en-US" sz="2400" dirty="0">
                <a:solidFill>
                  <a:schemeClr val="tx1">
                    <a:lumMod val="50000"/>
                  </a:schemeClr>
                </a:solidFill>
                <a:latin typeface="Avenir Book" panose="02000503020000020003" pitchFamily="2" charset="0"/>
              </a:rPr>
              <a:t>Hours Per Pay Calculations</a:t>
            </a:r>
          </a:p>
          <a:p>
            <a:pPr lvl="2"/>
            <a:r>
              <a:rPr lang="en-US" sz="2400" dirty="0">
                <a:solidFill>
                  <a:schemeClr val="tx1">
                    <a:lumMod val="50000"/>
                  </a:schemeClr>
                </a:solidFill>
                <a:latin typeface="Avenir Book" panose="02000503020000020003" pitchFamily="2" charset="0"/>
              </a:rPr>
              <a:t>Employee Class Codes</a:t>
            </a:r>
          </a:p>
          <a:p>
            <a:pPr lvl="2"/>
            <a:r>
              <a:rPr lang="en-US" sz="2400" dirty="0">
                <a:solidFill>
                  <a:schemeClr val="tx1">
                    <a:lumMod val="50000"/>
                  </a:schemeClr>
                </a:solidFill>
                <a:latin typeface="Avenir Book" panose="02000503020000020003" pitchFamily="2" charset="0"/>
              </a:rPr>
              <a:t>Dates</a:t>
            </a:r>
          </a:p>
          <a:p>
            <a:pPr lvl="2"/>
            <a:r>
              <a:rPr lang="en-US" sz="2400" dirty="0">
                <a:solidFill>
                  <a:schemeClr val="tx1">
                    <a:lumMod val="50000"/>
                  </a:schemeClr>
                </a:solidFill>
                <a:latin typeface="Avenir Book" panose="02000503020000020003" pitchFamily="2" charset="0"/>
              </a:rPr>
              <a:t>Other</a:t>
            </a:r>
          </a:p>
          <a:p>
            <a:r>
              <a:rPr lang="en-US" sz="2400" dirty="0">
                <a:solidFill>
                  <a:schemeClr val="tx1">
                    <a:lumMod val="50000"/>
                  </a:schemeClr>
                </a:solidFill>
                <a:latin typeface="Avenir Book" panose="02000503020000020003" pitchFamily="2" charset="0"/>
              </a:rPr>
              <a:t>Training available: </a:t>
            </a:r>
          </a:p>
          <a:p>
            <a:pPr lvl="1"/>
            <a:r>
              <a:rPr lang="en-US" sz="2400" dirty="0">
                <a:solidFill>
                  <a:schemeClr val="tx1">
                    <a:lumMod val="50000"/>
                  </a:schemeClr>
                </a:solidFill>
                <a:latin typeface="Avenir Book" panose="02000503020000020003" pitchFamily="2" charset="0"/>
              </a:rPr>
              <a:t>Calendly link – one-on-one or group trainings available</a:t>
            </a:r>
          </a:p>
          <a:p>
            <a:pPr lvl="1"/>
            <a:r>
              <a:rPr lang="en-US" sz="2400" dirty="0">
                <a:solidFill>
                  <a:schemeClr val="tx1">
                    <a:lumMod val="50000"/>
                  </a:schemeClr>
                </a:solidFill>
                <a:latin typeface="Avenir Book" panose="02000503020000020003" pitchFamily="2" charset="0"/>
              </a:rPr>
              <a:t>Contact April McFarlin for details</a:t>
            </a:r>
          </a:p>
        </p:txBody>
      </p:sp>
      <p:pic>
        <p:nvPicPr>
          <p:cNvPr id="4" name="Picture 3" descr="A logo of a university of auburn&#10;&#10;Description automatically generated">
            <a:extLst>
              <a:ext uri="{FF2B5EF4-FFF2-40B4-BE49-F238E27FC236}">
                <a16:creationId xmlns:a16="http://schemas.microsoft.com/office/drawing/2014/main" id="{594A0001-BA30-37B2-E0E3-9D882FF9B5A3}"/>
              </a:ext>
            </a:extLst>
          </p:cNvPr>
          <p:cNvPicPr>
            <a:picLocks noChangeAspect="1"/>
          </p:cNvPicPr>
          <p:nvPr/>
        </p:nvPicPr>
        <p:blipFill>
          <a:blip r:embed="rId4"/>
          <a:stretch>
            <a:fillRect/>
          </a:stretch>
        </p:blipFill>
        <p:spPr>
          <a:xfrm>
            <a:off x="9888582" y="4783048"/>
            <a:ext cx="1778369" cy="1357322"/>
          </a:xfrm>
          <a:prstGeom prst="rect">
            <a:avLst/>
          </a:prstGeom>
        </p:spPr>
      </p:pic>
    </p:spTree>
    <p:custDataLst>
      <p:tags r:id="rId1"/>
    </p:custDataLst>
    <p:extLst>
      <p:ext uri="{BB962C8B-B14F-4D97-AF65-F5344CB8AC3E}">
        <p14:creationId xmlns:p14="http://schemas.microsoft.com/office/powerpoint/2010/main" val="168980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888AE6E3-A9A5-004F-2395-F4F3683688E9}"/>
              </a:ext>
            </a:extLst>
          </p:cNvPr>
          <p:cNvPicPr preferRelativeResize="0">
            <a:picLocks/>
          </p:cNvPicPr>
          <p:nvPr/>
        </p:nvPicPr>
        <p:blipFill>
          <a:blip r:embed="rId4"/>
          <a:stretch>
            <a:fillRect/>
          </a:stretch>
        </p:blipFill>
        <p:spPr>
          <a:xfrm>
            <a:off x="1030582" y="2394685"/>
            <a:ext cx="3200400" cy="2130552"/>
          </a:xfrm>
          <a:prstGeom prst="rect">
            <a:avLst/>
          </a:prstGeom>
        </p:spPr>
      </p:pic>
      <p:pic>
        <p:nvPicPr>
          <p:cNvPr id="5" name="Picture 4">
            <a:extLst>
              <a:ext uri="{FF2B5EF4-FFF2-40B4-BE49-F238E27FC236}">
                <a16:creationId xmlns:a16="http://schemas.microsoft.com/office/drawing/2014/main" id="{A729C59D-5A84-728A-E1CE-1064BC1D4200}"/>
              </a:ext>
            </a:extLst>
          </p:cNvPr>
          <p:cNvPicPr preferRelativeResize="0">
            <a:picLocks/>
          </p:cNvPicPr>
          <p:nvPr/>
        </p:nvPicPr>
        <p:blipFill>
          <a:blip r:embed="rId5"/>
          <a:stretch>
            <a:fillRect/>
          </a:stretch>
        </p:blipFill>
        <p:spPr>
          <a:xfrm>
            <a:off x="4582638" y="2394686"/>
            <a:ext cx="3200400" cy="2130552"/>
          </a:xfrm>
          <a:prstGeom prst="rect">
            <a:avLst/>
          </a:prstGeom>
        </p:spPr>
      </p:pic>
      <p:pic>
        <p:nvPicPr>
          <p:cNvPr id="6" name="Picture 5">
            <a:extLst>
              <a:ext uri="{FF2B5EF4-FFF2-40B4-BE49-F238E27FC236}">
                <a16:creationId xmlns:a16="http://schemas.microsoft.com/office/drawing/2014/main" id="{5DE1AC19-A0BD-2D37-94D9-F1E8F1652E25}"/>
              </a:ext>
            </a:extLst>
          </p:cNvPr>
          <p:cNvPicPr preferRelativeResize="0">
            <a:picLocks noChangeAspect="1"/>
          </p:cNvPicPr>
          <p:nvPr/>
        </p:nvPicPr>
        <p:blipFill>
          <a:blip r:embed="rId6"/>
          <a:stretch>
            <a:fillRect/>
          </a:stretch>
        </p:blipFill>
        <p:spPr>
          <a:xfrm>
            <a:off x="8250532" y="2394685"/>
            <a:ext cx="3200400" cy="2133600"/>
          </a:xfrm>
          <a:prstGeom prst="rect">
            <a:avLst/>
          </a:prstGeom>
        </p:spPr>
      </p:pic>
      <p:sp>
        <p:nvSpPr>
          <p:cNvPr id="7" name="TextBox 6">
            <a:extLst>
              <a:ext uri="{FF2B5EF4-FFF2-40B4-BE49-F238E27FC236}">
                <a16:creationId xmlns:a16="http://schemas.microsoft.com/office/drawing/2014/main" id="{610E7496-5470-D5B5-0E3F-AF5BE0A960FB}"/>
              </a:ext>
            </a:extLst>
          </p:cNvPr>
          <p:cNvSpPr txBox="1"/>
          <p:nvPr/>
        </p:nvSpPr>
        <p:spPr>
          <a:xfrm>
            <a:off x="1030580" y="4904523"/>
            <a:ext cx="3200400" cy="923330"/>
          </a:xfrm>
          <a:prstGeom prst="rect">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April </a:t>
            </a:r>
            <a:r>
              <a:rPr kumimoji="0" lang="en-US" sz="1800" b="0" i="0" u="none" strike="noStrike" kern="0" cap="none" spc="0" normalizeH="0" baseline="0" noProof="0" dirty="0" err="1">
                <a:ln>
                  <a:noFill/>
                </a:ln>
                <a:solidFill>
                  <a:prstClr val="black"/>
                </a:solidFill>
                <a:effectLst/>
                <a:uLnTx/>
                <a:uFillTx/>
                <a:latin typeface="Avenir Book" panose="02000503020000020003" pitchFamily="2" charset="0"/>
              </a:rPr>
              <a:t>McFarlin</a:t>
            </a:r>
            <a:endParaRPr kumimoji="0" lang="en-US" sz="1800" b="0" i="0" u="none" strike="noStrike" kern="0" cap="none" spc="0" normalizeH="0" baseline="0" noProof="0" dirty="0">
              <a:ln>
                <a:noFill/>
              </a:ln>
              <a:solidFill>
                <a:prstClr val="black"/>
              </a:solidFill>
              <a:effectLst/>
              <a:uLnTx/>
              <a:uFillTx/>
              <a:latin typeface="Avenir Book" panose="02000503020000020003"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844-1615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mcfaral@auburn.edu</a:t>
            </a:r>
          </a:p>
        </p:txBody>
      </p:sp>
      <p:sp>
        <p:nvSpPr>
          <p:cNvPr id="8" name="TextBox 7">
            <a:extLst>
              <a:ext uri="{FF2B5EF4-FFF2-40B4-BE49-F238E27FC236}">
                <a16:creationId xmlns:a16="http://schemas.microsoft.com/office/drawing/2014/main" id="{75A3A217-10D4-9FE4-E19A-2BD6A6DD9405}"/>
              </a:ext>
            </a:extLst>
          </p:cNvPr>
          <p:cNvSpPr txBox="1"/>
          <p:nvPr/>
        </p:nvSpPr>
        <p:spPr>
          <a:xfrm>
            <a:off x="4582638" y="4904523"/>
            <a:ext cx="3200400" cy="923330"/>
          </a:xfrm>
          <a:prstGeom prst="rect">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Joy Dowdy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844-1584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mjm0058@auburn.edu</a:t>
            </a:r>
          </a:p>
        </p:txBody>
      </p:sp>
      <p:sp>
        <p:nvSpPr>
          <p:cNvPr id="9" name="TextBox 8">
            <a:extLst>
              <a:ext uri="{FF2B5EF4-FFF2-40B4-BE49-F238E27FC236}">
                <a16:creationId xmlns:a16="http://schemas.microsoft.com/office/drawing/2014/main" id="{B6B132FD-324E-8145-81DA-443E4ED49640}"/>
              </a:ext>
            </a:extLst>
          </p:cNvPr>
          <p:cNvSpPr txBox="1"/>
          <p:nvPr/>
        </p:nvSpPr>
        <p:spPr>
          <a:xfrm>
            <a:off x="8250532" y="4904523"/>
            <a:ext cx="3200400" cy="923330"/>
          </a:xfrm>
          <a:prstGeom prst="rect">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Michael Loyd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844-7609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rPr>
              <a:t>mbl0084@auburn.edu</a:t>
            </a:r>
          </a:p>
        </p:txBody>
      </p:sp>
      <p:sp>
        <p:nvSpPr>
          <p:cNvPr id="3" name="Title 1">
            <a:extLst>
              <a:ext uri="{FF2B5EF4-FFF2-40B4-BE49-F238E27FC236}">
                <a16:creationId xmlns:a16="http://schemas.microsoft.com/office/drawing/2014/main" id="{B8F005A2-BDFA-5C0E-E386-9AF716BC7EB3}"/>
              </a:ext>
            </a:extLst>
          </p:cNvPr>
          <p:cNvSpPr txBox="1">
            <a:spLocks/>
          </p:cNvSpPr>
          <p:nvPr/>
        </p:nvSpPr>
        <p:spPr>
          <a:xfrm>
            <a:off x="838200" y="717630"/>
            <a:ext cx="10515600" cy="793118"/>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0" i="0" kern="1200" cap="all" baseline="0">
                <a:solidFill>
                  <a:schemeClr val="tx1"/>
                </a:solidFill>
                <a:latin typeface="Arial" panose="020B0604020202020204" pitchFamily="34" charset="0"/>
                <a:ea typeface="Avenir Next LT Pro Demi" panose="020B0504020202020204" pitchFamily="34" charset="77"/>
                <a:cs typeface="Arial" panose="020B0604020202020204" pitchFamily="34" charset="0"/>
              </a:defRPr>
            </a:lvl1pPr>
          </a:lstStyle>
          <a:p>
            <a:r>
              <a:rPr lang="en-US" sz="4000" b="1" dirty="0">
                <a:solidFill>
                  <a:schemeClr val="bg1"/>
                </a:solidFill>
                <a:latin typeface="Avenir Black" panose="02000503020000020003" pitchFamily="2" charset="0"/>
              </a:rPr>
              <a:t>MEET THE RECORDS TEAM</a:t>
            </a:r>
          </a:p>
        </p:txBody>
      </p:sp>
      <p:sp>
        <p:nvSpPr>
          <p:cNvPr id="15" name="Title 14">
            <a:extLst>
              <a:ext uri="{FF2B5EF4-FFF2-40B4-BE49-F238E27FC236}">
                <a16:creationId xmlns:a16="http://schemas.microsoft.com/office/drawing/2014/main" id="{50E85A73-8178-D6AB-0DB8-92F794B97D8B}"/>
              </a:ext>
            </a:extLst>
          </p:cNvPr>
          <p:cNvSpPr>
            <a:spLocks noGrp="1"/>
          </p:cNvSpPr>
          <p:nvPr>
            <p:ph type="title"/>
          </p:nvPr>
        </p:nvSpPr>
        <p:spPr>
          <a:xfrm>
            <a:off x="1030581" y="1356390"/>
            <a:ext cx="10323219" cy="939109"/>
          </a:xfrm>
        </p:spPr>
        <p:txBody>
          <a:bodyPr/>
          <a:lstStyle/>
          <a:p>
            <a:pPr algn="r"/>
            <a:r>
              <a:rPr lang="en-US" sz="2800" i="1" dirty="0" err="1">
                <a:latin typeface="Avenir Book" panose="02000503020000020003" pitchFamily="2" charset="0"/>
              </a:rPr>
              <a:t>humnres@auburn.edu</a:t>
            </a:r>
            <a:endParaRPr lang="en-US" dirty="0">
              <a:latin typeface="Avenir Book" panose="02000503020000020003" pitchFamily="2" charset="0"/>
            </a:endParaRPr>
          </a:p>
        </p:txBody>
      </p:sp>
    </p:spTree>
    <p:custDataLst>
      <p:tags r:id="rId1"/>
    </p:custDataLst>
    <p:extLst>
      <p:ext uri="{BB962C8B-B14F-4D97-AF65-F5344CB8AC3E}">
        <p14:creationId xmlns:p14="http://schemas.microsoft.com/office/powerpoint/2010/main" val="24984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7B4-AA90-CB79-5D85-3FDAA60A6632}"/>
              </a:ext>
            </a:extLst>
          </p:cNvPr>
          <p:cNvSpPr>
            <a:spLocks noGrp="1"/>
          </p:cNvSpPr>
          <p:nvPr>
            <p:ph type="title"/>
          </p:nvPr>
        </p:nvSpPr>
        <p:spPr>
          <a:xfrm>
            <a:off x="705678" y="2326449"/>
            <a:ext cx="10515600" cy="1325563"/>
          </a:xfrm>
        </p:spPr>
        <p:txBody>
          <a:bodyPr>
            <a:normAutofit/>
          </a:bodyPr>
          <a:lstStyle/>
          <a:p>
            <a:pPr algn="ctr"/>
            <a:r>
              <a:rPr lang="en-US" sz="4400" b="1" dirty="0">
                <a:latin typeface="Avenir Black" panose="02000503020000020003" pitchFamily="2" charset="0"/>
              </a:rPr>
              <a:t>QUESTIONS ?</a:t>
            </a:r>
          </a:p>
        </p:txBody>
      </p:sp>
      <p:pic>
        <p:nvPicPr>
          <p:cNvPr id="3" name="Picture 2" descr="A logo of a university of auburn&#10;&#10;Description automatically generated">
            <a:extLst>
              <a:ext uri="{FF2B5EF4-FFF2-40B4-BE49-F238E27FC236}">
                <a16:creationId xmlns:a16="http://schemas.microsoft.com/office/drawing/2014/main" id="{75EFB7B0-F2F2-1462-A4F4-A888D987AEB6}"/>
              </a:ext>
            </a:extLst>
          </p:cNvPr>
          <p:cNvPicPr>
            <a:picLocks noChangeAspect="1"/>
          </p:cNvPicPr>
          <p:nvPr/>
        </p:nvPicPr>
        <p:blipFill>
          <a:blip r:embed="rId4"/>
          <a:stretch>
            <a:fillRect/>
          </a:stretch>
        </p:blipFill>
        <p:spPr>
          <a:xfrm>
            <a:off x="9888582" y="4783048"/>
            <a:ext cx="1778369" cy="1357322"/>
          </a:xfrm>
          <a:prstGeom prst="rect">
            <a:avLst/>
          </a:prstGeom>
        </p:spPr>
      </p:pic>
    </p:spTree>
    <p:custDataLst>
      <p:tags r:id="rId1"/>
    </p:custDataLst>
    <p:extLst>
      <p:ext uri="{BB962C8B-B14F-4D97-AF65-F5344CB8AC3E}">
        <p14:creationId xmlns:p14="http://schemas.microsoft.com/office/powerpoint/2010/main" val="281994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10DD-F003-77D8-EABC-D434F711C5F7}"/>
              </a:ext>
            </a:extLst>
          </p:cNvPr>
          <p:cNvSpPr>
            <a:spLocks noGrp="1"/>
          </p:cNvSpPr>
          <p:nvPr>
            <p:ph type="ctrTitle"/>
          </p:nvPr>
        </p:nvSpPr>
        <p:spPr>
          <a:xfrm>
            <a:off x="887067" y="1239286"/>
            <a:ext cx="10417865" cy="2387600"/>
          </a:xfrm>
        </p:spPr>
        <p:txBody>
          <a:bodyPr>
            <a:normAutofit/>
          </a:bodyPr>
          <a:lstStyle/>
          <a:p>
            <a:r>
              <a:rPr lang="en-US" sz="4800" b="1" dirty="0">
                <a:latin typeface="Avenir Black" panose="02000503020000020003" pitchFamily="2" charset="0"/>
              </a:rPr>
              <a:t>We think </a:t>
            </a:r>
            <a:r>
              <a:rPr lang="en-US" sz="4800" b="1" dirty="0">
                <a:solidFill>
                  <a:schemeClr val="accent2"/>
                </a:solidFill>
                <a:latin typeface="Avenir Black" panose="02000503020000020003" pitchFamily="2" charset="0"/>
              </a:rPr>
              <a:t>YOU</a:t>
            </a:r>
            <a:r>
              <a:rPr lang="en-US" sz="4800" b="1" dirty="0">
                <a:latin typeface="Avenir Black" panose="02000503020000020003" pitchFamily="2" charset="0"/>
              </a:rPr>
              <a:t> are amazing!</a:t>
            </a:r>
          </a:p>
        </p:txBody>
      </p:sp>
      <p:sp>
        <p:nvSpPr>
          <p:cNvPr id="3" name="Subtitle 2">
            <a:extLst>
              <a:ext uri="{FF2B5EF4-FFF2-40B4-BE49-F238E27FC236}">
                <a16:creationId xmlns:a16="http://schemas.microsoft.com/office/drawing/2014/main" id="{4A66934F-B1C7-0041-FB67-AB20FB88CFE4}"/>
              </a:ext>
            </a:extLst>
          </p:cNvPr>
          <p:cNvSpPr>
            <a:spLocks noGrp="1"/>
          </p:cNvSpPr>
          <p:nvPr>
            <p:ph type="subTitle" idx="1"/>
          </p:nvPr>
        </p:nvSpPr>
        <p:spPr>
          <a:xfrm>
            <a:off x="952500" y="4398380"/>
            <a:ext cx="7793935" cy="1811920"/>
          </a:xfrm>
        </p:spPr>
        <p:txBody>
          <a:bodyPr/>
          <a:lstStyle/>
          <a:p>
            <a:r>
              <a:rPr lang="en-US" dirty="0">
                <a:latin typeface="Avenir Book" panose="02000503020000020003" pitchFamily="2" charset="0"/>
              </a:rPr>
              <a:t>We appreciate all you do for Auburn employees.</a:t>
            </a:r>
          </a:p>
          <a:p>
            <a:r>
              <a:rPr lang="en-US" dirty="0">
                <a:latin typeface="Avenir Book" panose="02000503020000020003" pitchFamily="2" charset="0"/>
              </a:rPr>
              <a:t>Let us know how we can serve you.</a:t>
            </a:r>
          </a:p>
          <a:p>
            <a:pPr algn="r"/>
            <a:endParaRPr lang="en-US" b="1" dirty="0">
              <a:solidFill>
                <a:schemeClr val="accent4"/>
              </a:solidFill>
              <a:latin typeface="Tw Cen MT" panose="020B0602020104020603" pitchFamily="34" charset="77"/>
            </a:endParaRPr>
          </a:p>
        </p:txBody>
      </p:sp>
      <p:pic>
        <p:nvPicPr>
          <p:cNvPr id="4" name="Picture 3" descr="A logo of a university of auburn&#10;&#10;Description automatically generated">
            <a:extLst>
              <a:ext uri="{FF2B5EF4-FFF2-40B4-BE49-F238E27FC236}">
                <a16:creationId xmlns:a16="http://schemas.microsoft.com/office/drawing/2014/main" id="{16857190-AE8D-50CE-C9D7-E915DEE29220}"/>
              </a:ext>
            </a:extLst>
          </p:cNvPr>
          <p:cNvPicPr>
            <a:picLocks noChangeAspect="1"/>
          </p:cNvPicPr>
          <p:nvPr/>
        </p:nvPicPr>
        <p:blipFill>
          <a:blip r:embed="rId3"/>
          <a:stretch>
            <a:fillRect/>
          </a:stretch>
        </p:blipFill>
        <p:spPr>
          <a:xfrm>
            <a:off x="9888582" y="4783048"/>
            <a:ext cx="1778369" cy="1357322"/>
          </a:xfrm>
          <a:prstGeom prst="rect">
            <a:avLst/>
          </a:prstGeom>
        </p:spPr>
      </p:pic>
    </p:spTree>
    <p:custDataLst>
      <p:tags r:id="rId1"/>
    </p:custDataLst>
    <p:extLst>
      <p:ext uri="{BB962C8B-B14F-4D97-AF65-F5344CB8AC3E}">
        <p14:creationId xmlns:p14="http://schemas.microsoft.com/office/powerpoint/2010/main" val="4237797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786C-C32F-C947-9942-FD3000A88CB3}"/>
              </a:ext>
            </a:extLst>
          </p:cNvPr>
          <p:cNvSpPr>
            <a:spLocks noGrp="1"/>
          </p:cNvSpPr>
          <p:nvPr>
            <p:ph type="ctrTitle"/>
          </p:nvPr>
        </p:nvSpPr>
        <p:spPr>
          <a:xfrm>
            <a:off x="1046284" y="1154600"/>
            <a:ext cx="10407162" cy="2635070"/>
          </a:xfrm>
        </p:spPr>
        <p:txBody>
          <a:bodyPr>
            <a:normAutofit/>
          </a:bodyPr>
          <a:lstStyle/>
          <a:p>
            <a:r>
              <a:rPr lang="en-US" sz="3200" b="1" cap="none" dirty="0">
                <a:latin typeface="Avenir Black" panose="02000503020000020003" pitchFamily="2" charset="0"/>
              </a:rPr>
              <a:t>Auburn University Human Resources</a:t>
            </a:r>
            <a:br>
              <a:rPr lang="en-US" sz="3200" b="1" cap="none" dirty="0">
                <a:latin typeface="Avenir Black" panose="02000503020000020003" pitchFamily="2" charset="0"/>
              </a:rPr>
            </a:br>
            <a:r>
              <a:rPr lang="en-US" sz="3200" cap="none" dirty="0">
                <a:latin typeface="Avenir Medium" panose="02000503020000020003" pitchFamily="2" charset="0"/>
              </a:rPr>
              <a:t>1550 East Glenn Ave.</a:t>
            </a:r>
            <a:br>
              <a:rPr lang="en-US" sz="3200" cap="none" dirty="0">
                <a:latin typeface="Avenir Medium" panose="02000503020000020003" pitchFamily="2" charset="0"/>
              </a:rPr>
            </a:br>
            <a:r>
              <a:rPr lang="en-US" sz="3200" cap="none" dirty="0">
                <a:latin typeface="Avenir Medium" panose="02000503020000020003" pitchFamily="2" charset="0"/>
              </a:rPr>
              <a:t>Auburn, AL 36830</a:t>
            </a:r>
            <a:br>
              <a:rPr lang="en-US" sz="3200" cap="none" dirty="0">
                <a:latin typeface="Avenir Medium" panose="02000503020000020003" pitchFamily="2" charset="0"/>
              </a:rPr>
            </a:br>
            <a:r>
              <a:rPr lang="en-US" sz="3200" cap="none" dirty="0">
                <a:latin typeface="Avenir Medium" panose="02000503020000020003" pitchFamily="2" charset="0"/>
              </a:rPr>
              <a:t>334-844-4145</a:t>
            </a:r>
          </a:p>
        </p:txBody>
      </p:sp>
      <p:pic>
        <p:nvPicPr>
          <p:cNvPr id="3" name="Picture 2" descr="A logo of a university of auburn&#10;&#10;Description automatically generated">
            <a:extLst>
              <a:ext uri="{FF2B5EF4-FFF2-40B4-BE49-F238E27FC236}">
                <a16:creationId xmlns:a16="http://schemas.microsoft.com/office/drawing/2014/main" id="{316CC612-066E-D7F3-4DE6-0C081A39B4DD}"/>
              </a:ext>
            </a:extLst>
          </p:cNvPr>
          <p:cNvPicPr>
            <a:picLocks noChangeAspect="1"/>
          </p:cNvPicPr>
          <p:nvPr/>
        </p:nvPicPr>
        <p:blipFill>
          <a:blip r:embed="rId4"/>
          <a:stretch>
            <a:fillRect/>
          </a:stretch>
        </p:blipFill>
        <p:spPr>
          <a:xfrm>
            <a:off x="9888582" y="4783048"/>
            <a:ext cx="1778369" cy="1357322"/>
          </a:xfrm>
          <a:prstGeom prst="rect">
            <a:avLst/>
          </a:prstGeom>
        </p:spPr>
      </p:pic>
    </p:spTree>
    <p:custDataLst>
      <p:tags r:id="rId1"/>
    </p:custDataLst>
    <p:extLst>
      <p:ext uri="{BB962C8B-B14F-4D97-AF65-F5344CB8AC3E}">
        <p14:creationId xmlns:p14="http://schemas.microsoft.com/office/powerpoint/2010/main" val="3854360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2.xml><?xml version="1.0" encoding="utf-8"?>
<ds:datastoreItem xmlns:ds="http://schemas.openxmlformats.org/officeDocument/2006/customXml" ds:itemID="{B5A385D6-1B48-432F-B09D-13C6DAFB4878}">
  <ds:schemaRefs>
    <ds:schemaRef ds:uri="47faa2a4-73f8-432c-a094-497480f69319"/>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71aba463-9bd0-4bde-b004-aca769530f9c"/>
    <ds:schemaRef ds:uri="http://purl.org/dc/dcmitype/"/>
  </ds:schemaRefs>
</ds:datastoreItem>
</file>

<file path=customXml/itemProps3.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1_AU_2023</Template>
  <TotalTime>1459</TotalTime>
  <Words>262</Words>
  <Application>Microsoft Macintosh PowerPoint</Application>
  <PresentationFormat>Widescreen</PresentationFormat>
  <Paragraphs>59</Paragraphs>
  <Slides>11</Slides>
  <Notes>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11</vt:i4>
      </vt:variant>
    </vt:vector>
  </HeadingPairs>
  <TitlesOfParts>
    <vt:vector size="29" baseType="lpstr">
      <vt:lpstr>.AppleSystemUIFont</vt:lpstr>
      <vt:lpstr>Arial</vt:lpstr>
      <vt:lpstr>Avenir Black</vt:lpstr>
      <vt:lpstr>Avenir Book</vt:lpstr>
      <vt:lpstr>Avenir Light</vt:lpstr>
      <vt:lpstr>Avenir Medium</vt:lpstr>
      <vt:lpstr>Avenir Next LT Pro</vt:lpstr>
      <vt:lpstr>Avenir Next LT Pro Demi</vt:lpstr>
      <vt:lpstr>Calibri</vt:lpstr>
      <vt:lpstr>KazimirText Medium</vt:lpstr>
      <vt:lpstr>System Font Regular</vt:lpstr>
      <vt:lpstr>Tw Cen MT</vt:lpstr>
      <vt:lpstr>Wingdings</vt:lpstr>
      <vt:lpstr>1_AU_2023</vt:lpstr>
      <vt:lpstr>2_AU_2023</vt:lpstr>
      <vt:lpstr>3_AU_2023</vt:lpstr>
      <vt:lpstr>4_AU_2023</vt:lpstr>
      <vt:lpstr>5_AU_2023</vt:lpstr>
      <vt:lpstr>EPAF’s and banner</vt:lpstr>
      <vt:lpstr>Auburn University HR Records</vt:lpstr>
      <vt:lpstr>Peopleadmin hiring proposals</vt:lpstr>
      <vt:lpstr>Official personnel files</vt:lpstr>
      <vt:lpstr>BANNER RESOURCES</vt:lpstr>
      <vt:lpstr>humnres@auburn.edu</vt:lpstr>
      <vt:lpstr>QUESTIONS ?</vt:lpstr>
      <vt:lpstr>We think YOU are amazing!</vt:lpstr>
      <vt:lpstr>Auburn University Human Resources 1550 East Glenn Ave. Auburn, AL 36830 334-844-4145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before using template</dc:title>
  <dc:creator>Patrick Johnston</dc:creator>
  <cp:lastModifiedBy>Patrick Johnston</cp:lastModifiedBy>
  <cp:revision>13</cp:revision>
  <cp:lastPrinted>2019-08-14T19:32:51Z</cp:lastPrinted>
  <dcterms:created xsi:type="dcterms:W3CDTF">2023-07-21T19:22:52Z</dcterms:created>
  <dcterms:modified xsi:type="dcterms:W3CDTF">2023-08-02T02:00:37Z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