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1" r:id="rId2"/>
    <p:sldId id="287" r:id="rId3"/>
    <p:sldId id="296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5A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F8786-0003-414B-904F-C5EB3834519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5E7A-1F06-438D-975C-3750502DD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1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66864-BCE5-488D-A79E-25AD549089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06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8574F-1839-46AA-9069-E418C5FEF8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2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72699-367B-4551-8B02-5435E855F2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82289-BCFD-4053-9D06-A9140C63A4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4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FA138-8631-4BAE-95CA-6AA6BFDF9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97448-6CC6-42ED-A000-637331A2E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EB808-1F10-4F03-822D-BFB76F22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1E43C-14A4-43D5-BF41-B81615D6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77450-2F85-4FDA-84AA-2CAFEF44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6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86B8C-C763-4624-AECC-20783EB3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38DE5C-D052-4BBE-BA25-25F91899C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8F12C-0C42-4C36-9795-112B7C03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CEE92-0BC7-4723-A51D-AD8100EB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D4A5-EC1A-47FE-A673-37A69531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8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792A-C9E5-4476-A21E-F67E5E5895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ED69B-60A1-4379-808A-AA066CF32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3519E-8108-4944-AA87-1EBB3CF6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763D1-E4F6-49E1-86E6-B221B8D6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961CE-4ED3-4171-8A2F-D1328880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2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086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988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3854-6157-410A-8D99-306C22F7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61F01-7DDD-4E2C-824F-ECFD3909F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471B3-8839-4647-A9C7-76F3C7B6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77FB9-8377-4435-AC0F-02C10006D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7719C-1E36-474B-A9E9-1931B986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4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213C-B1DA-4B15-A69C-A29736738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628BA-A57D-4242-8894-AFF45965E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89A27-E9E7-47E0-A5D7-BA15F726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A963-85BF-45FE-9BF6-DCF8DE71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33FB0-5DCF-4967-80FA-F6EA44C21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5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B63F-8931-496B-A6BA-38F4853EE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0F2CE-74F8-44DE-9A8B-57AA9F903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DAA81-94B4-45AA-94D5-D579DE84C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6D0A2-CE22-4936-BBE2-E02D8037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DEAF6-5707-4107-8C39-BEDB53510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F7E99A-F82D-467A-AB6E-631276BA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9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CF331-A84A-406E-BBA9-DF0461E2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221DE-CEED-4DD2-9ECF-0ADBF254D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D4277-BF76-49DE-8674-312A0734B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8664-A594-4E07-9CD5-20C0AD0515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04F1D-8F96-497A-A9B7-F479541D2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146E2A-883A-40D9-A771-BBDD0EE11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037AD-9079-4B2D-BC18-B5B49F21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77192-FC0A-4120-AB27-D1396630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9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E356D-60C5-4DCB-B23E-61637A89A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E48565-2E46-4DF1-9FCA-FFF5222F0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EAFE2-797D-4D6E-8277-16E8DDF0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32B53-A040-4FE1-960C-7E98F5DE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6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FDE62-41AB-42A4-9473-A2548AD05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F33428-C71C-4680-8C1B-C1178916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E925E-B9A3-4B13-B580-A1029F98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8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B0C5-B78A-4E5E-9400-F8EE4F9F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28346-7BB3-425C-83D2-B5A6BADE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675D1-0A3F-4E5E-B25C-09C6C0FC1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94A0A4-101C-49FB-BB48-D10A04CA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B7E0E-007D-4C48-ADBE-439BB7D77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213A2-B7ED-4CBF-A45B-F62CAE1F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3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540A-9CE1-405A-848F-41A51629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29C86-F29D-45E2-BBFA-3872CA3664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72BA4-C89E-4173-ABAD-DED15D53A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E0F4A-F4A6-43E1-98E8-B66BBDD1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2D66-D1E6-4358-8A2E-0DE47CA93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90E14-91E5-43D4-A00A-645876C9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3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6A3A6B-ADE2-4AB9-A3FA-C6A07C3D8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AFDB8-3D3E-42A6-AFEE-6F15EEA41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F2726-8815-4946-878A-844617B219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04F09-B734-4BBD-97BC-61F3A680BF70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19085-C817-4BAD-BE15-4CE4BD693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1676D-5183-4088-858F-C3D820285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267E-335E-417E-8176-1B9C9F3D4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3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1" y="925287"/>
            <a:ext cx="6676568" cy="5007426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8495" y="1291772"/>
            <a:ext cx="4379976" cy="3611880"/>
          </a:xfrm>
          <a:solidFill>
            <a:schemeClr val="accent2">
              <a:lumMod val="25000"/>
              <a:lumOff val="75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Administrative &amp; Professional Assembly 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Subtitle 11" descr="subtitle">
            <a:extLst>
              <a:ext uri="{FF2B5EF4-FFF2-40B4-BE49-F238E27FC236}">
                <a16:creationId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079" y="5392401"/>
            <a:ext cx="4178808" cy="810436"/>
          </a:xfrm>
        </p:spPr>
        <p:txBody>
          <a:bodyPr/>
          <a:lstStyle/>
          <a:p>
            <a:r>
              <a:rPr lang="en-US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Affirms its commitment to the principles of fair and equitable treatment and opportunity of all employees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27C3783-B800-4093-BB0D-D5AEF08C3B59}"/>
              </a:ext>
            </a:extLst>
          </p:cNvPr>
          <p:cNvSpPr/>
          <p:nvPr/>
        </p:nvSpPr>
        <p:spPr>
          <a:xfrm>
            <a:off x="-1" y="0"/>
            <a:ext cx="3315845" cy="6858000"/>
          </a:xfrm>
          <a:custGeom>
            <a:avLst/>
            <a:gdLst>
              <a:gd name="connsiteX0" fmla="*/ 0 w 6208649"/>
              <a:gd name="connsiteY0" fmla="*/ 0 h 6858000"/>
              <a:gd name="connsiteX1" fmla="*/ 6208649 w 6208649"/>
              <a:gd name="connsiteY1" fmla="*/ 0 h 6858000"/>
              <a:gd name="connsiteX2" fmla="*/ 2737815 w 6208649"/>
              <a:gd name="connsiteY2" fmla="*/ 6858000 h 6858000"/>
              <a:gd name="connsiteX3" fmla="*/ 0 w 620864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649" h="6858000">
                <a:moveTo>
                  <a:pt x="0" y="0"/>
                </a:moveTo>
                <a:lnTo>
                  <a:pt x="6208649" y="0"/>
                </a:lnTo>
                <a:lnTo>
                  <a:pt x="273781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25000"/>
              <a:lumOff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-1" y="925287"/>
            <a:ext cx="6676568" cy="5007426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4245" y="688091"/>
            <a:ext cx="4379976" cy="4076856"/>
          </a:xfrm>
        </p:spPr>
        <p:txBody>
          <a:bodyPr/>
          <a:lstStyle/>
          <a:p>
            <a:r>
              <a:rPr lang="en-US" sz="2000" dirty="0">
                <a:solidFill>
                  <a:srgbClr val="0D3047"/>
                </a:solidFill>
              </a:rPr>
              <a:t/>
            </a:r>
            <a:br>
              <a:rPr lang="en-US" sz="2000" dirty="0">
                <a:solidFill>
                  <a:srgbClr val="0D3047"/>
                </a:solidFill>
              </a:rPr>
            </a:br>
            <a:r>
              <a:rPr lang="en-US" sz="2800" b="1" dirty="0">
                <a:solidFill>
                  <a:srgbClr val="0D3047"/>
                </a:solidFill>
              </a:rPr>
              <a:t>What is the A&amp;P Assembly?</a:t>
            </a:r>
            <a:br>
              <a:rPr lang="en-US" sz="2800" b="1" dirty="0">
                <a:solidFill>
                  <a:srgbClr val="0D3047"/>
                </a:solidFill>
              </a:rPr>
            </a:br>
            <a:r>
              <a:rPr lang="en-US" sz="2800" b="1" dirty="0">
                <a:solidFill>
                  <a:srgbClr val="0D3047"/>
                </a:solidFill>
              </a:rPr>
              <a:t>  </a:t>
            </a:r>
            <a:r>
              <a:rPr lang="en-US" sz="2000" dirty="0">
                <a:solidFill>
                  <a:srgbClr val="0D3047"/>
                </a:solidFill>
              </a:rPr>
              <a:t/>
            </a:r>
            <a:br>
              <a:rPr lang="en-US" sz="2000" dirty="0">
                <a:solidFill>
                  <a:srgbClr val="0D3047"/>
                </a:solidFill>
              </a:rPr>
            </a:br>
            <a:r>
              <a:rPr lang="en-US" sz="2000" dirty="0">
                <a:solidFill>
                  <a:srgbClr val="0D3047"/>
                </a:solidFill>
              </a:rPr>
              <a:t>The A&amp;P Assembly is an elected body established at Auburn University by authority of the Board of Trustees.  The Assembly advises the President regarding policies, procedures, and general welfare issues affecting A&amp;P employees.  These include budget, resource allocation, employee welfare, campus calendars, schedules, and facilities.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6676567" cy="6858000"/>
            <a:chOff x="-3740" y="0"/>
            <a:chExt cx="6676567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lumMod val="10000"/>
                <a:lumOff val="9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3251188" y="0"/>
              <a:ext cx="3421639" cy="6858000"/>
            </a:xfrm>
            <a:prstGeom prst="rect">
              <a:avLst/>
            </a:prstGeom>
            <a:solidFill>
              <a:srgbClr val="E46F2E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50C40-9488-4B49-B9C7-62C0100C72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6A29ADA-1BAC-4B38-889C-AA9609B70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8442" y="467852"/>
            <a:ext cx="5663139" cy="521208"/>
          </a:xfrm>
          <a:solidFill>
            <a:schemeClr val="accent2">
              <a:lumMod val="25000"/>
              <a:lumOff val="75000"/>
            </a:schemeClr>
          </a:solidFill>
          <a:ln>
            <a:solidFill>
              <a:schemeClr val="accent2">
                <a:lumMod val="25000"/>
                <a:lumOff val="75000"/>
              </a:schemeClr>
            </a:solidFill>
          </a:ln>
        </p:spPr>
        <p:txBody>
          <a:bodyPr/>
          <a:lstStyle/>
          <a:p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A&amp;P Executive Committee 2020-2021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C4C828-5F50-4DED-A888-613DD95FA6FB}"/>
              </a:ext>
            </a:extLst>
          </p:cNvPr>
          <p:cNvSpPr txBox="1"/>
          <p:nvPr/>
        </p:nvSpPr>
        <p:spPr>
          <a:xfrm>
            <a:off x="657597" y="44946"/>
            <a:ext cx="500829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Paige Patterson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	Chair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	lanfokp@auburn.edu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Clint Lovelace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	Chair-Elect  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	jcl0014@auburn.edu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Mark Bransby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	Past-Chair 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	bransby@auburn.edu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Claire Wilson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	Secretary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		wilsoc3@auburn.edu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19C11-AC04-4DA0-A337-B6BF25ABEAE1}"/>
              </a:ext>
            </a:extLst>
          </p:cNvPr>
          <p:cNvSpPr txBox="1"/>
          <p:nvPr/>
        </p:nvSpPr>
        <p:spPr>
          <a:xfrm>
            <a:off x="7304220" y="1141460"/>
            <a:ext cx="3840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David Bess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At Large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bessdav@auburn.edu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Mike Stover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At Large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mike.stover@auburn.edu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Anna Thompson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At Large  </a:t>
            </a:r>
          </a:p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gueriak@auburn.edu</a:t>
            </a:r>
          </a:p>
          <a:p>
            <a:endParaRPr lang="en-US" dirty="0"/>
          </a:p>
        </p:txBody>
      </p:sp>
      <p:sp>
        <p:nvSpPr>
          <p:cNvPr id="13" name="AutoShape 2" descr="Clint Lovelace">
            <a:extLst>
              <a:ext uri="{FF2B5EF4-FFF2-40B4-BE49-F238E27FC236}">
                <a16:creationId xmlns:a16="http://schemas.microsoft.com/office/drawing/2014/main" id="{A1777DD3-99B5-4BA3-AF68-6C30725180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Clint Lovelace">
            <a:extLst>
              <a:ext uri="{FF2B5EF4-FFF2-40B4-BE49-F238E27FC236}">
                <a16:creationId xmlns:a16="http://schemas.microsoft.com/office/drawing/2014/main" id="{3C5E2113-26BD-4C53-8CCD-1219A0CBE0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1974860" cy="197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2DB965-D566-4DA6-A2BB-FB6E1EC27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501" y="2023676"/>
            <a:ext cx="944596" cy="12232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0FD9CE-CCD2-4E1D-B440-A63BB4E84863}"/>
              </a:ext>
            </a:extLst>
          </p:cNvPr>
          <p:cNvPicPr/>
          <p:nvPr/>
        </p:nvPicPr>
        <p:blipFill rotWithShape="1">
          <a:blip r:embed="rId4"/>
          <a:srcRect l="20032" t="33003" r="72757" b="34486"/>
          <a:stretch/>
        </p:blipFill>
        <p:spPr bwMode="auto">
          <a:xfrm>
            <a:off x="926501" y="3371306"/>
            <a:ext cx="964544" cy="1223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298931-7EFE-46A1-8390-B2AF7FC77A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4" t="7148" r="3922"/>
          <a:stretch/>
        </p:blipFill>
        <p:spPr>
          <a:xfrm>
            <a:off x="6138834" y="2668494"/>
            <a:ext cx="944596" cy="14056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B6D3CFD-A12D-4664-AFFA-5E23797278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256" t="9325" r="6095"/>
          <a:stretch/>
        </p:blipFill>
        <p:spPr>
          <a:xfrm>
            <a:off x="6145362" y="1112190"/>
            <a:ext cx="881149" cy="1405623"/>
          </a:xfrm>
          <a:prstGeom prst="rect">
            <a:avLst/>
          </a:prstGeom>
        </p:spPr>
      </p:pic>
      <p:sp>
        <p:nvSpPr>
          <p:cNvPr id="3" name="AutoShape 2" descr="Anna Thompson">
            <a:extLst>
              <a:ext uri="{FF2B5EF4-FFF2-40B4-BE49-F238E27FC236}">
                <a16:creationId xmlns:a16="http://schemas.microsoft.com/office/drawing/2014/main" id="{7ADB17D5-2549-4B7B-BF8A-9B54130C7D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91467" y="3223357"/>
            <a:ext cx="307790" cy="3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7F7C4-82C0-4231-AEC0-B8B111542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362" y="4328250"/>
            <a:ext cx="1000125" cy="1381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1829E0-9AD1-41BE-B1B4-5F6DB2C385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37" t="9467" r="23927" b="18410"/>
          <a:stretch/>
        </p:blipFill>
        <p:spPr>
          <a:xfrm>
            <a:off x="926501" y="4758174"/>
            <a:ext cx="1000125" cy="1381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1B9A2-D74B-4782-AB33-74B8D5B7933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/>
          <a:stretch/>
        </p:blipFill>
        <p:spPr>
          <a:xfrm>
            <a:off x="944680" y="696320"/>
            <a:ext cx="908238" cy="11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94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308584-C98E-4420-BA90-3F886BE24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3" t="26734" r="76735" b="10136"/>
          <a:stretch/>
        </p:blipFill>
        <p:spPr>
          <a:xfrm>
            <a:off x="1754152" y="0"/>
            <a:ext cx="381328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BFCDA8-C87F-4414-8B98-694790082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73" t="14762" r="65025" b="3878"/>
          <a:stretch/>
        </p:blipFill>
        <p:spPr>
          <a:xfrm>
            <a:off x="6525209" y="167951"/>
            <a:ext cx="3178628" cy="62373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38CE09-25A1-40E8-A23B-27D86B12DDCC}"/>
              </a:ext>
            </a:extLst>
          </p:cNvPr>
          <p:cNvSpPr txBox="1"/>
          <p:nvPr/>
        </p:nvSpPr>
        <p:spPr>
          <a:xfrm>
            <a:off x="7075058" y="4758612"/>
            <a:ext cx="23038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December 2, 2020 at 3pm</a:t>
            </a:r>
          </a:p>
        </p:txBody>
      </p:sp>
    </p:spTree>
    <p:extLst>
      <p:ext uri="{BB962C8B-B14F-4D97-AF65-F5344CB8AC3E}">
        <p14:creationId xmlns:p14="http://schemas.microsoft.com/office/powerpoint/2010/main" val="770705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156</Words>
  <Application>Microsoft Office PowerPoint</Application>
  <PresentationFormat>Widescreen</PresentationFormat>
  <Paragraphs>45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Administrative &amp; Professional Assembly   </vt:lpstr>
      <vt:lpstr> What is the A&amp;P Assembly?    The A&amp;P Assembly is an elected body established at Auburn University by authority of the Board of Trustees.  The Assembly advises the President regarding policies, procedures, and general welfare issues affecting A&amp;P employees.  These include budget, resource allocation, employee welfare, campus calendars, schedules, and facilities.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Administrative &amp; Professional Assembly</dc:title>
  <dc:creator>Paige Patterson</dc:creator>
  <cp:lastModifiedBy>Patrick Johnston</cp:lastModifiedBy>
  <cp:revision>4</cp:revision>
  <dcterms:created xsi:type="dcterms:W3CDTF">2020-10-30T19:29:25Z</dcterms:created>
  <dcterms:modified xsi:type="dcterms:W3CDTF">2020-10-30T20:36:24Z</dcterms:modified>
</cp:coreProperties>
</file>