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271" r:id="rId4"/>
    <p:sldId id="27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060"/>
    <a:srgbClr val="B9B9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340" autoAdjust="0"/>
    <p:restoredTop sz="96659" autoAdjust="0"/>
  </p:normalViewPr>
  <p:slideViewPr>
    <p:cSldViewPr snapToGrid="0">
      <p:cViewPr varScale="1">
        <p:scale>
          <a:sx n="112" d="100"/>
          <a:sy n="112" d="100"/>
        </p:scale>
        <p:origin x="78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A8301-9577-4683-BCE1-7043E923C437}" type="datetimeFigureOut">
              <a:rPr lang="en-US" smtClean="0"/>
              <a:t>9/4/2019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34C46-022E-4C04-AC00-330E5913E3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788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A8301-9577-4683-BCE1-7043E923C437}" type="datetimeFigureOut">
              <a:rPr lang="en-US" smtClean="0"/>
              <a:t>9/4/2019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34C46-022E-4C04-AC00-330E5913E3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863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A8301-9577-4683-BCE1-7043E923C437}" type="datetimeFigureOut">
              <a:rPr lang="en-US" smtClean="0"/>
              <a:t>9/4/2019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34C46-022E-4C04-AC00-330E5913E3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202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A8301-9577-4683-BCE1-7043E923C437}" type="datetimeFigureOut">
              <a:rPr lang="en-US" smtClean="0"/>
              <a:t>9/4/2019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34C46-022E-4C04-AC00-330E5913E3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073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A8301-9577-4683-BCE1-7043E923C437}" type="datetimeFigureOut">
              <a:rPr lang="en-US" smtClean="0"/>
              <a:t>9/4/2019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34C46-022E-4C04-AC00-330E5913E3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0377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A8301-9577-4683-BCE1-7043E923C437}" type="datetimeFigureOut">
              <a:rPr lang="en-US" smtClean="0"/>
              <a:t>9/4/2019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34C46-022E-4C04-AC00-330E5913E3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8592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A8301-9577-4683-BCE1-7043E923C437}" type="datetimeFigureOut">
              <a:rPr lang="en-US" smtClean="0"/>
              <a:t>9/4/2019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34C46-022E-4C04-AC00-330E5913E3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261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A8301-9577-4683-BCE1-7043E923C437}" type="datetimeFigureOut">
              <a:rPr lang="en-US" smtClean="0"/>
              <a:t>9/4/2019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34C46-022E-4C04-AC00-330E5913E3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3410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A8301-9577-4683-BCE1-7043E923C437}" type="datetimeFigureOut">
              <a:rPr lang="en-US" smtClean="0"/>
              <a:t>9/4/2019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34C46-022E-4C04-AC00-330E5913E3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310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A8301-9577-4683-BCE1-7043E923C437}" type="datetimeFigureOut">
              <a:rPr lang="en-US" smtClean="0"/>
              <a:t>9/4/2019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34C46-022E-4C04-AC00-330E5913E3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653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A8301-9577-4683-BCE1-7043E923C437}" type="datetimeFigureOut">
              <a:rPr lang="en-US" smtClean="0"/>
              <a:t>9/4/2019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34C46-022E-4C04-AC00-330E5913E3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818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FA8301-9577-4683-BCE1-7043E923C437}" type="datetimeFigureOut">
              <a:rPr lang="en-US" smtClean="0"/>
              <a:t>9/4/2019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334C46-022E-4C04-AC00-330E5913E3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935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-370849" y="1475509"/>
            <a:ext cx="12844130" cy="276398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-370849" y="2157688"/>
            <a:ext cx="12844130" cy="13703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0" y="1958370"/>
            <a:ext cx="12192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Campus Parking Overview</a:t>
            </a:r>
            <a:endParaRPr lang="en-US" sz="8000" dirty="0">
              <a:solidFill>
                <a:schemeClr val="accent2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1325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343846"/>
            <a:ext cx="12191999" cy="800600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43846"/>
            <a:ext cx="12192000" cy="800600"/>
          </a:xfrm>
        </p:spPr>
        <p:txBody>
          <a:bodyPr>
            <a:noAutofit/>
          </a:bodyPr>
          <a:lstStyle/>
          <a:p>
            <a:pPr algn="ctr"/>
            <a:r>
              <a:rPr lang="en-US" sz="5400" b="1" dirty="0" smtClean="0">
                <a:solidFill>
                  <a:schemeClr val="accent2"/>
                </a:solidFill>
                <a:latin typeface="Century Gothic" panose="020B0502020202020204" pitchFamily="34" charset="0"/>
              </a:rPr>
              <a:t>Current Parking</a:t>
            </a:r>
            <a:endParaRPr lang="en-US" sz="5400" b="1" dirty="0">
              <a:solidFill>
                <a:schemeClr val="accent2"/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523491" y="2258870"/>
            <a:ext cx="1956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A-Zone</a:t>
            </a:r>
            <a:endParaRPr lang="en-US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539787" y="3712836"/>
            <a:ext cx="12750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B-Zone</a:t>
            </a:r>
            <a:endParaRPr lang="en-US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118" y="1420335"/>
            <a:ext cx="7235014" cy="5245386"/>
          </a:xfrm>
          <a:prstGeom prst="rect">
            <a:avLst/>
          </a:prstGeom>
        </p:spPr>
      </p:pic>
      <p:sp>
        <p:nvSpPr>
          <p:cNvPr id="30" name="TextBox 29"/>
          <p:cNvSpPr txBox="1"/>
          <p:nvPr/>
        </p:nvSpPr>
        <p:spPr>
          <a:xfrm>
            <a:off x="7773200" y="1772359"/>
            <a:ext cx="11365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2018</a:t>
            </a:r>
            <a:endParaRPr lang="en-US" sz="24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0709637" y="1780905"/>
            <a:ext cx="11365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2019</a:t>
            </a:r>
            <a:endParaRPr lang="en-US" sz="24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7521895" y="2535047"/>
            <a:ext cx="18186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Issued</a:t>
            </a:r>
            <a:r>
              <a:rPr lang="en-US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| </a:t>
            </a:r>
            <a:r>
              <a:rPr lang="en-US" sz="1600" b="1" dirty="0" smtClean="0">
                <a:solidFill>
                  <a:schemeClr val="accent2"/>
                </a:solidFill>
                <a:latin typeface="Century Gothic" panose="020B0502020202020204" pitchFamily="34" charset="0"/>
              </a:rPr>
              <a:t>3,367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7521895" y="2910792"/>
            <a:ext cx="277579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Spaces </a:t>
            </a:r>
          </a:p>
          <a:p>
            <a:r>
              <a:rPr lang="en-US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Available</a:t>
            </a:r>
            <a:r>
              <a:rPr lang="en-US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|</a:t>
            </a:r>
            <a:r>
              <a:rPr lang="en-US" sz="1600" b="1" dirty="0" smtClean="0">
                <a:solidFill>
                  <a:schemeClr val="accent2"/>
                </a:solidFill>
                <a:latin typeface="Century Gothic" panose="020B0502020202020204" pitchFamily="34" charset="0"/>
              </a:rPr>
              <a:t>1,268</a:t>
            </a:r>
            <a:r>
              <a:rPr lang="en-US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 </a:t>
            </a:r>
            <a:endParaRPr lang="en-US" sz="16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>
            <a:off x="7682670" y="2194909"/>
            <a:ext cx="1051132" cy="0"/>
          </a:xfrm>
          <a:prstGeom prst="line">
            <a:avLst/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7521895" y="4030019"/>
            <a:ext cx="18186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Issued</a:t>
            </a:r>
            <a:r>
              <a:rPr lang="en-US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|</a:t>
            </a:r>
            <a:r>
              <a:rPr lang="en-US" sz="1600" b="1" dirty="0" smtClean="0">
                <a:solidFill>
                  <a:schemeClr val="accent2"/>
                </a:solidFill>
                <a:latin typeface="Century Gothic" panose="020B0502020202020204" pitchFamily="34" charset="0"/>
              </a:rPr>
              <a:t>1,320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7521895" y="4405764"/>
            <a:ext cx="277579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Spaces </a:t>
            </a:r>
          </a:p>
          <a:p>
            <a:r>
              <a:rPr lang="en-US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Available</a:t>
            </a:r>
            <a:r>
              <a:rPr lang="en-US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| </a:t>
            </a:r>
            <a:r>
              <a:rPr lang="en-US" sz="1600" b="1" dirty="0" smtClean="0">
                <a:solidFill>
                  <a:schemeClr val="accent2"/>
                </a:solidFill>
                <a:latin typeface="Century Gothic" panose="020B0502020202020204" pitchFamily="34" charset="0"/>
              </a:rPr>
              <a:t>2,986</a:t>
            </a:r>
            <a:r>
              <a:rPr lang="en-US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 </a:t>
            </a:r>
            <a:endParaRPr lang="en-US" sz="16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10350960" y="2242570"/>
            <a:ext cx="1956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A-Zone</a:t>
            </a:r>
            <a:endParaRPr lang="en-US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10372800" y="3721382"/>
            <a:ext cx="12750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B-Zone</a:t>
            </a:r>
            <a:endParaRPr lang="en-US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10349364" y="2518747"/>
            <a:ext cx="18186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Issued</a:t>
            </a:r>
            <a:r>
              <a:rPr lang="en-US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| </a:t>
            </a:r>
            <a:r>
              <a:rPr lang="en-US" sz="1600" b="1" dirty="0" smtClean="0">
                <a:solidFill>
                  <a:schemeClr val="accent2"/>
                </a:solidFill>
                <a:latin typeface="Century Gothic" panose="020B0502020202020204" pitchFamily="34" charset="0"/>
              </a:rPr>
              <a:t>3,308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10349364" y="2894492"/>
            <a:ext cx="277579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Spaces </a:t>
            </a:r>
          </a:p>
          <a:p>
            <a:r>
              <a:rPr lang="en-US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Available</a:t>
            </a:r>
            <a:r>
              <a:rPr lang="en-US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|</a:t>
            </a:r>
            <a:r>
              <a:rPr lang="en-US" sz="1600" b="1" dirty="0" smtClean="0">
                <a:solidFill>
                  <a:schemeClr val="accent2"/>
                </a:solidFill>
                <a:latin typeface="Century Gothic" panose="020B0502020202020204" pitchFamily="34" charset="0"/>
              </a:rPr>
              <a:t>1,485</a:t>
            </a:r>
            <a:r>
              <a:rPr lang="en-US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 </a:t>
            </a:r>
            <a:endParaRPr lang="en-US" sz="16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10354908" y="4038565"/>
            <a:ext cx="18186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Issued</a:t>
            </a:r>
            <a:r>
              <a:rPr lang="en-US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|</a:t>
            </a:r>
            <a:r>
              <a:rPr lang="en-US" sz="1600" b="1" dirty="0" smtClean="0">
                <a:solidFill>
                  <a:schemeClr val="accent2"/>
                </a:solidFill>
                <a:latin typeface="Century Gothic" panose="020B0502020202020204" pitchFamily="34" charset="0"/>
              </a:rPr>
              <a:t>1,736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0354908" y="4414310"/>
            <a:ext cx="277579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Spaces </a:t>
            </a:r>
          </a:p>
          <a:p>
            <a:r>
              <a:rPr lang="en-US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Available</a:t>
            </a:r>
            <a:r>
              <a:rPr lang="en-US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| </a:t>
            </a:r>
            <a:r>
              <a:rPr lang="en-US" sz="1600" b="1" dirty="0" smtClean="0">
                <a:solidFill>
                  <a:schemeClr val="accent2"/>
                </a:solidFill>
                <a:latin typeface="Century Gothic" panose="020B0502020202020204" pitchFamily="34" charset="0"/>
              </a:rPr>
              <a:t>3,132</a:t>
            </a:r>
            <a:r>
              <a:rPr lang="en-US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 </a:t>
            </a:r>
            <a:endParaRPr lang="en-US" sz="16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46" name="Straight Connector 45"/>
          <p:cNvCxnSpPr/>
          <p:nvPr/>
        </p:nvCxnSpPr>
        <p:spPr>
          <a:xfrm>
            <a:off x="10648059" y="2207027"/>
            <a:ext cx="994273" cy="0"/>
          </a:xfrm>
          <a:prstGeom prst="line">
            <a:avLst/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9738459" y="2258870"/>
            <a:ext cx="0" cy="2700892"/>
          </a:xfrm>
          <a:prstGeom prst="line">
            <a:avLst/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7453257" y="6141333"/>
            <a:ext cx="45704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A-zone is designated as yellow and B-zone is designated as green on the map. </a:t>
            </a:r>
            <a:endParaRPr lang="en-US" i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6636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343846"/>
            <a:ext cx="12191999" cy="800600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43846"/>
            <a:ext cx="12192000" cy="800600"/>
          </a:xfrm>
        </p:spPr>
        <p:txBody>
          <a:bodyPr>
            <a:noAutofit/>
          </a:bodyPr>
          <a:lstStyle/>
          <a:p>
            <a:pPr algn="ctr"/>
            <a:r>
              <a:rPr lang="en-US" sz="5400" b="1" dirty="0" smtClean="0">
                <a:solidFill>
                  <a:schemeClr val="accent2"/>
                </a:solidFill>
                <a:latin typeface="Century Gothic" panose="020B0502020202020204" pitchFamily="34" charset="0"/>
              </a:rPr>
              <a:t>Parking Task Force Overview</a:t>
            </a:r>
            <a:endParaRPr lang="en-US" sz="5400" b="1" dirty="0">
              <a:solidFill>
                <a:schemeClr val="accent2"/>
              </a:solidFill>
              <a:latin typeface="Century Gothic" panose="020B0502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67214" y="1572056"/>
            <a:ext cx="78162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Eliminate “Hunting License” Practice   </a:t>
            </a:r>
            <a:endParaRPr lang="en-US" sz="20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292007" y="2129901"/>
            <a:ext cx="52455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- Current method utilized with all zones on-campus. </a:t>
            </a:r>
            <a:endParaRPr lang="en-US" sz="1600" b="1" dirty="0" smtClean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292008" y="2626190"/>
            <a:ext cx="52455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- Resulting in reducing stress of searching for available parking throughout the day. </a:t>
            </a:r>
            <a:endParaRPr lang="en-US" sz="1600" b="1" dirty="0" smtClean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67214" y="3464879"/>
            <a:ext cx="78162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Implementation of Zonal Parking</a:t>
            </a:r>
            <a:endParaRPr lang="en-US" sz="20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292007" y="4118903"/>
            <a:ext cx="52455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- Eliminate designated A, B, C, and other zones.</a:t>
            </a:r>
            <a:endParaRPr lang="en-US" sz="1600" b="1" dirty="0" smtClean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1292007" y="4539073"/>
            <a:ext cx="52455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- Permits would be lot-specific. </a:t>
            </a:r>
            <a:endParaRPr lang="en-US" sz="1600" b="1" dirty="0" smtClean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37" name="Straight Connector 36"/>
          <p:cNvCxnSpPr/>
          <p:nvPr/>
        </p:nvCxnSpPr>
        <p:spPr>
          <a:xfrm>
            <a:off x="567214" y="1972166"/>
            <a:ext cx="4654266" cy="0"/>
          </a:xfrm>
          <a:prstGeom prst="line">
            <a:avLst/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567214" y="3864989"/>
            <a:ext cx="4158610" cy="0"/>
          </a:xfrm>
          <a:prstGeom prst="line">
            <a:avLst/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1292007" y="4967781"/>
            <a:ext cx="52455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- Requires allocation parking based on faculty/staff assignments derived from HR. </a:t>
            </a:r>
            <a:endParaRPr lang="en-US" sz="1600" b="1" dirty="0" smtClean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292007" y="5663623"/>
            <a:ext cx="517000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- Specific areas will be available for purchase at </a:t>
            </a:r>
          </a:p>
          <a:p>
            <a:r>
              <a:rPr lang="en-US" sz="1600" dirty="0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a higher rate however, these will not be oversold.</a:t>
            </a:r>
            <a:endParaRPr lang="en-US" sz="1600" dirty="0"/>
          </a:p>
        </p:txBody>
      </p:sp>
      <p:sp>
        <p:nvSpPr>
          <p:cNvPr id="49" name="Rectangle 48"/>
          <p:cNvSpPr/>
          <p:nvPr/>
        </p:nvSpPr>
        <p:spPr>
          <a:xfrm>
            <a:off x="1292007" y="6317648"/>
            <a:ext cx="676178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- Other areas will be oversold by a small percentage and cost less.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59721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343846"/>
            <a:ext cx="12191999" cy="800600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43846"/>
            <a:ext cx="12192000" cy="800600"/>
          </a:xfrm>
        </p:spPr>
        <p:txBody>
          <a:bodyPr>
            <a:noAutofit/>
          </a:bodyPr>
          <a:lstStyle/>
          <a:p>
            <a:pPr algn="ctr"/>
            <a:r>
              <a:rPr lang="en-US" sz="5400" b="1" dirty="0" smtClean="0">
                <a:solidFill>
                  <a:schemeClr val="accent2"/>
                </a:solidFill>
                <a:latin typeface="Century Gothic" panose="020B0502020202020204" pitchFamily="34" charset="0"/>
              </a:rPr>
              <a:t>Parking Task Force Goal</a:t>
            </a:r>
            <a:endParaRPr lang="en-US" sz="5400" b="1" dirty="0">
              <a:solidFill>
                <a:schemeClr val="accent2"/>
              </a:solidFill>
              <a:latin typeface="Century Gothic" panose="020B0502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93748" y="1580602"/>
            <a:ext cx="95680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Implement Positive Changes to Parking </a:t>
            </a:r>
            <a:endParaRPr lang="en-US" sz="20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293748" y="1980712"/>
            <a:ext cx="5098648" cy="0"/>
          </a:xfrm>
          <a:prstGeom prst="line">
            <a:avLst/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27984" y="2211545"/>
            <a:ext cx="96807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- Ensure all areas of campus are represented on the task force to achieve successful results. </a:t>
            </a:r>
            <a:endParaRPr lang="en-US" sz="1600" b="1" dirty="0" smtClean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27984" y="2780931"/>
            <a:ext cx="8997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- Utilize the results of the Transportation Demand Study. </a:t>
            </a:r>
            <a:endParaRPr lang="en-US" sz="1600" b="1" dirty="0" smtClean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27984" y="3278644"/>
            <a:ext cx="89971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- Reduce stress and frustration currently associated with </a:t>
            </a:r>
          </a:p>
          <a:p>
            <a:r>
              <a:rPr lang="en-US" sz="1600" dirty="0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accessing campus daily. </a:t>
            </a:r>
            <a:endParaRPr lang="en-US" sz="1600" b="1" dirty="0" smtClean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2539976"/>
              </p:ext>
            </p:extLst>
          </p:nvPr>
        </p:nvGraphicFramePr>
        <p:xfrm>
          <a:off x="6546080" y="2851940"/>
          <a:ext cx="5597600" cy="39313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Acrobat Document" r:id="rId3" imgW="6943629" imgH="4876528" progId="Acrobat.Document.2017">
                  <p:embed/>
                </p:oleObj>
              </mc:Choice>
              <mc:Fallback>
                <p:oleObj name="Acrobat Document" r:id="rId3" imgW="6943629" imgH="4876528" progId="Acrobat.Document.2017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546080" y="2851940"/>
                        <a:ext cx="5597600" cy="393137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293748" y="6136982"/>
            <a:ext cx="61102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One overview proposal of how campus could be divided to implement zonal parking.</a:t>
            </a:r>
            <a:endParaRPr lang="en-US" sz="1600" i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2727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1908</TotalTime>
  <Words>210</Words>
  <Application>Microsoft Office PowerPoint</Application>
  <PresentationFormat>Widescreen</PresentationFormat>
  <Paragraphs>39</Paragraphs>
  <Slides>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Arial Narrow</vt:lpstr>
      <vt:lpstr>Calibri</vt:lpstr>
      <vt:lpstr>Calibri Light</vt:lpstr>
      <vt:lpstr>Century Gothic</vt:lpstr>
      <vt:lpstr>Office Theme</vt:lpstr>
      <vt:lpstr>Adobe Acrobat Document</vt:lpstr>
      <vt:lpstr>PowerPoint Presentation</vt:lpstr>
      <vt:lpstr>Current Parking</vt:lpstr>
      <vt:lpstr>Parking Task Force Overview</vt:lpstr>
      <vt:lpstr>Parking Task Force Goal</vt:lpstr>
    </vt:vector>
  </TitlesOfParts>
  <Company>Auburn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Kelsey Prather</dc:creator>
  <cp:lastModifiedBy>Kelsey Prather</cp:lastModifiedBy>
  <cp:revision>85</cp:revision>
  <dcterms:created xsi:type="dcterms:W3CDTF">2018-05-22T13:53:34Z</dcterms:created>
  <dcterms:modified xsi:type="dcterms:W3CDTF">2019-09-04T17:59:48Z</dcterms:modified>
</cp:coreProperties>
</file>