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93"/>
  </p:normalViewPr>
  <p:slideViewPr>
    <p:cSldViewPr snapToGrid="0" snapToObjects="1">
      <p:cViewPr varScale="1">
        <p:scale>
          <a:sx n="131" d="100"/>
          <a:sy n="131" d="100"/>
        </p:scale>
        <p:origin x="376"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t>10/8/19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10/8/19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10/8/19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t>10/8/19</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t>10/8/19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10/8/19</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hyperlink" Target="mailto:amp0001@auburn.edu"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ABE2F-9D66-EC48-AABE-F9E1FDCAB989}"/>
              </a:ext>
            </a:extLst>
          </p:cNvPr>
          <p:cNvSpPr>
            <a:spLocks noGrp="1"/>
          </p:cNvSpPr>
          <p:nvPr>
            <p:ph type="ctrTitle"/>
          </p:nvPr>
        </p:nvSpPr>
        <p:spPr/>
        <p:txBody>
          <a:bodyPr/>
          <a:lstStyle/>
          <a:p>
            <a:r>
              <a:rPr lang="en-US" dirty="0"/>
              <a:t>Revisions to Senate Committees</a:t>
            </a:r>
          </a:p>
        </p:txBody>
      </p:sp>
      <p:sp>
        <p:nvSpPr>
          <p:cNvPr id="3" name="Subtitle 2">
            <a:extLst>
              <a:ext uri="{FF2B5EF4-FFF2-40B4-BE49-F238E27FC236}">
                <a16:creationId xmlns:a16="http://schemas.microsoft.com/office/drawing/2014/main" id="{4C425B76-D752-8143-A80B-3F140559A71E}"/>
              </a:ext>
            </a:extLst>
          </p:cNvPr>
          <p:cNvSpPr>
            <a:spLocks noGrp="1"/>
          </p:cNvSpPr>
          <p:nvPr>
            <p:ph type="subTitle" idx="1"/>
          </p:nvPr>
        </p:nvSpPr>
        <p:spPr/>
        <p:txBody>
          <a:bodyPr/>
          <a:lstStyle/>
          <a:p>
            <a:r>
              <a:rPr lang="en-US" dirty="0"/>
              <a:t>Adrienne Wilson, Senate Secretary + Chair of the senate Rules Committee</a:t>
            </a:r>
          </a:p>
        </p:txBody>
      </p:sp>
    </p:spTree>
    <p:extLst>
      <p:ext uri="{BB962C8B-B14F-4D97-AF65-F5344CB8AC3E}">
        <p14:creationId xmlns:p14="http://schemas.microsoft.com/office/powerpoint/2010/main" val="3650199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F54E-85B3-D244-A66B-1B6C81405D02}"/>
              </a:ext>
            </a:extLst>
          </p:cNvPr>
          <p:cNvSpPr>
            <a:spLocks noGrp="1"/>
          </p:cNvSpPr>
          <p:nvPr>
            <p:ph type="title"/>
          </p:nvPr>
        </p:nvSpPr>
        <p:spPr/>
        <p:txBody>
          <a:bodyPr/>
          <a:lstStyle/>
          <a:p>
            <a:r>
              <a:rPr lang="en-US" dirty="0"/>
              <a:t>Senate Rules Committee is recommending revisions to two Senate Committees</a:t>
            </a:r>
          </a:p>
        </p:txBody>
      </p:sp>
      <p:sp>
        <p:nvSpPr>
          <p:cNvPr id="3" name="Text Placeholder 2">
            <a:extLst>
              <a:ext uri="{FF2B5EF4-FFF2-40B4-BE49-F238E27FC236}">
                <a16:creationId xmlns:a16="http://schemas.microsoft.com/office/drawing/2014/main" id="{B2BEF7AA-5FBB-A046-9E19-EF4227648FC9}"/>
              </a:ext>
            </a:extLst>
          </p:cNvPr>
          <p:cNvSpPr>
            <a:spLocks noGrp="1"/>
          </p:cNvSpPr>
          <p:nvPr>
            <p:ph type="body" sz="half" idx="2"/>
          </p:nvPr>
        </p:nvSpPr>
        <p:spPr/>
        <p:txBody>
          <a:bodyPr>
            <a:normAutofit/>
          </a:bodyPr>
          <a:lstStyle/>
          <a:p>
            <a:pPr marL="342900" indent="-342900">
              <a:buFont typeface="+mj-lt"/>
              <a:buAutoNum type="arabicPeriod"/>
            </a:pPr>
            <a:r>
              <a:rPr lang="en-US" sz="3200" dirty="0"/>
              <a:t>Curriculum Committee</a:t>
            </a:r>
          </a:p>
          <a:p>
            <a:pPr marL="342900" indent="-342900">
              <a:buFont typeface="+mj-lt"/>
              <a:buAutoNum type="arabicPeriod"/>
            </a:pPr>
            <a:r>
              <a:rPr lang="en-US" sz="3200" dirty="0"/>
              <a:t>Lectures Committee</a:t>
            </a:r>
          </a:p>
        </p:txBody>
      </p:sp>
    </p:spTree>
    <p:extLst>
      <p:ext uri="{BB962C8B-B14F-4D97-AF65-F5344CB8AC3E}">
        <p14:creationId xmlns:p14="http://schemas.microsoft.com/office/powerpoint/2010/main" val="3597708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F54E-85B3-D244-A66B-1B6C81405D02}"/>
              </a:ext>
            </a:extLst>
          </p:cNvPr>
          <p:cNvSpPr>
            <a:spLocks noGrp="1"/>
          </p:cNvSpPr>
          <p:nvPr>
            <p:ph type="title"/>
          </p:nvPr>
        </p:nvSpPr>
        <p:spPr>
          <a:xfrm>
            <a:off x="1154954" y="1447800"/>
            <a:ext cx="8825659" cy="1101436"/>
          </a:xfrm>
        </p:spPr>
        <p:txBody>
          <a:bodyPr/>
          <a:lstStyle/>
          <a:p>
            <a:r>
              <a:rPr lang="en-US" dirty="0"/>
              <a:t>1. Curriculum Committee</a:t>
            </a:r>
          </a:p>
        </p:txBody>
      </p:sp>
      <p:sp>
        <p:nvSpPr>
          <p:cNvPr id="3" name="Text Placeholder 2">
            <a:extLst>
              <a:ext uri="{FF2B5EF4-FFF2-40B4-BE49-F238E27FC236}">
                <a16:creationId xmlns:a16="http://schemas.microsoft.com/office/drawing/2014/main" id="{B2BEF7AA-5FBB-A046-9E19-EF4227648FC9}"/>
              </a:ext>
            </a:extLst>
          </p:cNvPr>
          <p:cNvSpPr>
            <a:spLocks noGrp="1"/>
          </p:cNvSpPr>
          <p:nvPr>
            <p:ph type="body" sz="half" idx="2"/>
          </p:nvPr>
        </p:nvSpPr>
        <p:spPr>
          <a:xfrm>
            <a:off x="1154953" y="2549235"/>
            <a:ext cx="8825659" cy="3422073"/>
          </a:xfrm>
        </p:spPr>
        <p:txBody>
          <a:bodyPr>
            <a:noAutofit/>
          </a:bodyPr>
          <a:lstStyle/>
          <a:p>
            <a:r>
              <a:rPr lang="en-US" sz="2400" dirty="0"/>
              <a:t>Since the University College has been merged into the College of Liberal Arts, it no longer needs to have a representative on the Senate Curriculum Committee. This revision would remove the University College representative from the committee description in the </a:t>
            </a:r>
            <a:r>
              <a:rPr lang="en-US" sz="2400" i="1" dirty="0"/>
              <a:t>Faculty Handbook</a:t>
            </a:r>
            <a:r>
              <a:rPr lang="en-US" sz="2400" dirty="0"/>
              <a:t>.</a:t>
            </a:r>
          </a:p>
          <a:p>
            <a:r>
              <a:rPr lang="en-US" sz="2400" dirty="0"/>
              <a:t>Note: Both the College of Liberal Arts and the </a:t>
            </a:r>
            <a:r>
              <a:rPr lang="en-US" sz="2400" i="1" dirty="0"/>
              <a:t>Faculty Handbook </a:t>
            </a:r>
            <a:r>
              <a:rPr lang="en-US" sz="2400" dirty="0"/>
              <a:t>Review Committee have approved this change.</a:t>
            </a:r>
          </a:p>
        </p:txBody>
      </p:sp>
    </p:spTree>
    <p:extLst>
      <p:ext uri="{BB962C8B-B14F-4D97-AF65-F5344CB8AC3E}">
        <p14:creationId xmlns:p14="http://schemas.microsoft.com/office/powerpoint/2010/main" val="14844105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F54E-85B3-D244-A66B-1B6C81405D02}"/>
              </a:ext>
            </a:extLst>
          </p:cNvPr>
          <p:cNvSpPr>
            <a:spLocks noGrp="1"/>
          </p:cNvSpPr>
          <p:nvPr>
            <p:ph type="title"/>
          </p:nvPr>
        </p:nvSpPr>
        <p:spPr>
          <a:xfrm>
            <a:off x="1154954" y="1447800"/>
            <a:ext cx="8825659" cy="1101436"/>
          </a:xfrm>
        </p:spPr>
        <p:txBody>
          <a:bodyPr/>
          <a:lstStyle/>
          <a:p>
            <a:r>
              <a:rPr lang="en-US" dirty="0"/>
              <a:t>1. Curriculum Committee</a:t>
            </a:r>
          </a:p>
        </p:txBody>
      </p:sp>
      <p:sp>
        <p:nvSpPr>
          <p:cNvPr id="3" name="Text Placeholder 2">
            <a:extLst>
              <a:ext uri="{FF2B5EF4-FFF2-40B4-BE49-F238E27FC236}">
                <a16:creationId xmlns:a16="http://schemas.microsoft.com/office/drawing/2014/main" id="{B2BEF7AA-5FBB-A046-9E19-EF4227648FC9}"/>
              </a:ext>
            </a:extLst>
          </p:cNvPr>
          <p:cNvSpPr>
            <a:spLocks noGrp="1"/>
          </p:cNvSpPr>
          <p:nvPr>
            <p:ph type="body" sz="half" idx="2"/>
          </p:nvPr>
        </p:nvSpPr>
        <p:spPr>
          <a:xfrm>
            <a:off x="1154954" y="2549235"/>
            <a:ext cx="8825659" cy="3726873"/>
          </a:xfrm>
        </p:spPr>
        <p:txBody>
          <a:bodyPr>
            <a:normAutofit lnSpcReduction="10000"/>
          </a:bodyPr>
          <a:lstStyle/>
          <a:p>
            <a:endParaRPr lang="en-US" b="1" dirty="0"/>
          </a:p>
          <a:p>
            <a:r>
              <a:rPr lang="en-US" b="1" dirty="0"/>
              <a:t>“Curriculum Committee: </a:t>
            </a:r>
            <a:r>
              <a:rPr lang="en-US" dirty="0"/>
              <a:t>The Curriculum Committee shall consist of the provost or designee as chair, the registrar or designee as secretary, the dean of the Graduate School or designee, one faculty member from each academic college or school, </a:t>
            </a:r>
            <a:r>
              <a:rPr lang="en-US" strike="sngStrike" dirty="0">
                <a:solidFill>
                  <a:srgbClr val="FF0000"/>
                </a:solidFill>
              </a:rPr>
              <a:t>one representative from the University College</a:t>
            </a:r>
            <a:r>
              <a:rPr lang="en-US" strike="sngStrike" dirty="0"/>
              <a:t>, </a:t>
            </a:r>
            <a:r>
              <a:rPr lang="en-US" dirty="0"/>
              <a:t>one representative from the Honors College, and one non-voting member from the Libraries (appointed by the dean of the Libraries to a three-year term). The committee shall recommend approval or disapproval of requests for undergraduate curriculum changes and changes that affect both undergraduate and graduate curricula (e.g., 5000/6000 courses, accelerated bachelor’s and master’s programs, etc.). In addition, the committee shall review overall curriculum patterns and course content of the instructional program other than the University Core Curriculum and shall recommend to the Senate curriculum changes needed by the University.”</a:t>
            </a:r>
          </a:p>
          <a:p>
            <a:endParaRPr lang="en-US" dirty="0"/>
          </a:p>
        </p:txBody>
      </p:sp>
      <p:sp>
        <p:nvSpPr>
          <p:cNvPr id="4" name="TextBox 3">
            <a:extLst>
              <a:ext uri="{FF2B5EF4-FFF2-40B4-BE49-F238E27FC236}">
                <a16:creationId xmlns:a16="http://schemas.microsoft.com/office/drawing/2014/main" id="{E85359B6-D943-064B-945E-C1F90898AE24}"/>
              </a:ext>
            </a:extLst>
          </p:cNvPr>
          <p:cNvSpPr txBox="1"/>
          <p:nvPr/>
        </p:nvSpPr>
        <p:spPr>
          <a:xfrm>
            <a:off x="4696691" y="4849091"/>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55003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F54E-85B3-D244-A66B-1B6C81405D02}"/>
              </a:ext>
            </a:extLst>
          </p:cNvPr>
          <p:cNvSpPr>
            <a:spLocks noGrp="1"/>
          </p:cNvSpPr>
          <p:nvPr>
            <p:ph type="title"/>
          </p:nvPr>
        </p:nvSpPr>
        <p:spPr>
          <a:xfrm>
            <a:off x="1154954" y="1447800"/>
            <a:ext cx="8825659" cy="1101436"/>
          </a:xfrm>
        </p:spPr>
        <p:txBody>
          <a:bodyPr/>
          <a:lstStyle/>
          <a:p>
            <a:r>
              <a:rPr lang="en-US" dirty="0"/>
              <a:t>2. Lectures Committee</a:t>
            </a:r>
          </a:p>
        </p:txBody>
      </p:sp>
      <p:sp>
        <p:nvSpPr>
          <p:cNvPr id="3" name="Text Placeholder 2">
            <a:extLst>
              <a:ext uri="{FF2B5EF4-FFF2-40B4-BE49-F238E27FC236}">
                <a16:creationId xmlns:a16="http://schemas.microsoft.com/office/drawing/2014/main" id="{B2BEF7AA-5FBB-A046-9E19-EF4227648FC9}"/>
              </a:ext>
            </a:extLst>
          </p:cNvPr>
          <p:cNvSpPr>
            <a:spLocks noGrp="1"/>
          </p:cNvSpPr>
          <p:nvPr>
            <p:ph type="body" sz="half" idx="2"/>
          </p:nvPr>
        </p:nvSpPr>
        <p:spPr>
          <a:xfrm>
            <a:off x="1154954" y="2327563"/>
            <a:ext cx="8825659" cy="4045527"/>
          </a:xfrm>
        </p:spPr>
        <p:txBody>
          <a:bodyPr>
            <a:noAutofit/>
          </a:bodyPr>
          <a:lstStyle/>
          <a:p>
            <a:r>
              <a:rPr lang="en-US" sz="2000" dirty="0"/>
              <a:t>The Senate Lectures Committee is a large committee (~15 members) chaired by a Provost designee that dispenses small grants for a limited number of special lectures. These lectures are typically small in scope and require review and  consensus for often minimal amounts of funding. Overall, it has been determined that the committee members’ time and efforts could be used on other more important matters if the process is simplified to allow the Provost’s Office to fund the grants directly.  Therefore, the Senate Rules committee is requesting that the Lectures Committee be disbanded and the description be removed from the </a:t>
            </a:r>
            <a:r>
              <a:rPr lang="en-US" sz="2000" i="1" dirty="0"/>
              <a:t>Faculty Handbook</a:t>
            </a:r>
            <a:r>
              <a:rPr lang="en-US" sz="2000" dirty="0"/>
              <a:t>. </a:t>
            </a:r>
          </a:p>
          <a:p>
            <a:r>
              <a:rPr lang="en-US" sz="2000" dirty="0"/>
              <a:t>Note that the </a:t>
            </a:r>
            <a:r>
              <a:rPr lang="en-US" sz="2000" i="1" dirty="0"/>
              <a:t>Faculty Handbook</a:t>
            </a:r>
            <a:r>
              <a:rPr lang="en-US" sz="2000" dirty="0"/>
              <a:t> Review Committee has approved this revision.</a:t>
            </a:r>
          </a:p>
        </p:txBody>
      </p:sp>
    </p:spTree>
    <p:extLst>
      <p:ext uri="{BB962C8B-B14F-4D97-AF65-F5344CB8AC3E}">
        <p14:creationId xmlns:p14="http://schemas.microsoft.com/office/powerpoint/2010/main" val="36893053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F54E-85B3-D244-A66B-1B6C81405D02}"/>
              </a:ext>
            </a:extLst>
          </p:cNvPr>
          <p:cNvSpPr>
            <a:spLocks noGrp="1"/>
          </p:cNvSpPr>
          <p:nvPr>
            <p:ph type="title"/>
          </p:nvPr>
        </p:nvSpPr>
        <p:spPr>
          <a:xfrm>
            <a:off x="1154954" y="1447800"/>
            <a:ext cx="8825659" cy="1101436"/>
          </a:xfrm>
        </p:spPr>
        <p:txBody>
          <a:bodyPr/>
          <a:lstStyle/>
          <a:p>
            <a:r>
              <a:rPr lang="en-US" dirty="0"/>
              <a:t>2. Lectures Committee</a:t>
            </a:r>
          </a:p>
        </p:txBody>
      </p:sp>
      <p:sp>
        <p:nvSpPr>
          <p:cNvPr id="3" name="Text Placeholder 2">
            <a:extLst>
              <a:ext uri="{FF2B5EF4-FFF2-40B4-BE49-F238E27FC236}">
                <a16:creationId xmlns:a16="http://schemas.microsoft.com/office/drawing/2014/main" id="{B2BEF7AA-5FBB-A046-9E19-EF4227648FC9}"/>
              </a:ext>
            </a:extLst>
          </p:cNvPr>
          <p:cNvSpPr>
            <a:spLocks noGrp="1"/>
          </p:cNvSpPr>
          <p:nvPr>
            <p:ph type="body" sz="half" idx="2"/>
          </p:nvPr>
        </p:nvSpPr>
        <p:spPr>
          <a:xfrm>
            <a:off x="1154954" y="2549236"/>
            <a:ext cx="8825659" cy="3228109"/>
          </a:xfrm>
        </p:spPr>
        <p:txBody>
          <a:bodyPr>
            <a:normAutofit/>
          </a:bodyPr>
          <a:lstStyle/>
          <a:p>
            <a:r>
              <a:rPr lang="en-US" b="1" strike="sngStrike" dirty="0"/>
              <a:t>Lectures Committee:</a:t>
            </a:r>
            <a:r>
              <a:rPr lang="en-US" strike="sngStrike" dirty="0"/>
              <a:t> The Lectures Committee shall consist of the associate provost or designee serving as chair, three faculty members, one graduate student nominated by the Graduate Student Council, two undergraduate students nominated by the Student Government Association, and program representatives from each of the following: York Lectureship Series, Littleton-Franklin Lecture Series, New Horizons/Graduate Student Council Series, Research Week, University Program Council (UPC), Common Book Program, Multicultural Center, and Women’s Resource Center. Representatives of other program areas may be recruited as needed/desired. The committee is a companion to the student-run University Program Council </a:t>
            </a:r>
            <a:endParaRPr lang="en-US" dirty="0"/>
          </a:p>
        </p:txBody>
      </p:sp>
    </p:spTree>
    <p:extLst>
      <p:ext uri="{BB962C8B-B14F-4D97-AF65-F5344CB8AC3E}">
        <p14:creationId xmlns:p14="http://schemas.microsoft.com/office/powerpoint/2010/main" val="3440752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F54E-85B3-D244-A66B-1B6C81405D02}"/>
              </a:ext>
            </a:extLst>
          </p:cNvPr>
          <p:cNvSpPr>
            <a:spLocks noGrp="1"/>
          </p:cNvSpPr>
          <p:nvPr>
            <p:ph type="title"/>
          </p:nvPr>
        </p:nvSpPr>
        <p:spPr>
          <a:xfrm>
            <a:off x="1154954" y="1447799"/>
            <a:ext cx="8825659" cy="4634345"/>
          </a:xfrm>
        </p:spPr>
        <p:txBody>
          <a:bodyPr/>
          <a:lstStyle/>
          <a:p>
            <a:r>
              <a:rPr lang="en-US" dirty="0"/>
              <a:t>These are Pending Action Items for your Information. At the next Senate meeting they will be brought back as action items each requiring a 2/3rds vote of the Senate.</a:t>
            </a:r>
            <a:br>
              <a:rPr lang="en-US" dirty="0"/>
            </a:br>
            <a:endParaRPr lang="en-US" dirty="0"/>
          </a:p>
        </p:txBody>
      </p:sp>
      <p:sp>
        <p:nvSpPr>
          <p:cNvPr id="3" name="Text Placeholder 2">
            <a:extLst>
              <a:ext uri="{FF2B5EF4-FFF2-40B4-BE49-F238E27FC236}">
                <a16:creationId xmlns:a16="http://schemas.microsoft.com/office/drawing/2014/main" id="{B2BEF7AA-5FBB-A046-9E19-EF4227648FC9}"/>
              </a:ext>
            </a:extLst>
          </p:cNvPr>
          <p:cNvSpPr>
            <a:spLocks noGrp="1"/>
          </p:cNvSpPr>
          <p:nvPr>
            <p:ph type="body" sz="half" idx="2"/>
          </p:nvPr>
        </p:nvSpPr>
        <p:spPr>
          <a:xfrm flipH="1" flipV="1">
            <a:off x="9717377" y="6414654"/>
            <a:ext cx="133205" cy="96982"/>
          </a:xfrm>
        </p:spPr>
        <p:txBody>
          <a:bodyPr>
            <a:normAutofit fontScale="25000" lnSpcReduction="20000"/>
          </a:bodyPr>
          <a:lstStyle/>
          <a:p>
            <a:endParaRPr lang="en-US" dirty="0"/>
          </a:p>
        </p:txBody>
      </p:sp>
    </p:spTree>
    <p:extLst>
      <p:ext uri="{BB962C8B-B14F-4D97-AF65-F5344CB8AC3E}">
        <p14:creationId xmlns:p14="http://schemas.microsoft.com/office/powerpoint/2010/main" val="3251579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9F54E-85B3-D244-A66B-1B6C81405D02}"/>
              </a:ext>
            </a:extLst>
          </p:cNvPr>
          <p:cNvSpPr>
            <a:spLocks noGrp="1"/>
          </p:cNvSpPr>
          <p:nvPr>
            <p:ph type="title"/>
          </p:nvPr>
        </p:nvSpPr>
        <p:spPr>
          <a:xfrm>
            <a:off x="1154954" y="1447799"/>
            <a:ext cx="8825659" cy="4634345"/>
          </a:xfrm>
        </p:spPr>
        <p:txBody>
          <a:bodyPr/>
          <a:lstStyle/>
          <a:p>
            <a:r>
              <a:rPr lang="en-US" dirty="0"/>
              <a:t>Please direct questions or comments to Adrienne Wilson at </a:t>
            </a:r>
            <a:r>
              <a:rPr lang="en-US" dirty="0">
                <a:hlinkClick r:id="rId2"/>
              </a:rPr>
              <a:t>amp0001@auburn.edu</a:t>
            </a:r>
            <a:br>
              <a:rPr lang="en-US" dirty="0"/>
            </a:br>
            <a:br>
              <a:rPr lang="en-US" dirty="0"/>
            </a:br>
            <a:r>
              <a:rPr lang="en-US" dirty="0"/>
              <a:t>Questions?</a:t>
            </a:r>
          </a:p>
        </p:txBody>
      </p:sp>
      <p:sp>
        <p:nvSpPr>
          <p:cNvPr id="3" name="Text Placeholder 2">
            <a:extLst>
              <a:ext uri="{FF2B5EF4-FFF2-40B4-BE49-F238E27FC236}">
                <a16:creationId xmlns:a16="http://schemas.microsoft.com/office/drawing/2014/main" id="{B2BEF7AA-5FBB-A046-9E19-EF4227648FC9}"/>
              </a:ext>
            </a:extLst>
          </p:cNvPr>
          <p:cNvSpPr>
            <a:spLocks noGrp="1"/>
          </p:cNvSpPr>
          <p:nvPr>
            <p:ph type="body" sz="half" idx="2"/>
          </p:nvPr>
        </p:nvSpPr>
        <p:spPr>
          <a:xfrm flipH="1" flipV="1">
            <a:off x="9717377" y="6414654"/>
            <a:ext cx="133205" cy="96982"/>
          </a:xfrm>
        </p:spPr>
        <p:txBody>
          <a:bodyPr>
            <a:normAutofit fontScale="25000" lnSpcReduction="20000"/>
          </a:bodyPr>
          <a:lstStyle/>
          <a:p>
            <a:endParaRPr lang="en-US" dirty="0"/>
          </a:p>
        </p:txBody>
      </p:sp>
    </p:spTree>
    <p:extLst>
      <p:ext uri="{BB962C8B-B14F-4D97-AF65-F5344CB8AC3E}">
        <p14:creationId xmlns:p14="http://schemas.microsoft.com/office/powerpoint/2010/main" val="27206835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21</TotalTime>
  <Words>393</Words>
  <Application>Microsoft Macintosh PowerPoint</Application>
  <PresentationFormat>Widescreen</PresentationFormat>
  <Paragraphs>18</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Century Gothic</vt:lpstr>
      <vt:lpstr>Wingdings 3</vt:lpstr>
      <vt:lpstr>Ion</vt:lpstr>
      <vt:lpstr>Revisions to Senate Committees</vt:lpstr>
      <vt:lpstr>Senate Rules Committee is recommending revisions to two Senate Committees</vt:lpstr>
      <vt:lpstr>1. Curriculum Committee</vt:lpstr>
      <vt:lpstr>1. Curriculum Committee</vt:lpstr>
      <vt:lpstr>2. Lectures Committee</vt:lpstr>
      <vt:lpstr>2. Lectures Committee</vt:lpstr>
      <vt:lpstr>These are Pending Action Items for your Information. At the next Senate meeting they will be brought back as action items each requiring a 2/3rds vote of the Senate. </vt:lpstr>
      <vt:lpstr>Please direct questions or comments to Adrienne Wilson at amp0001@auburn.edu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Revisions to Senate Committees</dc:title>
  <dc:creator>Microsoft Office User</dc:creator>
  <cp:lastModifiedBy>Adrienne Wilson</cp:lastModifiedBy>
  <cp:revision>3</cp:revision>
  <dcterms:created xsi:type="dcterms:W3CDTF">2019-09-29T18:33:24Z</dcterms:created>
  <dcterms:modified xsi:type="dcterms:W3CDTF">2019-10-08T17:44:32Z</dcterms:modified>
</cp:coreProperties>
</file>