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2"/>
  </p:notesMasterIdLst>
  <p:sldIdLst>
    <p:sldId id="256" r:id="rId2"/>
    <p:sldId id="271" r:id="rId3"/>
    <p:sldId id="270" r:id="rId4"/>
    <p:sldId id="269" r:id="rId5"/>
    <p:sldId id="274" r:id="rId6"/>
    <p:sldId id="272" r:id="rId7"/>
    <p:sldId id="273" r:id="rId8"/>
    <p:sldId id="261" r:id="rId9"/>
    <p:sldId id="267"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24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84773"/>
  </p:normalViewPr>
  <p:slideViewPr>
    <p:cSldViewPr snapToGrid="0" snapToObjects="1">
      <p:cViewPr>
        <p:scale>
          <a:sx n="72" d="100"/>
          <a:sy n="72" d="100"/>
        </p:scale>
        <p:origin x="-730"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FE4D9D-0039-5B4C-A778-28382B5C10EE}" type="datetimeFigureOut">
              <a:rPr lang="en-US" smtClean="0"/>
              <a:t>1/21/2020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F4928B-EC9A-B148-83DC-6C72918FEA42}" type="slidenum">
              <a:rPr lang="en-US" smtClean="0"/>
              <a:t>‹#›</a:t>
            </a:fld>
            <a:endParaRPr lang="en-US"/>
          </a:p>
        </p:txBody>
      </p:sp>
    </p:spTree>
    <p:extLst>
      <p:ext uri="{BB962C8B-B14F-4D97-AF65-F5344CB8AC3E}">
        <p14:creationId xmlns:p14="http://schemas.microsoft.com/office/powerpoint/2010/main" val="106004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F4928B-EC9A-B148-83DC-6C72918FEA42}" type="slidenum">
              <a:rPr lang="en-US" smtClean="0"/>
              <a:t>4</a:t>
            </a:fld>
            <a:endParaRPr lang="en-US"/>
          </a:p>
        </p:txBody>
      </p:sp>
    </p:spTree>
    <p:extLst>
      <p:ext uri="{BB962C8B-B14F-4D97-AF65-F5344CB8AC3E}">
        <p14:creationId xmlns:p14="http://schemas.microsoft.com/office/powerpoint/2010/main" val="2684590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F4928B-EC9A-B148-83DC-6C72918FEA42}" type="slidenum">
              <a:rPr lang="en-US" smtClean="0"/>
              <a:t>5</a:t>
            </a:fld>
            <a:endParaRPr lang="en-US"/>
          </a:p>
        </p:txBody>
      </p:sp>
    </p:spTree>
    <p:extLst>
      <p:ext uri="{BB962C8B-B14F-4D97-AF65-F5344CB8AC3E}">
        <p14:creationId xmlns:p14="http://schemas.microsoft.com/office/powerpoint/2010/main" val="27316280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1D41C9-D124-3647-BC38-8F8591CA4B70}"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3655405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1D41C9-D124-3647-BC38-8F8591CA4B70}"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134576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1D41C9-D124-3647-BC38-8F8591CA4B70}"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7378233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1D41C9-D124-3647-BC38-8F8591CA4B70}"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C74E8FB3-4CB0-1C40-B39B-2B574E983411}"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4436921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1D41C9-D124-3647-BC38-8F8591CA4B70}"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4185938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11D41C9-D124-3647-BC38-8F8591CA4B70}" type="datetimeFigureOut">
              <a:rPr lang="en-US" smtClean="0"/>
              <a:t>1/21/2020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16338393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11D41C9-D124-3647-BC38-8F8591CA4B70}" type="datetimeFigureOut">
              <a:rPr lang="en-US" smtClean="0"/>
              <a:t>1/21/2020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26484211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D41C9-D124-3647-BC38-8F8591CA4B70}"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32901523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D11D41C9-D124-3647-BC38-8F8591CA4B70}" type="datetimeFigureOut">
              <a:rPr lang="en-US" smtClean="0"/>
              <a:t>1/21/2020</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C74E8FB3-4CB0-1C40-B39B-2B574E983411}" type="slidenum">
              <a:rPr lang="en-US" smtClean="0"/>
              <a:t>‹#›</a:t>
            </a:fld>
            <a:endParaRPr lang="en-US"/>
          </a:p>
        </p:txBody>
      </p:sp>
    </p:spTree>
    <p:extLst>
      <p:ext uri="{BB962C8B-B14F-4D97-AF65-F5344CB8AC3E}">
        <p14:creationId xmlns:p14="http://schemas.microsoft.com/office/powerpoint/2010/main" val="394444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D41C9-D124-3647-BC38-8F8591CA4B70}"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2388428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1D41C9-D124-3647-BC38-8F8591CA4B70}"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2125088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1D41C9-D124-3647-BC38-8F8591CA4B70}"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1284781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1D41C9-D124-3647-BC38-8F8591CA4B70}" type="datetimeFigureOut">
              <a:rPr lang="en-US" smtClean="0"/>
              <a:t>1/21/2020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3609056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1D41C9-D124-3647-BC38-8F8591CA4B70}" type="datetimeFigureOut">
              <a:rPr lang="en-US" smtClean="0"/>
              <a:t>1/21/2020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2797866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D11D41C9-D124-3647-BC38-8F8591CA4B70}" type="datetimeFigureOut">
              <a:rPr lang="en-US" smtClean="0"/>
              <a:t>1/21/2020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275711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1D41C9-D124-3647-BC38-8F8591CA4B70}"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2394652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1D41C9-D124-3647-BC38-8F8591CA4B70}"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4E8FB3-4CB0-1C40-B39B-2B574E983411}" type="slidenum">
              <a:rPr lang="en-US" smtClean="0"/>
              <a:t>‹#›</a:t>
            </a:fld>
            <a:endParaRPr lang="en-US"/>
          </a:p>
        </p:txBody>
      </p:sp>
    </p:spTree>
    <p:extLst>
      <p:ext uri="{BB962C8B-B14F-4D97-AF65-F5344CB8AC3E}">
        <p14:creationId xmlns:p14="http://schemas.microsoft.com/office/powerpoint/2010/main" val="87328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11D41C9-D124-3647-BC38-8F8591CA4B70}" type="datetimeFigureOut">
              <a:rPr lang="en-US" smtClean="0"/>
              <a:t>1/21/2020</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C74E8FB3-4CB0-1C40-B39B-2B574E983411}" type="slidenum">
              <a:rPr lang="en-US" smtClean="0"/>
              <a:t>‹#›</a:t>
            </a:fld>
            <a:endParaRPr lang="en-US"/>
          </a:p>
        </p:txBody>
      </p:sp>
    </p:spTree>
    <p:extLst>
      <p:ext uri="{BB962C8B-B14F-4D97-AF65-F5344CB8AC3E}">
        <p14:creationId xmlns:p14="http://schemas.microsoft.com/office/powerpoint/2010/main" val="28554681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today.tamu.edu/2019/09/24/how-to-vote-in-texas/" TargetMode="External"/><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redandblack.com/uganews/more-than-people-cast-ballots-in-early-voting-at-uga/article_f6951ac8-dd6e-11e8-a8d3-4f9d00706b57.html" TargetMode="External"/><Relationship Id="rId5" Type="http://schemas.openxmlformats.org/officeDocument/2006/relationships/image" Target="../media/image8.png"/><Relationship Id="rId4" Type="http://schemas.openxmlformats.org/officeDocument/2006/relationships/hyperlink" Target="https://www.news.gatech.edu/2016/09/19/tips-first-time-voters" TargetMode="External"/><Relationship Id="rId9" Type="http://schemas.openxmlformats.org/officeDocument/2006/relationships/image" Target="../media/image10.png"/></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hyperlink" Target="https://vtnews.vt.edu/articles/2014/09/090814-vpa-votingchanges.html" TargetMode="External"/><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hyperlink" Target="https://pickenselections.org/2019/08/21/2019-municipal-election-polling-places/" TargetMode="External"/><Relationship Id="rId4" Type="http://schemas.openxmlformats.org/officeDocument/2006/relationships/hyperlink" Target="https://news.ufl.edu/archive/2008/10/campus-locations-make-voting-easy.html"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ampusvoteproject.org/stateguides/Alabama?fbclid=IwAR1mKf1K5_pwp6X8YSZE2sZ1658D2sOt8szpnQhyCyi3vzTqNGtbcZ3hCc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brennancenter.org/our-work/research-reports/debunking-voter-fraud-myth" TargetMode="External"/><Relationship Id="rId5" Type="http://schemas.openxmlformats.org/officeDocument/2006/relationships/hyperlink" Target="http://cms6.revize.com/revize/leecountyal/government/probate_judge/docs/Results_20181106_unofficial.pdf" TargetMode="External"/><Relationship Id="rId4" Type="http://schemas.openxmlformats.org/officeDocument/2006/relationships/hyperlink" Target="https://www.sos.alabama.gov/alabama-votes/voter/election-dat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xmlns="" id="{C8221A89-FE35-4C46-8874-69154D2A8C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88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xmlns="" id="{3E88C955-E946-4A2D-A07E-93FC3F6203DB}"/>
              </a:ext>
            </a:extLst>
          </p:cNvPr>
          <p:cNvPicPr>
            <a:picLocks noChangeAspect="1"/>
          </p:cNvPicPr>
          <p:nvPr/>
        </p:nvPicPr>
        <p:blipFill rotWithShape="1">
          <a:blip r:embed="rId2">
            <a:duotone>
              <a:schemeClr val="bg2">
                <a:shade val="45000"/>
                <a:satMod val="135000"/>
              </a:schemeClr>
              <a:prstClr val="white"/>
            </a:duotone>
            <a:alphaModFix amt="41000"/>
          </a:blip>
          <a:srcRect t="15730"/>
          <a:stretch/>
        </p:blipFill>
        <p:spPr>
          <a:xfrm>
            <a:off x="-3176" y="10"/>
            <a:ext cx="12192000" cy="6857991"/>
          </a:xfrm>
          <a:prstGeom prst="rect">
            <a:avLst/>
          </a:prstGeom>
        </p:spPr>
      </p:pic>
      <p:sp>
        <p:nvSpPr>
          <p:cNvPr id="20" name="Rectangle 19">
            <a:extLst>
              <a:ext uri="{FF2B5EF4-FFF2-40B4-BE49-F238E27FC236}">
                <a16:creationId xmlns:a16="http://schemas.microsoft.com/office/drawing/2014/main" xmlns="" id="{259ACC7A-6809-44E9-A594-85696A6C2BE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White">
          <a:xfrm>
            <a:off x="0" y="4249541"/>
            <a:ext cx="8968085" cy="1660332"/>
          </a:xfrm>
          <a:prstGeom prst="rect">
            <a:avLst/>
          </a:prstGeom>
          <a:solidFill>
            <a:schemeClr val="bg1">
              <a:lumMod val="95000"/>
              <a:lumOff val="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81402606-1973-9F4A-9999-C51B103FD10F}"/>
              </a:ext>
            </a:extLst>
          </p:cNvPr>
          <p:cNvSpPr>
            <a:spLocks noGrp="1"/>
          </p:cNvSpPr>
          <p:nvPr>
            <p:ph type="ctrTitle"/>
          </p:nvPr>
        </p:nvSpPr>
        <p:spPr>
          <a:xfrm>
            <a:off x="680322" y="4402667"/>
            <a:ext cx="8133478" cy="1231264"/>
          </a:xfrm>
        </p:spPr>
        <p:txBody>
          <a:bodyPr>
            <a:normAutofit/>
          </a:bodyPr>
          <a:lstStyle/>
          <a:p>
            <a:r>
              <a:rPr lang="en-US" sz="3200" dirty="0"/>
              <a:t>Auburn University</a:t>
            </a:r>
            <a:br>
              <a:rPr lang="en-US" sz="3200" dirty="0"/>
            </a:br>
            <a:r>
              <a:rPr lang="en-US" sz="3200" dirty="0"/>
              <a:t>On-Campus Polling Location</a:t>
            </a:r>
          </a:p>
        </p:txBody>
      </p:sp>
      <p:sp>
        <p:nvSpPr>
          <p:cNvPr id="22" name="Rectangle 21">
            <a:extLst>
              <a:ext uri="{FF2B5EF4-FFF2-40B4-BE49-F238E27FC236}">
                <a16:creationId xmlns:a16="http://schemas.microsoft.com/office/drawing/2014/main" xmlns="" id="{79E62B6A-C5F9-4D52-9F66-8777358274F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111715" y="4249541"/>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23">
            <a:extLst>
              <a:ext uri="{FF2B5EF4-FFF2-40B4-BE49-F238E27FC236}">
                <a16:creationId xmlns:a16="http://schemas.microsoft.com/office/drawing/2014/main" xmlns="" id="{95F95C49-E748-4D32-8417-22E5B6A6F5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5902314"/>
            <a:ext cx="8968085" cy="275942"/>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xmlns="" id="{E2AE10EC-5E3B-4FC0-B43F-1E44500096E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111715" y="5902314"/>
            <a:ext cx="3080285" cy="275942"/>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ubtitle 2">
            <a:extLst>
              <a:ext uri="{FF2B5EF4-FFF2-40B4-BE49-F238E27FC236}">
                <a16:creationId xmlns:a16="http://schemas.microsoft.com/office/drawing/2014/main" xmlns="" id="{55BB56BF-C398-4DD1-B046-78D5517F4F53}"/>
              </a:ext>
            </a:extLst>
          </p:cNvPr>
          <p:cNvSpPr>
            <a:spLocks noGrp="1"/>
          </p:cNvSpPr>
          <p:nvPr>
            <p:ph type="subTitle" idx="1"/>
          </p:nvPr>
        </p:nvSpPr>
        <p:spPr>
          <a:xfrm>
            <a:off x="9369287" y="4402667"/>
            <a:ext cx="2557669" cy="1231264"/>
          </a:xfrm>
        </p:spPr>
        <p:txBody>
          <a:bodyPr>
            <a:normAutofit lnSpcReduction="10000"/>
          </a:bodyPr>
          <a:lstStyle/>
          <a:p>
            <a:pPr lvl="0">
              <a:spcBef>
                <a:spcPts val="0"/>
              </a:spcBef>
              <a:spcAft>
                <a:spcPts val="600"/>
              </a:spcAft>
            </a:pPr>
            <a:r>
              <a:rPr lang="en-US" dirty="0">
                <a:latin typeface="Times New Roman"/>
                <a:ea typeface="Times New Roman"/>
                <a:cs typeface="Times New Roman"/>
                <a:sym typeface="Times New Roman"/>
              </a:rPr>
              <a:t>University Senate Presentation</a:t>
            </a:r>
          </a:p>
          <a:p>
            <a:pPr lvl="0">
              <a:spcBef>
                <a:spcPts val="0"/>
              </a:spcBef>
              <a:spcAft>
                <a:spcPts val="600"/>
              </a:spcAft>
            </a:pPr>
            <a:r>
              <a:rPr lang="en-US" dirty="0">
                <a:latin typeface="Times New Roman"/>
                <a:ea typeface="Times New Roman"/>
                <a:cs typeface="Times New Roman"/>
                <a:sym typeface="Times New Roman"/>
              </a:rPr>
              <a:t> </a:t>
            </a:r>
          </a:p>
          <a:p>
            <a:pPr lvl="0">
              <a:spcBef>
                <a:spcPts val="0"/>
              </a:spcBef>
              <a:spcAft>
                <a:spcPts val="600"/>
              </a:spcAft>
            </a:pPr>
            <a:r>
              <a:rPr lang="en-US" dirty="0">
                <a:latin typeface="Times New Roman"/>
                <a:ea typeface="Times New Roman"/>
                <a:cs typeface="Times New Roman"/>
                <a:sym typeface="Times New Roman"/>
              </a:rPr>
              <a:t>January 21, 2020</a:t>
            </a:r>
          </a:p>
        </p:txBody>
      </p:sp>
    </p:spTree>
    <p:extLst>
      <p:ext uri="{BB962C8B-B14F-4D97-AF65-F5344CB8AC3E}">
        <p14:creationId xmlns:p14="http://schemas.microsoft.com/office/powerpoint/2010/main" val="711502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xmlns="" id="{0B0BBD46-E160-4D02-9D82-3934E3970C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pic>
        <p:nvPicPr>
          <p:cNvPr id="15" name="Picture 9">
            <a:extLst>
              <a:ext uri="{FF2B5EF4-FFF2-40B4-BE49-F238E27FC236}">
                <a16:creationId xmlns:a16="http://schemas.microsoft.com/office/drawing/2014/main" xmlns="" id="{3114C8A4-DCE7-4155-98CA-D8826574B70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C7B76909-84A2-7947-94A7-DC8EC3CFBD87}"/>
              </a:ext>
            </a:extLst>
          </p:cNvPr>
          <p:cNvSpPr>
            <a:spLocks noGrp="1"/>
          </p:cNvSpPr>
          <p:nvPr>
            <p:ph type="title"/>
          </p:nvPr>
        </p:nvSpPr>
        <p:spPr>
          <a:xfrm>
            <a:off x="680321" y="321733"/>
            <a:ext cx="9900593" cy="1080938"/>
          </a:xfrm>
        </p:spPr>
        <p:txBody>
          <a:bodyPr>
            <a:normAutofit/>
          </a:bodyPr>
          <a:lstStyle/>
          <a:p>
            <a:r>
              <a:rPr lang="en" sz="4000" dirty="0">
                <a:solidFill>
                  <a:srgbClr val="FFFFFF"/>
                </a:solidFill>
              </a:rPr>
              <a:t>Questions?</a:t>
            </a:r>
            <a:endParaRPr lang="en-US" sz="4000" dirty="0">
              <a:solidFill>
                <a:srgbClr val="FFFFFF"/>
              </a:solidFill>
            </a:endParaRPr>
          </a:p>
        </p:txBody>
      </p:sp>
      <p:sp>
        <p:nvSpPr>
          <p:cNvPr id="16" name="Rectangle 11">
            <a:extLst>
              <a:ext uri="{FF2B5EF4-FFF2-40B4-BE49-F238E27FC236}">
                <a16:creationId xmlns:a16="http://schemas.microsoft.com/office/drawing/2014/main" xmlns="" id="{77A64E61-6D37-4CB3-8F42-66B0DACBCB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724402"/>
            <a:ext cx="12192000" cy="5133597"/>
          </a:xfrm>
          <a:prstGeom prst="rect">
            <a:avLst/>
          </a:prstGeom>
          <a:solidFill>
            <a:schemeClr val="bg1"/>
          </a:solidFill>
          <a:ln>
            <a:noFill/>
          </a:ln>
          <a:effectLst>
            <a:outerShdw blurRad="88900" dist="38100" dir="162000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3" name="Content Placeholder 2">
            <a:extLst>
              <a:ext uri="{FF2B5EF4-FFF2-40B4-BE49-F238E27FC236}">
                <a16:creationId xmlns:a16="http://schemas.microsoft.com/office/drawing/2014/main" xmlns="" id="{3E0EADEC-E82B-1B47-82D4-9380E1119E79}"/>
              </a:ext>
            </a:extLst>
          </p:cNvPr>
          <p:cNvSpPr>
            <a:spLocks noGrp="1"/>
          </p:cNvSpPr>
          <p:nvPr>
            <p:ph idx="1"/>
          </p:nvPr>
        </p:nvSpPr>
        <p:spPr>
          <a:xfrm>
            <a:off x="680321" y="2336873"/>
            <a:ext cx="9900593" cy="4199394"/>
          </a:xfrm>
        </p:spPr>
        <p:txBody>
          <a:bodyPr anchor="t">
            <a:normAutofit/>
          </a:bodyPr>
          <a:lstStyle/>
          <a:p>
            <a:r>
              <a:rPr lang="en-US" sz="2800" dirty="0">
                <a:ea typeface="Times New Roman"/>
                <a:cs typeface="Times New Roman"/>
                <a:sym typeface="Times New Roman"/>
              </a:rPr>
              <a:t>Hannah Krawczyk</a:t>
            </a:r>
          </a:p>
          <a:p>
            <a:pPr lvl="1"/>
            <a:r>
              <a:rPr lang="en-US" dirty="0">
                <a:ea typeface="Times New Roman"/>
                <a:cs typeface="Times New Roman"/>
                <a:sym typeface="Times New Roman"/>
              </a:rPr>
              <a:t>hrk0007@auburn.edu</a:t>
            </a:r>
          </a:p>
          <a:p>
            <a:endParaRPr lang="en-US" sz="2800" dirty="0">
              <a:ea typeface="Times New Roman"/>
              <a:cs typeface="Times New Roman"/>
              <a:sym typeface="Times New Roman"/>
            </a:endParaRPr>
          </a:p>
          <a:p>
            <a:r>
              <a:rPr lang="en-US" sz="2800" dirty="0">
                <a:ea typeface="Times New Roman"/>
                <a:cs typeface="Times New Roman"/>
                <a:sym typeface="Times New Roman"/>
              </a:rPr>
              <a:t>Beth McDaniel</a:t>
            </a:r>
          </a:p>
          <a:p>
            <a:pPr lvl="1"/>
            <a:r>
              <a:rPr lang="en-US" dirty="0">
                <a:ea typeface="Times New Roman"/>
                <a:cs typeface="Times New Roman"/>
                <a:sym typeface="Times New Roman"/>
              </a:rPr>
              <a:t>coopes1@auburn.edu</a:t>
            </a:r>
          </a:p>
          <a:p>
            <a:endParaRPr lang="en-US" sz="2800" dirty="0">
              <a:ea typeface="Times New Roman"/>
              <a:cs typeface="Times New Roman"/>
              <a:sym typeface="Times New Roman"/>
            </a:endParaRPr>
          </a:p>
          <a:p>
            <a:r>
              <a:rPr lang="en-US" sz="2800" dirty="0">
                <a:ea typeface="Times New Roman"/>
                <a:cs typeface="Times New Roman"/>
                <a:sym typeface="Times New Roman"/>
              </a:rPr>
              <a:t>Elizabeth Devore</a:t>
            </a:r>
          </a:p>
          <a:p>
            <a:pPr lvl="1"/>
            <a:r>
              <a:rPr lang="en-US" dirty="0">
                <a:ea typeface="Times New Roman"/>
                <a:cs typeface="Times New Roman"/>
                <a:sym typeface="Times New Roman"/>
              </a:rPr>
              <a:t>ead00012@auburn.edu</a:t>
            </a:r>
          </a:p>
          <a:p>
            <a:pPr marL="457200" lvl="1" indent="0">
              <a:buNone/>
            </a:pPr>
            <a:endParaRPr lang="en-US" dirty="0">
              <a:ea typeface="Times New Roman"/>
              <a:cs typeface="Times New Roman"/>
              <a:sym typeface="Times New Roman"/>
            </a:endParaRPr>
          </a:p>
        </p:txBody>
      </p:sp>
    </p:spTree>
    <p:extLst>
      <p:ext uri="{BB962C8B-B14F-4D97-AF65-F5344CB8AC3E}">
        <p14:creationId xmlns:p14="http://schemas.microsoft.com/office/powerpoint/2010/main" val="2531885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xmlns="" id="{0B0BBD46-E160-4D02-9D82-3934E3970C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pic>
        <p:nvPicPr>
          <p:cNvPr id="15" name="Picture 9">
            <a:extLst>
              <a:ext uri="{FF2B5EF4-FFF2-40B4-BE49-F238E27FC236}">
                <a16:creationId xmlns:a16="http://schemas.microsoft.com/office/drawing/2014/main" xmlns="" id="{3114C8A4-DCE7-4155-98CA-D8826574B70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C7B76909-84A2-7947-94A7-DC8EC3CFBD87}"/>
              </a:ext>
            </a:extLst>
          </p:cNvPr>
          <p:cNvSpPr>
            <a:spLocks noGrp="1"/>
          </p:cNvSpPr>
          <p:nvPr>
            <p:ph type="title"/>
          </p:nvPr>
        </p:nvSpPr>
        <p:spPr>
          <a:xfrm>
            <a:off x="680321" y="321733"/>
            <a:ext cx="9900593" cy="1080938"/>
          </a:xfrm>
        </p:spPr>
        <p:txBody>
          <a:bodyPr>
            <a:normAutofit/>
          </a:bodyPr>
          <a:lstStyle/>
          <a:p>
            <a:r>
              <a:rPr lang="en" sz="4000" dirty="0"/>
              <a:t>Why An On-Campus Polling Location?</a:t>
            </a:r>
            <a:endParaRPr lang="en-US" sz="4000" dirty="0">
              <a:solidFill>
                <a:srgbClr val="FFFFFF"/>
              </a:solidFill>
            </a:endParaRPr>
          </a:p>
        </p:txBody>
      </p:sp>
      <p:sp>
        <p:nvSpPr>
          <p:cNvPr id="16" name="Rectangle 11">
            <a:extLst>
              <a:ext uri="{FF2B5EF4-FFF2-40B4-BE49-F238E27FC236}">
                <a16:creationId xmlns:a16="http://schemas.microsoft.com/office/drawing/2014/main" xmlns="" id="{77A64E61-6D37-4CB3-8F42-66B0DACBCB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724402"/>
            <a:ext cx="12192000" cy="5133597"/>
          </a:xfrm>
          <a:prstGeom prst="rect">
            <a:avLst/>
          </a:prstGeom>
          <a:solidFill>
            <a:schemeClr val="bg1"/>
          </a:solidFill>
          <a:ln>
            <a:noFill/>
          </a:ln>
          <a:effectLst>
            <a:outerShdw blurRad="88900" dist="38100" dir="162000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3" name="Content Placeholder 2">
            <a:extLst>
              <a:ext uri="{FF2B5EF4-FFF2-40B4-BE49-F238E27FC236}">
                <a16:creationId xmlns:a16="http://schemas.microsoft.com/office/drawing/2014/main" xmlns="" id="{3E0EADEC-E82B-1B47-82D4-9380E1119E79}"/>
              </a:ext>
            </a:extLst>
          </p:cNvPr>
          <p:cNvSpPr>
            <a:spLocks noGrp="1"/>
          </p:cNvSpPr>
          <p:nvPr>
            <p:ph idx="1"/>
          </p:nvPr>
        </p:nvSpPr>
        <p:spPr>
          <a:xfrm>
            <a:off x="680321" y="2336873"/>
            <a:ext cx="11153870" cy="4024170"/>
          </a:xfrm>
        </p:spPr>
        <p:txBody>
          <a:bodyPr anchor="t">
            <a:normAutofit/>
          </a:bodyPr>
          <a:lstStyle/>
          <a:p>
            <a:r>
              <a:rPr lang="en-US" dirty="0"/>
              <a:t>A</a:t>
            </a:r>
            <a:r>
              <a:rPr lang="en-US" dirty="0">
                <a:ea typeface="Times New Roman"/>
                <a:cs typeface="Times New Roman"/>
                <a:sym typeface="Times New Roman"/>
              </a:rPr>
              <a:t>lleviate administrative pressure on other polling locations in the Auburn area.</a:t>
            </a:r>
          </a:p>
          <a:p>
            <a:pPr marL="0" indent="0">
              <a:buNone/>
            </a:pPr>
            <a:r>
              <a:rPr lang="en-US" dirty="0">
                <a:solidFill>
                  <a:schemeClr val="accent1"/>
                </a:solidFill>
                <a:ea typeface="Times New Roman"/>
                <a:cs typeface="Times New Roman"/>
                <a:sym typeface="Times New Roman"/>
              </a:rPr>
              <a:t>	</a:t>
            </a:r>
            <a:r>
              <a:rPr lang="en-US" b="1" dirty="0">
                <a:solidFill>
                  <a:schemeClr val="accent1"/>
                </a:solidFill>
                <a:ea typeface="Times New Roman"/>
                <a:cs typeface="Times New Roman"/>
                <a:sym typeface="Times New Roman"/>
              </a:rPr>
              <a:t>In 2018 (mid-term election), Clarion S College served 16,173</a:t>
            </a:r>
          </a:p>
          <a:p>
            <a:pPr marL="0" indent="0">
              <a:buNone/>
            </a:pPr>
            <a:r>
              <a:rPr lang="en-US" b="1" dirty="0">
                <a:solidFill>
                  <a:schemeClr val="accent1"/>
                </a:solidFill>
                <a:ea typeface="Times New Roman"/>
                <a:cs typeface="Times New Roman"/>
                <a:sym typeface="Times New Roman"/>
              </a:rPr>
              <a:t>	registered voters.</a:t>
            </a:r>
          </a:p>
          <a:p>
            <a:endParaRPr lang="en-US" dirty="0">
              <a:ea typeface="Times New Roman"/>
              <a:cs typeface="Times New Roman"/>
              <a:sym typeface="Times New Roman"/>
            </a:endParaRPr>
          </a:p>
          <a:p>
            <a:r>
              <a:rPr lang="en-US" dirty="0">
                <a:ea typeface="Times New Roman"/>
                <a:cs typeface="Times New Roman"/>
                <a:sym typeface="Times New Roman"/>
              </a:rPr>
              <a:t>Further Auburn University’s commitment to civic learning and civic engagement</a:t>
            </a:r>
          </a:p>
          <a:p>
            <a:pPr marL="0" indent="0">
              <a:buNone/>
            </a:pPr>
            <a:r>
              <a:rPr lang="en-US" dirty="0">
                <a:ea typeface="Times New Roman"/>
                <a:cs typeface="Times New Roman"/>
                <a:sym typeface="Times New Roman"/>
              </a:rPr>
              <a:t>	</a:t>
            </a:r>
            <a:r>
              <a:rPr lang="en-US" b="1" dirty="0">
                <a:solidFill>
                  <a:schemeClr val="accent1"/>
                </a:solidFill>
                <a:ea typeface="Times New Roman"/>
                <a:cs typeface="Times New Roman"/>
                <a:sym typeface="Times New Roman"/>
              </a:rPr>
              <a:t>“I  believe in my Country, because it is a land of freedom.”</a:t>
            </a:r>
          </a:p>
        </p:txBody>
      </p:sp>
    </p:spTree>
    <p:extLst>
      <p:ext uri="{BB962C8B-B14F-4D97-AF65-F5344CB8AC3E}">
        <p14:creationId xmlns:p14="http://schemas.microsoft.com/office/powerpoint/2010/main" val="3165710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xmlns="" id="{0B0BBD46-E160-4D02-9D82-3934E3970C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pic>
        <p:nvPicPr>
          <p:cNvPr id="15" name="Picture 9">
            <a:extLst>
              <a:ext uri="{FF2B5EF4-FFF2-40B4-BE49-F238E27FC236}">
                <a16:creationId xmlns:a16="http://schemas.microsoft.com/office/drawing/2014/main" xmlns="" id="{3114C8A4-DCE7-4155-98CA-D8826574B70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C7B76909-84A2-7947-94A7-DC8EC3CFBD87}"/>
              </a:ext>
            </a:extLst>
          </p:cNvPr>
          <p:cNvSpPr>
            <a:spLocks noGrp="1"/>
          </p:cNvSpPr>
          <p:nvPr>
            <p:ph type="title"/>
          </p:nvPr>
        </p:nvSpPr>
        <p:spPr>
          <a:xfrm>
            <a:off x="680321" y="321733"/>
            <a:ext cx="9900593" cy="1080938"/>
          </a:xfrm>
        </p:spPr>
        <p:txBody>
          <a:bodyPr>
            <a:normAutofit/>
          </a:bodyPr>
          <a:lstStyle/>
          <a:p>
            <a:r>
              <a:rPr lang="en" sz="4000" dirty="0">
                <a:solidFill>
                  <a:srgbClr val="FFFFFF"/>
                </a:solidFill>
              </a:rPr>
              <a:t>How Did We Get Here?</a:t>
            </a:r>
            <a:endParaRPr lang="en-US" sz="4000" dirty="0">
              <a:solidFill>
                <a:srgbClr val="FFFFFF"/>
              </a:solidFill>
            </a:endParaRPr>
          </a:p>
        </p:txBody>
      </p:sp>
      <p:sp>
        <p:nvSpPr>
          <p:cNvPr id="16" name="Rectangle 11">
            <a:extLst>
              <a:ext uri="{FF2B5EF4-FFF2-40B4-BE49-F238E27FC236}">
                <a16:creationId xmlns:a16="http://schemas.microsoft.com/office/drawing/2014/main" xmlns="" id="{77A64E61-6D37-4CB3-8F42-66B0DACBCB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724402"/>
            <a:ext cx="12192000" cy="5133597"/>
          </a:xfrm>
          <a:prstGeom prst="rect">
            <a:avLst/>
          </a:prstGeom>
          <a:solidFill>
            <a:schemeClr val="bg1"/>
          </a:solidFill>
          <a:ln>
            <a:noFill/>
          </a:ln>
          <a:effectLst>
            <a:outerShdw blurRad="88900" dist="38100" dir="162000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7" name="Striped Right Arrow 6">
            <a:extLst>
              <a:ext uri="{FF2B5EF4-FFF2-40B4-BE49-F238E27FC236}">
                <a16:creationId xmlns:a16="http://schemas.microsoft.com/office/drawing/2014/main" xmlns="" id="{17E7062C-AEC5-CC46-AEBE-7452E8AFD86C}"/>
              </a:ext>
            </a:extLst>
          </p:cNvPr>
          <p:cNvSpPr/>
          <p:nvPr/>
        </p:nvSpPr>
        <p:spPr>
          <a:xfrm>
            <a:off x="3284428" y="3687492"/>
            <a:ext cx="1465385" cy="1375118"/>
          </a:xfrm>
          <a:prstGeom prst="stripedRightArrow">
            <a:avLst/>
          </a:prstGeom>
          <a:solidFill>
            <a:schemeClr val="accent1"/>
          </a:solidFill>
          <a:ln>
            <a:solidFill>
              <a:srgbClr val="0324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Striped Right Arrow 7">
            <a:extLst>
              <a:ext uri="{FF2B5EF4-FFF2-40B4-BE49-F238E27FC236}">
                <a16:creationId xmlns:a16="http://schemas.microsoft.com/office/drawing/2014/main" xmlns="" id="{193E4E5C-0B2A-AD40-9E91-12A2E95A8AE1}"/>
              </a:ext>
            </a:extLst>
          </p:cNvPr>
          <p:cNvSpPr/>
          <p:nvPr/>
        </p:nvSpPr>
        <p:spPr>
          <a:xfrm rot="18882976">
            <a:off x="7384773" y="3062832"/>
            <a:ext cx="1465385" cy="1375118"/>
          </a:xfrm>
          <a:prstGeom prst="stripedRightArrow">
            <a:avLst/>
          </a:prstGeom>
          <a:solidFill>
            <a:schemeClr val="accent1"/>
          </a:solidFill>
          <a:ln>
            <a:solidFill>
              <a:srgbClr val="0324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triped Right Arrow 8">
            <a:extLst>
              <a:ext uri="{FF2B5EF4-FFF2-40B4-BE49-F238E27FC236}">
                <a16:creationId xmlns:a16="http://schemas.microsoft.com/office/drawing/2014/main" xmlns="" id="{30781D4C-66BC-534F-8FEE-ACDDD3021CA5}"/>
              </a:ext>
            </a:extLst>
          </p:cNvPr>
          <p:cNvSpPr/>
          <p:nvPr/>
        </p:nvSpPr>
        <p:spPr>
          <a:xfrm rot="2697275">
            <a:off x="7379916" y="4333139"/>
            <a:ext cx="1465385" cy="1375118"/>
          </a:xfrm>
          <a:prstGeom prst="stripedRightArrow">
            <a:avLst/>
          </a:prstGeom>
          <a:solidFill>
            <a:schemeClr val="accent1"/>
          </a:solidFill>
          <a:ln>
            <a:solidFill>
              <a:srgbClr val="0324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iamond 9">
            <a:extLst>
              <a:ext uri="{FF2B5EF4-FFF2-40B4-BE49-F238E27FC236}">
                <a16:creationId xmlns:a16="http://schemas.microsoft.com/office/drawing/2014/main" xmlns="" id="{59EDCFC8-431F-0340-A45B-301844FA3DFC}"/>
              </a:ext>
            </a:extLst>
          </p:cNvPr>
          <p:cNvSpPr/>
          <p:nvPr/>
        </p:nvSpPr>
        <p:spPr>
          <a:xfrm>
            <a:off x="680321" y="2774851"/>
            <a:ext cx="3200400" cy="3200400"/>
          </a:xfrm>
          <a:prstGeom prst="diamond">
            <a:avLst/>
          </a:prstGeom>
          <a:solidFill>
            <a:schemeClr val="tx1"/>
          </a:solidFill>
          <a:ln w="38100">
            <a:solidFill>
              <a:srgbClr val="0324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n>
                  <a:solidFill>
                    <a:srgbClr val="03244D"/>
                  </a:solidFill>
                </a:ln>
                <a:solidFill>
                  <a:srgbClr val="03244D"/>
                </a:solidFill>
              </a:rPr>
              <a:t>Lee </a:t>
            </a:r>
          </a:p>
          <a:p>
            <a:pPr algn="ctr"/>
            <a:r>
              <a:rPr lang="en-US" sz="2000" dirty="0">
                <a:ln>
                  <a:solidFill>
                    <a:srgbClr val="03244D"/>
                  </a:solidFill>
                </a:ln>
                <a:solidFill>
                  <a:srgbClr val="03244D"/>
                </a:solidFill>
              </a:rPr>
              <a:t>County Commission</a:t>
            </a:r>
          </a:p>
        </p:txBody>
      </p:sp>
      <p:sp>
        <p:nvSpPr>
          <p:cNvPr id="11" name="Diamond 10">
            <a:extLst>
              <a:ext uri="{FF2B5EF4-FFF2-40B4-BE49-F238E27FC236}">
                <a16:creationId xmlns:a16="http://schemas.microsoft.com/office/drawing/2014/main" xmlns="" id="{2BA9DFA5-ED20-0B49-82E6-C9A6B5D0FC67}"/>
              </a:ext>
            </a:extLst>
          </p:cNvPr>
          <p:cNvSpPr/>
          <p:nvPr/>
        </p:nvSpPr>
        <p:spPr>
          <a:xfrm>
            <a:off x="4754475" y="2774851"/>
            <a:ext cx="3200400" cy="3200400"/>
          </a:xfrm>
          <a:prstGeom prst="diamond">
            <a:avLst/>
          </a:prstGeom>
          <a:solidFill>
            <a:schemeClr val="tx1"/>
          </a:solidFill>
          <a:ln w="38100">
            <a:solidFill>
              <a:srgbClr val="0324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n>
                  <a:solidFill>
                    <a:srgbClr val="03244D"/>
                  </a:solidFill>
                </a:ln>
                <a:solidFill>
                  <a:srgbClr val="03244D"/>
                </a:solidFill>
              </a:rPr>
              <a:t>Auburn</a:t>
            </a:r>
          </a:p>
          <a:p>
            <a:pPr algn="ctr"/>
            <a:r>
              <a:rPr lang="en-US" sz="2000" dirty="0">
                <a:ln>
                  <a:solidFill>
                    <a:srgbClr val="03244D"/>
                  </a:solidFill>
                </a:ln>
                <a:solidFill>
                  <a:srgbClr val="03244D"/>
                </a:solidFill>
              </a:rPr>
              <a:t>University</a:t>
            </a:r>
          </a:p>
          <a:p>
            <a:pPr algn="ctr"/>
            <a:r>
              <a:rPr lang="en-US" sz="2000" dirty="0">
                <a:ln>
                  <a:solidFill>
                    <a:srgbClr val="03244D"/>
                  </a:solidFill>
                </a:ln>
                <a:solidFill>
                  <a:srgbClr val="03244D"/>
                </a:solidFill>
              </a:rPr>
              <a:t>Admin</a:t>
            </a:r>
          </a:p>
        </p:txBody>
      </p:sp>
      <p:sp>
        <p:nvSpPr>
          <p:cNvPr id="12" name="Diamond 11">
            <a:extLst>
              <a:ext uri="{FF2B5EF4-FFF2-40B4-BE49-F238E27FC236}">
                <a16:creationId xmlns:a16="http://schemas.microsoft.com/office/drawing/2014/main" xmlns="" id="{EFCA5571-6CBD-C24C-8BB7-264DD6F0CC16}"/>
              </a:ext>
            </a:extLst>
          </p:cNvPr>
          <p:cNvSpPr>
            <a:spLocks/>
          </p:cNvSpPr>
          <p:nvPr/>
        </p:nvSpPr>
        <p:spPr>
          <a:xfrm>
            <a:off x="8631636" y="2077176"/>
            <a:ext cx="2286000" cy="2286000"/>
          </a:xfrm>
          <a:prstGeom prst="diamond">
            <a:avLst/>
          </a:prstGeom>
          <a:solidFill>
            <a:schemeClr val="tx1"/>
          </a:solidFill>
          <a:ln w="38100">
            <a:solidFill>
              <a:srgbClr val="0324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3244D"/>
                </a:solidFill>
              </a:rPr>
              <a:t>Student support (SGA)</a:t>
            </a:r>
          </a:p>
        </p:txBody>
      </p:sp>
      <p:sp>
        <p:nvSpPr>
          <p:cNvPr id="13" name="Diamond 12">
            <a:extLst>
              <a:ext uri="{FF2B5EF4-FFF2-40B4-BE49-F238E27FC236}">
                <a16:creationId xmlns:a16="http://schemas.microsoft.com/office/drawing/2014/main" xmlns="" id="{4BFB45E4-47ED-B64C-9681-C163B9EFC297}"/>
              </a:ext>
            </a:extLst>
          </p:cNvPr>
          <p:cNvSpPr>
            <a:spLocks/>
          </p:cNvSpPr>
          <p:nvPr/>
        </p:nvSpPr>
        <p:spPr>
          <a:xfrm>
            <a:off x="8631636" y="4389117"/>
            <a:ext cx="2286000" cy="2286000"/>
          </a:xfrm>
          <a:prstGeom prst="diamond">
            <a:avLst/>
          </a:prstGeom>
          <a:solidFill>
            <a:schemeClr val="accent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solidFill>
                  <a:schemeClr val="tx1"/>
                </a:solidFill>
              </a:rPr>
              <a:t>Faculty support</a:t>
            </a:r>
          </a:p>
        </p:txBody>
      </p:sp>
    </p:spTree>
    <p:extLst>
      <p:ext uri="{BB962C8B-B14F-4D97-AF65-F5344CB8AC3E}">
        <p14:creationId xmlns:p14="http://schemas.microsoft.com/office/powerpoint/2010/main" val="1847284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xmlns="" id="{0B0BBD46-E160-4D02-9D82-3934E3970C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pic>
        <p:nvPicPr>
          <p:cNvPr id="15" name="Picture 9">
            <a:extLst>
              <a:ext uri="{FF2B5EF4-FFF2-40B4-BE49-F238E27FC236}">
                <a16:creationId xmlns:a16="http://schemas.microsoft.com/office/drawing/2014/main" xmlns="" id="{3114C8A4-DCE7-4155-98CA-D8826574B70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C7B76909-84A2-7947-94A7-DC8EC3CFBD87}"/>
              </a:ext>
            </a:extLst>
          </p:cNvPr>
          <p:cNvSpPr>
            <a:spLocks noGrp="1"/>
          </p:cNvSpPr>
          <p:nvPr>
            <p:ph type="title"/>
          </p:nvPr>
        </p:nvSpPr>
        <p:spPr>
          <a:xfrm>
            <a:off x="680321" y="321733"/>
            <a:ext cx="9900593" cy="1080938"/>
          </a:xfrm>
        </p:spPr>
        <p:txBody>
          <a:bodyPr>
            <a:normAutofit/>
          </a:bodyPr>
          <a:lstStyle/>
          <a:p>
            <a:r>
              <a:rPr lang="en" sz="4000" dirty="0">
                <a:solidFill>
                  <a:srgbClr val="FFFFFF"/>
                </a:solidFill>
              </a:rPr>
              <a:t>Comments </a:t>
            </a:r>
            <a:r>
              <a:rPr lang="en-US" sz="4000" dirty="0">
                <a:solidFill>
                  <a:srgbClr val="FFFFFF"/>
                </a:solidFill>
              </a:rPr>
              <a:t>from Faculty </a:t>
            </a:r>
            <a:r>
              <a:rPr lang="en" sz="4000" dirty="0">
                <a:solidFill>
                  <a:srgbClr val="FFFFFF"/>
                </a:solidFill>
              </a:rPr>
              <a:t>Thus Far</a:t>
            </a:r>
            <a:endParaRPr lang="en-US" sz="4000" dirty="0">
              <a:solidFill>
                <a:srgbClr val="FFFFFF"/>
              </a:solidFill>
            </a:endParaRPr>
          </a:p>
        </p:txBody>
      </p:sp>
      <p:sp>
        <p:nvSpPr>
          <p:cNvPr id="16" name="Rectangle 11">
            <a:extLst>
              <a:ext uri="{FF2B5EF4-FFF2-40B4-BE49-F238E27FC236}">
                <a16:creationId xmlns:a16="http://schemas.microsoft.com/office/drawing/2014/main" xmlns="" id="{77A64E61-6D37-4CB3-8F42-66B0DACBCB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724402"/>
            <a:ext cx="12192000" cy="5133597"/>
          </a:xfrm>
          <a:prstGeom prst="rect">
            <a:avLst/>
          </a:prstGeom>
          <a:solidFill>
            <a:schemeClr val="bg1"/>
          </a:solidFill>
          <a:ln>
            <a:noFill/>
          </a:ln>
          <a:effectLst>
            <a:outerShdw blurRad="88900" dist="38100" dir="162000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3" name="Content Placeholder 2">
            <a:extLst>
              <a:ext uri="{FF2B5EF4-FFF2-40B4-BE49-F238E27FC236}">
                <a16:creationId xmlns:a16="http://schemas.microsoft.com/office/drawing/2014/main" xmlns="" id="{3E0EADEC-E82B-1B47-82D4-9380E1119E79}"/>
              </a:ext>
            </a:extLst>
          </p:cNvPr>
          <p:cNvSpPr>
            <a:spLocks noGrp="1"/>
          </p:cNvSpPr>
          <p:nvPr>
            <p:ph idx="1"/>
          </p:nvPr>
        </p:nvSpPr>
        <p:spPr>
          <a:xfrm>
            <a:off x="680321" y="2336873"/>
            <a:ext cx="10106949" cy="4199394"/>
          </a:xfrm>
        </p:spPr>
        <p:txBody>
          <a:bodyPr anchor="t">
            <a:normAutofit/>
          </a:bodyPr>
          <a:lstStyle/>
          <a:p>
            <a:r>
              <a:rPr lang="en-US" dirty="0"/>
              <a:t>“I think we are doing students a disservice if we do not create a poll on campus for students! This should be a no-brainer. Students should exercise their right to vote and it should not be a challenge to do so.”</a:t>
            </a:r>
          </a:p>
          <a:p>
            <a:pPr marL="0" indent="0">
              <a:buNone/>
            </a:pPr>
            <a:endParaRPr lang="en-US" dirty="0"/>
          </a:p>
          <a:p>
            <a:r>
              <a:rPr lang="en-US" dirty="0"/>
              <a:t>“It's absolutely ridiculous that there's no polling place on Auburn's campus. Election time comes around when many students have midterms or projects due, so to say that it's reasonable that students (many of whom lack transportation) should have to leave the school to participate in the democratic process is barefaced voter suppression.”</a:t>
            </a:r>
          </a:p>
          <a:p>
            <a:endParaRPr lang="en-US" sz="2400" dirty="0">
              <a:ea typeface="Times New Roman"/>
              <a:cs typeface="Times New Roman"/>
              <a:sym typeface="Times New Roman"/>
            </a:endParaRPr>
          </a:p>
        </p:txBody>
      </p:sp>
    </p:spTree>
    <p:extLst>
      <p:ext uri="{BB962C8B-B14F-4D97-AF65-F5344CB8AC3E}">
        <p14:creationId xmlns:p14="http://schemas.microsoft.com/office/powerpoint/2010/main" val="3604453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xmlns="" id="{0B0BBD46-E160-4D02-9D82-3934E3970C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pic>
        <p:nvPicPr>
          <p:cNvPr id="15" name="Picture 9">
            <a:extLst>
              <a:ext uri="{FF2B5EF4-FFF2-40B4-BE49-F238E27FC236}">
                <a16:creationId xmlns:a16="http://schemas.microsoft.com/office/drawing/2014/main" xmlns="" id="{3114C8A4-DCE7-4155-98CA-D8826574B70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C7B76909-84A2-7947-94A7-DC8EC3CFBD87}"/>
              </a:ext>
            </a:extLst>
          </p:cNvPr>
          <p:cNvSpPr>
            <a:spLocks noGrp="1"/>
          </p:cNvSpPr>
          <p:nvPr>
            <p:ph type="title"/>
          </p:nvPr>
        </p:nvSpPr>
        <p:spPr>
          <a:xfrm>
            <a:off x="680321" y="321733"/>
            <a:ext cx="9900593" cy="1080938"/>
          </a:xfrm>
        </p:spPr>
        <p:txBody>
          <a:bodyPr>
            <a:normAutofit/>
          </a:bodyPr>
          <a:lstStyle/>
          <a:p>
            <a:r>
              <a:rPr lang="en" sz="4000" dirty="0">
                <a:solidFill>
                  <a:srgbClr val="FFFFFF"/>
                </a:solidFill>
              </a:rPr>
              <a:t>Comments </a:t>
            </a:r>
            <a:r>
              <a:rPr lang="en-US" sz="4000" dirty="0">
                <a:solidFill>
                  <a:srgbClr val="FFFFFF"/>
                </a:solidFill>
              </a:rPr>
              <a:t>from Faculty </a:t>
            </a:r>
            <a:r>
              <a:rPr lang="en" sz="4000" dirty="0">
                <a:solidFill>
                  <a:srgbClr val="FFFFFF"/>
                </a:solidFill>
              </a:rPr>
              <a:t>Thus Far</a:t>
            </a:r>
            <a:endParaRPr lang="en-US" sz="4000" dirty="0">
              <a:solidFill>
                <a:srgbClr val="FFFFFF"/>
              </a:solidFill>
            </a:endParaRPr>
          </a:p>
        </p:txBody>
      </p:sp>
      <p:sp>
        <p:nvSpPr>
          <p:cNvPr id="16" name="Rectangle 11">
            <a:extLst>
              <a:ext uri="{FF2B5EF4-FFF2-40B4-BE49-F238E27FC236}">
                <a16:creationId xmlns:a16="http://schemas.microsoft.com/office/drawing/2014/main" xmlns="" id="{77A64E61-6D37-4CB3-8F42-66B0DACBCB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724402"/>
            <a:ext cx="12192000" cy="5133597"/>
          </a:xfrm>
          <a:prstGeom prst="rect">
            <a:avLst/>
          </a:prstGeom>
          <a:solidFill>
            <a:schemeClr val="bg1"/>
          </a:solidFill>
          <a:ln>
            <a:noFill/>
          </a:ln>
          <a:effectLst>
            <a:outerShdw blurRad="88900" dist="38100" dir="162000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3" name="Content Placeholder 2">
            <a:extLst>
              <a:ext uri="{FF2B5EF4-FFF2-40B4-BE49-F238E27FC236}">
                <a16:creationId xmlns:a16="http://schemas.microsoft.com/office/drawing/2014/main" xmlns="" id="{3E0EADEC-E82B-1B47-82D4-9380E1119E79}"/>
              </a:ext>
            </a:extLst>
          </p:cNvPr>
          <p:cNvSpPr>
            <a:spLocks noGrp="1"/>
          </p:cNvSpPr>
          <p:nvPr>
            <p:ph idx="1"/>
          </p:nvPr>
        </p:nvSpPr>
        <p:spPr>
          <a:xfrm>
            <a:off x="680321" y="2336873"/>
            <a:ext cx="10106949" cy="4199394"/>
          </a:xfrm>
        </p:spPr>
        <p:txBody>
          <a:bodyPr anchor="t">
            <a:normAutofit/>
          </a:bodyPr>
          <a:lstStyle/>
          <a:p>
            <a:r>
              <a:rPr lang="en-US" dirty="0"/>
              <a:t>“A polling location on campus is necessary to ensure that students are given the ability to exercise their constitutional rights to vote. The lack of easy access to a polling site is gross disenfranchisement of this population. Many other universities across the United States provide polling sites located in dormitories and other public spaces on campus (e.g., the Student Center) in order to allow for students to easily vote.”</a:t>
            </a:r>
          </a:p>
        </p:txBody>
      </p:sp>
    </p:spTree>
    <p:extLst>
      <p:ext uri="{BB962C8B-B14F-4D97-AF65-F5344CB8AC3E}">
        <p14:creationId xmlns:p14="http://schemas.microsoft.com/office/powerpoint/2010/main" val="4027794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xmlns="" id="{0B0BBD46-E160-4D02-9D82-3934E3970C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pic>
        <p:nvPicPr>
          <p:cNvPr id="15" name="Picture 9">
            <a:extLst>
              <a:ext uri="{FF2B5EF4-FFF2-40B4-BE49-F238E27FC236}">
                <a16:creationId xmlns:a16="http://schemas.microsoft.com/office/drawing/2014/main" xmlns="" id="{3114C8A4-DCE7-4155-98CA-D8826574B70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C7B76909-84A2-7947-94A7-DC8EC3CFBD87}"/>
              </a:ext>
            </a:extLst>
          </p:cNvPr>
          <p:cNvSpPr>
            <a:spLocks noGrp="1"/>
          </p:cNvSpPr>
          <p:nvPr>
            <p:ph type="title"/>
          </p:nvPr>
        </p:nvSpPr>
        <p:spPr>
          <a:xfrm>
            <a:off x="680321" y="321733"/>
            <a:ext cx="9900593" cy="1080938"/>
          </a:xfrm>
        </p:spPr>
        <p:txBody>
          <a:bodyPr>
            <a:normAutofit/>
          </a:bodyPr>
          <a:lstStyle/>
          <a:p>
            <a:r>
              <a:rPr lang="en" sz="4000" dirty="0">
                <a:solidFill>
                  <a:srgbClr val="FFFFFF"/>
                </a:solidFill>
              </a:rPr>
              <a:t>Polling Locations at Peer Institutions</a:t>
            </a:r>
            <a:endParaRPr lang="en-US" sz="4000" dirty="0">
              <a:solidFill>
                <a:srgbClr val="FFFFFF"/>
              </a:solidFill>
            </a:endParaRPr>
          </a:p>
        </p:txBody>
      </p:sp>
      <p:sp>
        <p:nvSpPr>
          <p:cNvPr id="16" name="Rectangle 11">
            <a:extLst>
              <a:ext uri="{FF2B5EF4-FFF2-40B4-BE49-F238E27FC236}">
                <a16:creationId xmlns:a16="http://schemas.microsoft.com/office/drawing/2014/main" xmlns="" id="{77A64E61-6D37-4CB3-8F42-66B0DACBCB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724402"/>
            <a:ext cx="12192000" cy="5133597"/>
          </a:xfrm>
          <a:prstGeom prst="rect">
            <a:avLst/>
          </a:prstGeom>
          <a:solidFill>
            <a:schemeClr val="bg1"/>
          </a:solidFill>
          <a:ln>
            <a:noFill/>
          </a:ln>
          <a:effectLst>
            <a:outerShdw blurRad="88900" dist="38100" dir="162000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7" name="Content Placeholder 4">
            <a:extLst>
              <a:ext uri="{FF2B5EF4-FFF2-40B4-BE49-F238E27FC236}">
                <a16:creationId xmlns:a16="http://schemas.microsoft.com/office/drawing/2014/main" xmlns="" id="{9ECE684F-1480-5249-B26F-ACA0E9A2FFEB}"/>
              </a:ext>
            </a:extLst>
          </p:cNvPr>
          <p:cNvSpPr>
            <a:spLocks noGrp="1"/>
          </p:cNvSpPr>
          <p:nvPr>
            <p:ph idx="1"/>
          </p:nvPr>
        </p:nvSpPr>
        <p:spPr>
          <a:xfrm>
            <a:off x="680321" y="2336873"/>
            <a:ext cx="4020771" cy="546176"/>
          </a:xfrm>
        </p:spPr>
        <p:txBody>
          <a:bodyPr>
            <a:normAutofit fontScale="92500"/>
          </a:bodyPr>
          <a:lstStyle/>
          <a:p>
            <a:r>
              <a:rPr lang="en-US" sz="2800" b="1" dirty="0"/>
              <a:t>University of Alabama</a:t>
            </a:r>
          </a:p>
        </p:txBody>
      </p:sp>
      <p:pic>
        <p:nvPicPr>
          <p:cNvPr id="8" name="Google Shape;78;p16">
            <a:extLst>
              <a:ext uri="{FF2B5EF4-FFF2-40B4-BE49-F238E27FC236}">
                <a16:creationId xmlns:a16="http://schemas.microsoft.com/office/drawing/2014/main" xmlns="" id="{2CE949E0-E25D-7045-ACA4-377875C513BB}"/>
              </a:ext>
            </a:extLst>
          </p:cNvPr>
          <p:cNvPicPr preferRelativeResize="0"/>
          <p:nvPr/>
        </p:nvPicPr>
        <p:blipFill>
          <a:blip r:embed="rId3">
            <a:alphaModFix/>
          </a:blip>
          <a:stretch>
            <a:fillRect/>
          </a:stretch>
        </p:blipFill>
        <p:spPr>
          <a:xfrm>
            <a:off x="1013359" y="2883048"/>
            <a:ext cx="3472580" cy="1323191"/>
          </a:xfrm>
          <a:prstGeom prst="rect">
            <a:avLst/>
          </a:prstGeom>
          <a:noFill/>
          <a:ln>
            <a:noFill/>
          </a:ln>
        </p:spPr>
      </p:pic>
      <p:sp>
        <p:nvSpPr>
          <p:cNvPr id="9" name="Content Placeholder 4">
            <a:extLst>
              <a:ext uri="{FF2B5EF4-FFF2-40B4-BE49-F238E27FC236}">
                <a16:creationId xmlns:a16="http://schemas.microsoft.com/office/drawing/2014/main" xmlns="" id="{A5D09C6C-EC5E-2141-93FC-A61F17C7313F}"/>
              </a:ext>
            </a:extLst>
          </p:cNvPr>
          <p:cNvSpPr txBox="1">
            <a:spLocks/>
          </p:cNvSpPr>
          <p:nvPr/>
        </p:nvSpPr>
        <p:spPr>
          <a:xfrm>
            <a:off x="680321" y="4477659"/>
            <a:ext cx="4020771" cy="20092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en-US" sz="2800" b="1" dirty="0"/>
              <a:t>Georgia Tech</a:t>
            </a:r>
          </a:p>
          <a:p>
            <a:pPr marL="0" indent="0">
              <a:buNone/>
            </a:pPr>
            <a:endParaRPr lang="en-US" sz="1800" dirty="0"/>
          </a:p>
          <a:p>
            <a:pPr marL="0" indent="0">
              <a:buNone/>
            </a:pPr>
            <a:endParaRPr lang="en-US" sz="1800" dirty="0"/>
          </a:p>
          <a:p>
            <a:pPr marL="287338" indent="-287338">
              <a:buNone/>
            </a:pPr>
            <a:r>
              <a:rPr lang="en-US" sz="1200" dirty="0">
                <a:solidFill>
                  <a:schemeClr val="bg2"/>
                </a:solidFill>
              </a:rPr>
              <a:t>	</a:t>
            </a:r>
            <a:r>
              <a:rPr lang="en-US" sz="1200" u="sng" dirty="0">
                <a:solidFill>
                  <a:schemeClr val="accent1"/>
                </a:solidFill>
                <a:hlinkClick r:id="rId4">
                  <a:extLst>
                    <a:ext uri="{A12FA001-AC4F-418D-AE19-62706E023703}">
                      <ahyp:hlinkClr xmlns:ahyp="http://schemas.microsoft.com/office/drawing/2018/hyperlinkcolor" xmlns="" val="tx"/>
                    </a:ext>
                  </a:extLst>
                </a:hlinkClick>
              </a:rPr>
              <a:t>https://www.news.gatech.edu/2016/09/19/tips-first-time-voters</a:t>
            </a:r>
            <a:endParaRPr lang="en-US" sz="1200" dirty="0">
              <a:solidFill>
                <a:schemeClr val="accent1"/>
              </a:solidFill>
            </a:endParaRPr>
          </a:p>
        </p:txBody>
      </p:sp>
      <p:pic>
        <p:nvPicPr>
          <p:cNvPr id="10" name="Google Shape;79;p16">
            <a:extLst>
              <a:ext uri="{FF2B5EF4-FFF2-40B4-BE49-F238E27FC236}">
                <a16:creationId xmlns:a16="http://schemas.microsoft.com/office/drawing/2014/main" xmlns="" id="{4F88FD62-672C-264A-97C4-3184C631FE38}"/>
              </a:ext>
            </a:extLst>
          </p:cNvPr>
          <p:cNvPicPr preferRelativeResize="0"/>
          <p:nvPr/>
        </p:nvPicPr>
        <p:blipFill>
          <a:blip r:embed="rId5">
            <a:alphaModFix/>
          </a:blip>
          <a:stretch>
            <a:fillRect/>
          </a:stretch>
        </p:blipFill>
        <p:spPr>
          <a:xfrm>
            <a:off x="1013359" y="4982677"/>
            <a:ext cx="3472580" cy="710595"/>
          </a:xfrm>
          <a:prstGeom prst="rect">
            <a:avLst/>
          </a:prstGeom>
          <a:noFill/>
          <a:ln>
            <a:noFill/>
          </a:ln>
        </p:spPr>
      </p:pic>
      <p:sp>
        <p:nvSpPr>
          <p:cNvPr id="11" name="Content Placeholder 4">
            <a:extLst>
              <a:ext uri="{FF2B5EF4-FFF2-40B4-BE49-F238E27FC236}">
                <a16:creationId xmlns:a16="http://schemas.microsoft.com/office/drawing/2014/main" xmlns="" id="{3E50C592-CA1B-B441-9DCC-DB13B2DC3919}"/>
              </a:ext>
            </a:extLst>
          </p:cNvPr>
          <p:cNvSpPr txBox="1">
            <a:spLocks/>
          </p:cNvSpPr>
          <p:nvPr/>
        </p:nvSpPr>
        <p:spPr>
          <a:xfrm>
            <a:off x="6096000" y="2336872"/>
            <a:ext cx="4020771" cy="24072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en-US" sz="2800" b="1" dirty="0"/>
              <a:t>University of Georgia</a:t>
            </a:r>
          </a:p>
          <a:p>
            <a:pPr marL="0" indent="0">
              <a:buNone/>
            </a:pPr>
            <a:endParaRPr lang="en-US" sz="1400" dirty="0"/>
          </a:p>
          <a:p>
            <a:pPr marL="0" indent="0">
              <a:buNone/>
            </a:pPr>
            <a:endParaRPr lang="en-US" sz="1400" dirty="0"/>
          </a:p>
          <a:p>
            <a:pPr marL="0" indent="0">
              <a:buNone/>
            </a:pPr>
            <a:endParaRPr lang="en-US" sz="1400" dirty="0"/>
          </a:p>
          <a:p>
            <a:pPr marL="233363" indent="-233363">
              <a:buNone/>
            </a:pPr>
            <a:r>
              <a:rPr lang="en-US" sz="1200" dirty="0">
                <a:solidFill>
                  <a:schemeClr val="bg2"/>
                </a:solidFill>
              </a:rPr>
              <a:t>	</a:t>
            </a:r>
            <a:r>
              <a:rPr lang="en-US" sz="1200" u="sng" dirty="0">
                <a:solidFill>
                  <a:schemeClr val="accent1"/>
                </a:solidFill>
                <a:ea typeface="Arial"/>
                <a:cs typeface="Arial"/>
                <a:sym typeface="Arial"/>
                <a:hlinkClick r:id="rId6">
                  <a:extLst>
                    <a:ext uri="{A12FA001-AC4F-418D-AE19-62706E023703}">
                      <ahyp:hlinkClr xmlns:ahyp="http://schemas.microsoft.com/office/drawing/2018/hyperlinkcolor" xmlns="" val="tx"/>
                    </a:ext>
                  </a:extLst>
                </a:hlinkClick>
              </a:rPr>
              <a:t>https://www.redandblack.com/uganews/more-than-people-cast-ballots-in-early-voting-at-uga/</a:t>
            </a:r>
            <a:r>
              <a:rPr lang="en-US" sz="1200" u="sng" dirty="0">
                <a:solidFill>
                  <a:srgbClr val="002060"/>
                </a:solidFill>
                <a:ea typeface="Arial"/>
                <a:cs typeface="Arial"/>
                <a:sym typeface="Arial"/>
                <a:hlinkClick r:id="rId6">
                  <a:extLst>
                    <a:ext uri="{A12FA001-AC4F-418D-AE19-62706E023703}">
                      <ahyp:hlinkClr xmlns:ahyp="http://schemas.microsoft.com/office/drawing/2018/hyperlinkcolor" xmlns="" val="tx"/>
                    </a:ext>
                  </a:extLst>
                </a:hlinkClick>
              </a:rPr>
              <a:t>article_f6951ac8-dd6e-11e8-a8d3-4f9d00706b57.html</a:t>
            </a:r>
            <a:endParaRPr lang="en-US" sz="1200" dirty="0">
              <a:solidFill>
                <a:srgbClr val="002060"/>
              </a:solidFill>
              <a:ea typeface="Arial"/>
              <a:cs typeface="Arial"/>
              <a:sym typeface="Arial"/>
            </a:endParaRPr>
          </a:p>
        </p:txBody>
      </p:sp>
      <p:pic>
        <p:nvPicPr>
          <p:cNvPr id="12" name="Google Shape;81;p16">
            <a:extLst>
              <a:ext uri="{FF2B5EF4-FFF2-40B4-BE49-F238E27FC236}">
                <a16:creationId xmlns:a16="http://schemas.microsoft.com/office/drawing/2014/main" xmlns="" id="{33E7CEB9-1637-C54F-B224-E719B686D38B}"/>
              </a:ext>
            </a:extLst>
          </p:cNvPr>
          <p:cNvPicPr preferRelativeResize="0"/>
          <p:nvPr/>
        </p:nvPicPr>
        <p:blipFill>
          <a:blip r:embed="rId7">
            <a:alphaModFix/>
          </a:blip>
          <a:stretch>
            <a:fillRect/>
          </a:stretch>
        </p:blipFill>
        <p:spPr>
          <a:xfrm>
            <a:off x="6431560" y="2883048"/>
            <a:ext cx="3472580" cy="882128"/>
          </a:xfrm>
          <a:prstGeom prst="rect">
            <a:avLst/>
          </a:prstGeom>
          <a:noFill/>
          <a:ln>
            <a:noFill/>
          </a:ln>
        </p:spPr>
      </p:pic>
      <p:sp>
        <p:nvSpPr>
          <p:cNvPr id="13" name="Content Placeholder 4">
            <a:extLst>
              <a:ext uri="{FF2B5EF4-FFF2-40B4-BE49-F238E27FC236}">
                <a16:creationId xmlns:a16="http://schemas.microsoft.com/office/drawing/2014/main" xmlns="" id="{8B6E1FED-D270-7540-9E3A-997D32502834}"/>
              </a:ext>
            </a:extLst>
          </p:cNvPr>
          <p:cNvSpPr txBox="1">
            <a:spLocks/>
          </p:cNvSpPr>
          <p:nvPr/>
        </p:nvSpPr>
        <p:spPr>
          <a:xfrm>
            <a:off x="6095999" y="4744121"/>
            <a:ext cx="4020771" cy="20092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en-US" sz="2800" b="1" dirty="0"/>
              <a:t>Texas A&amp;M University</a:t>
            </a:r>
          </a:p>
          <a:p>
            <a:pPr marL="0" indent="0">
              <a:buNone/>
            </a:pPr>
            <a:endParaRPr lang="en-US" sz="1800" dirty="0"/>
          </a:p>
          <a:p>
            <a:pPr marL="0" indent="0">
              <a:buNone/>
            </a:pPr>
            <a:endParaRPr lang="en-US" sz="1800" dirty="0"/>
          </a:p>
          <a:p>
            <a:pPr marL="287338" indent="-287338">
              <a:buNone/>
            </a:pPr>
            <a:r>
              <a:rPr lang="en-US" sz="1200" dirty="0">
                <a:solidFill>
                  <a:schemeClr val="bg2"/>
                </a:solidFill>
              </a:rPr>
              <a:t>	</a:t>
            </a:r>
            <a:r>
              <a:rPr lang="en-US" sz="1200" u="sng" dirty="0">
                <a:solidFill>
                  <a:schemeClr val="accent1"/>
                </a:solidFill>
                <a:hlinkClick r:id="rId8">
                  <a:extLst>
                    <a:ext uri="{A12FA001-AC4F-418D-AE19-62706E023703}">
                      <ahyp:hlinkClr xmlns:ahyp="http://schemas.microsoft.com/office/drawing/2018/hyperlinkcolor" xmlns="" val="tx"/>
                    </a:ext>
                  </a:extLst>
                </a:hlinkClick>
              </a:rPr>
              <a:t>https://today.tamu.edu/2019/09/24/how-to-vote-in-texas/</a:t>
            </a:r>
            <a:endParaRPr lang="en-US" sz="1200" dirty="0">
              <a:solidFill>
                <a:schemeClr val="accent1"/>
              </a:solidFill>
            </a:endParaRPr>
          </a:p>
        </p:txBody>
      </p:sp>
      <p:pic>
        <p:nvPicPr>
          <p:cNvPr id="17" name="Google Shape;82;p16">
            <a:extLst>
              <a:ext uri="{FF2B5EF4-FFF2-40B4-BE49-F238E27FC236}">
                <a16:creationId xmlns:a16="http://schemas.microsoft.com/office/drawing/2014/main" xmlns="" id="{536F2CB1-28B1-E147-B659-67D0FD6AF949}"/>
              </a:ext>
            </a:extLst>
          </p:cNvPr>
          <p:cNvPicPr preferRelativeResize="0"/>
          <p:nvPr/>
        </p:nvPicPr>
        <p:blipFill rotWithShape="1">
          <a:blip r:embed="rId9">
            <a:alphaModFix/>
          </a:blip>
          <a:srcRect t="-25722"/>
          <a:stretch/>
        </p:blipFill>
        <p:spPr>
          <a:xfrm>
            <a:off x="6431560" y="5142260"/>
            <a:ext cx="3472580" cy="828234"/>
          </a:xfrm>
          <a:prstGeom prst="rect">
            <a:avLst/>
          </a:prstGeom>
          <a:noFill/>
          <a:ln>
            <a:noFill/>
          </a:ln>
        </p:spPr>
      </p:pic>
    </p:spTree>
    <p:extLst>
      <p:ext uri="{BB962C8B-B14F-4D97-AF65-F5344CB8AC3E}">
        <p14:creationId xmlns:p14="http://schemas.microsoft.com/office/powerpoint/2010/main" val="2996969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xmlns="" id="{0B0BBD46-E160-4D02-9D82-3934E3970C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pic>
        <p:nvPicPr>
          <p:cNvPr id="15" name="Picture 9">
            <a:extLst>
              <a:ext uri="{FF2B5EF4-FFF2-40B4-BE49-F238E27FC236}">
                <a16:creationId xmlns:a16="http://schemas.microsoft.com/office/drawing/2014/main" xmlns="" id="{3114C8A4-DCE7-4155-98CA-D8826574B70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C7B76909-84A2-7947-94A7-DC8EC3CFBD87}"/>
              </a:ext>
            </a:extLst>
          </p:cNvPr>
          <p:cNvSpPr>
            <a:spLocks noGrp="1"/>
          </p:cNvSpPr>
          <p:nvPr>
            <p:ph type="title"/>
          </p:nvPr>
        </p:nvSpPr>
        <p:spPr>
          <a:xfrm>
            <a:off x="680321" y="321733"/>
            <a:ext cx="9900593" cy="1080938"/>
          </a:xfrm>
        </p:spPr>
        <p:txBody>
          <a:bodyPr>
            <a:normAutofit/>
          </a:bodyPr>
          <a:lstStyle/>
          <a:p>
            <a:r>
              <a:rPr lang="en" sz="4000" dirty="0">
                <a:solidFill>
                  <a:srgbClr val="FFFFFF"/>
                </a:solidFill>
              </a:rPr>
              <a:t>Polling Locations at Aspirant Institutions</a:t>
            </a:r>
            <a:endParaRPr lang="en-US" sz="4000" dirty="0">
              <a:solidFill>
                <a:srgbClr val="FFFFFF"/>
              </a:solidFill>
            </a:endParaRPr>
          </a:p>
        </p:txBody>
      </p:sp>
      <p:sp>
        <p:nvSpPr>
          <p:cNvPr id="16" name="Rectangle 11">
            <a:extLst>
              <a:ext uri="{FF2B5EF4-FFF2-40B4-BE49-F238E27FC236}">
                <a16:creationId xmlns:a16="http://schemas.microsoft.com/office/drawing/2014/main" xmlns="" id="{77A64E61-6D37-4CB3-8F42-66B0DACBCB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724402"/>
            <a:ext cx="12192000" cy="5133597"/>
          </a:xfrm>
          <a:prstGeom prst="rect">
            <a:avLst/>
          </a:prstGeom>
          <a:solidFill>
            <a:schemeClr val="bg1"/>
          </a:solidFill>
          <a:ln>
            <a:noFill/>
          </a:ln>
          <a:effectLst>
            <a:outerShdw blurRad="88900" dist="38100" dir="162000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7" name="Content Placeholder 4">
            <a:extLst>
              <a:ext uri="{FF2B5EF4-FFF2-40B4-BE49-F238E27FC236}">
                <a16:creationId xmlns:a16="http://schemas.microsoft.com/office/drawing/2014/main" xmlns="" id="{9D75F1CB-D911-AD48-9DB8-91C4981F6C24}"/>
              </a:ext>
            </a:extLst>
          </p:cNvPr>
          <p:cNvSpPr txBox="1">
            <a:spLocks/>
          </p:cNvSpPr>
          <p:nvPr/>
        </p:nvSpPr>
        <p:spPr>
          <a:xfrm>
            <a:off x="680321" y="4477659"/>
            <a:ext cx="4020771" cy="20092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en-US" sz="2800" dirty="0"/>
              <a:t>Virginia Tech</a:t>
            </a:r>
          </a:p>
          <a:p>
            <a:pPr marL="0" indent="0">
              <a:buNone/>
            </a:pPr>
            <a:endParaRPr lang="en-US" sz="1800" dirty="0"/>
          </a:p>
          <a:p>
            <a:pPr marL="0" indent="0">
              <a:buNone/>
            </a:pPr>
            <a:endParaRPr lang="en-US" sz="1800" dirty="0">
              <a:solidFill>
                <a:schemeClr val="bg2"/>
              </a:solidFill>
            </a:endParaRPr>
          </a:p>
          <a:p>
            <a:pPr marL="287338" indent="-287338">
              <a:buNone/>
            </a:pPr>
            <a:r>
              <a:rPr lang="en-US" sz="3600" dirty="0">
                <a:solidFill>
                  <a:schemeClr val="bg2"/>
                </a:solidFill>
              </a:rPr>
              <a:t>	</a:t>
            </a:r>
            <a:r>
              <a:rPr lang="en-US" sz="1200" u="sng" dirty="0">
                <a:solidFill>
                  <a:schemeClr val="accent1"/>
                </a:solidFill>
                <a:hlinkClick r:id="rId3">
                  <a:extLst>
                    <a:ext uri="{A12FA001-AC4F-418D-AE19-62706E023703}">
                      <ahyp:hlinkClr xmlns:ahyp="http://schemas.microsoft.com/office/drawing/2018/hyperlinkcolor" xmlns="" val="tx"/>
                    </a:ext>
                  </a:extLst>
                </a:hlinkClick>
              </a:rPr>
              <a:t>https://vtnews.vt.edu/articles/2014/09/090814-vpa-votingchanges.html</a:t>
            </a:r>
            <a:endParaRPr lang="en-US" sz="1400" dirty="0">
              <a:solidFill>
                <a:schemeClr val="accent1"/>
              </a:solidFill>
              <a:ea typeface="Proxima Nova"/>
              <a:cs typeface="Proxima Nova"/>
              <a:sym typeface="Proxima Nova"/>
            </a:endParaRPr>
          </a:p>
        </p:txBody>
      </p:sp>
      <p:sp>
        <p:nvSpPr>
          <p:cNvPr id="8" name="Content Placeholder 4">
            <a:extLst>
              <a:ext uri="{FF2B5EF4-FFF2-40B4-BE49-F238E27FC236}">
                <a16:creationId xmlns:a16="http://schemas.microsoft.com/office/drawing/2014/main" xmlns="" id="{74A87F4F-B8EE-364F-8AE3-15D0952AF406}"/>
              </a:ext>
            </a:extLst>
          </p:cNvPr>
          <p:cNvSpPr txBox="1">
            <a:spLocks/>
          </p:cNvSpPr>
          <p:nvPr/>
        </p:nvSpPr>
        <p:spPr>
          <a:xfrm>
            <a:off x="6096000" y="2336873"/>
            <a:ext cx="4020771" cy="34184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en-US" sz="2800" dirty="0"/>
              <a:t>University of Florida</a:t>
            </a:r>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800" dirty="0"/>
          </a:p>
          <a:p>
            <a:pPr marL="0" indent="0">
              <a:buNone/>
            </a:pPr>
            <a:endParaRPr lang="en-US" sz="800" dirty="0"/>
          </a:p>
          <a:p>
            <a:pPr marL="233363" indent="-233363">
              <a:buNone/>
            </a:pPr>
            <a:r>
              <a:rPr lang="en-US" sz="1400" dirty="0"/>
              <a:t>	</a:t>
            </a:r>
            <a:r>
              <a:rPr lang="en-US" sz="1200" u="sng" dirty="0">
                <a:solidFill>
                  <a:schemeClr val="accent1"/>
                </a:solidFill>
                <a:hlinkClick r:id="rId4">
                  <a:extLst>
                    <a:ext uri="{A12FA001-AC4F-418D-AE19-62706E023703}">
                      <ahyp:hlinkClr xmlns:ahyp="http://schemas.microsoft.com/office/drawing/2018/hyperlinkcolor" xmlns="" val="tx"/>
                    </a:ext>
                  </a:extLst>
                </a:hlinkClick>
              </a:rPr>
              <a:t>https://news.ufl.edu/archive/2008/10/campus-locations-make-voting-easy.html</a:t>
            </a:r>
            <a:endParaRPr lang="en-US" sz="1400" dirty="0">
              <a:solidFill>
                <a:schemeClr val="accent1"/>
              </a:solidFill>
            </a:endParaRPr>
          </a:p>
        </p:txBody>
      </p:sp>
      <p:sp>
        <p:nvSpPr>
          <p:cNvPr id="9" name="Content Placeholder 4">
            <a:extLst>
              <a:ext uri="{FF2B5EF4-FFF2-40B4-BE49-F238E27FC236}">
                <a16:creationId xmlns:a16="http://schemas.microsoft.com/office/drawing/2014/main" xmlns="" id="{4BA568B9-6079-B244-B7D6-4EE307EF22FF}"/>
              </a:ext>
            </a:extLst>
          </p:cNvPr>
          <p:cNvSpPr txBox="1">
            <a:spLocks/>
          </p:cNvSpPr>
          <p:nvPr/>
        </p:nvSpPr>
        <p:spPr>
          <a:xfrm>
            <a:off x="680320" y="2336873"/>
            <a:ext cx="4020771" cy="20092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en-US" sz="2800" dirty="0"/>
              <a:t>Clemson</a:t>
            </a:r>
          </a:p>
          <a:p>
            <a:pPr marL="0" indent="0">
              <a:buNone/>
            </a:pPr>
            <a:endParaRPr lang="en-US" sz="1400" dirty="0">
              <a:solidFill>
                <a:schemeClr val="bg2"/>
              </a:solidFill>
            </a:endParaRPr>
          </a:p>
          <a:p>
            <a:pPr marL="0" indent="0">
              <a:buNone/>
            </a:pPr>
            <a:endParaRPr lang="en-US" sz="1400" dirty="0">
              <a:solidFill>
                <a:schemeClr val="bg2"/>
              </a:solidFill>
            </a:endParaRPr>
          </a:p>
          <a:p>
            <a:pPr marL="0" indent="0">
              <a:buNone/>
            </a:pPr>
            <a:endParaRPr lang="en-US" sz="1400" dirty="0">
              <a:solidFill>
                <a:schemeClr val="bg2"/>
              </a:solidFill>
            </a:endParaRPr>
          </a:p>
          <a:p>
            <a:pPr marL="233363" indent="-233363">
              <a:buNone/>
            </a:pPr>
            <a:r>
              <a:rPr lang="en-US" sz="1400" dirty="0">
                <a:solidFill>
                  <a:schemeClr val="bg2"/>
                </a:solidFill>
              </a:rPr>
              <a:t>	</a:t>
            </a:r>
            <a:r>
              <a:rPr lang="en" sz="1200" u="sng" dirty="0">
                <a:solidFill>
                  <a:schemeClr val="accent1"/>
                </a:solidFill>
                <a:ea typeface="Arial"/>
                <a:cs typeface="Arial"/>
                <a:sym typeface="Arial"/>
                <a:hlinkClick r:id="rId5">
                  <a:extLst>
                    <a:ext uri="{A12FA001-AC4F-418D-AE19-62706E023703}">
                      <ahyp:hlinkClr xmlns:ahyp="http://schemas.microsoft.com/office/drawing/2018/hyperlinkcolor" xmlns="" val="tx"/>
                    </a:ext>
                  </a:extLst>
                </a:hlinkClick>
              </a:rPr>
              <a:t>https://pickenselections.org/2019/08/21/2019-municipal-election-polling-places/</a:t>
            </a:r>
            <a:endParaRPr lang="en-US" sz="1400" dirty="0">
              <a:solidFill>
                <a:schemeClr val="accent1"/>
              </a:solidFill>
              <a:ea typeface="Arial"/>
              <a:cs typeface="Arial"/>
              <a:sym typeface="Arial"/>
            </a:endParaRPr>
          </a:p>
        </p:txBody>
      </p:sp>
      <p:pic>
        <p:nvPicPr>
          <p:cNvPr id="10" name="Google Shape;91;p17">
            <a:extLst>
              <a:ext uri="{FF2B5EF4-FFF2-40B4-BE49-F238E27FC236}">
                <a16:creationId xmlns:a16="http://schemas.microsoft.com/office/drawing/2014/main" xmlns="" id="{80198A77-783F-7C46-BA3E-046B0932743C}"/>
              </a:ext>
            </a:extLst>
          </p:cNvPr>
          <p:cNvPicPr preferRelativeResize="0"/>
          <p:nvPr/>
        </p:nvPicPr>
        <p:blipFill>
          <a:blip r:embed="rId6">
            <a:alphaModFix/>
          </a:blip>
          <a:stretch>
            <a:fillRect/>
          </a:stretch>
        </p:blipFill>
        <p:spPr>
          <a:xfrm>
            <a:off x="1013360" y="2883049"/>
            <a:ext cx="3687732" cy="882128"/>
          </a:xfrm>
          <a:prstGeom prst="rect">
            <a:avLst/>
          </a:prstGeom>
          <a:noFill/>
          <a:ln>
            <a:noFill/>
          </a:ln>
        </p:spPr>
      </p:pic>
      <p:pic>
        <p:nvPicPr>
          <p:cNvPr id="11" name="Google Shape;92;p17">
            <a:extLst>
              <a:ext uri="{FF2B5EF4-FFF2-40B4-BE49-F238E27FC236}">
                <a16:creationId xmlns:a16="http://schemas.microsoft.com/office/drawing/2014/main" xmlns="" id="{1CFE35C7-5006-6343-96FF-79831C712299}"/>
              </a:ext>
            </a:extLst>
          </p:cNvPr>
          <p:cNvPicPr preferRelativeResize="0"/>
          <p:nvPr/>
        </p:nvPicPr>
        <p:blipFill>
          <a:blip r:embed="rId7">
            <a:alphaModFix/>
          </a:blip>
          <a:stretch>
            <a:fillRect/>
          </a:stretch>
        </p:blipFill>
        <p:spPr>
          <a:xfrm>
            <a:off x="1013360" y="4848782"/>
            <a:ext cx="3687731" cy="906559"/>
          </a:xfrm>
          <a:prstGeom prst="rect">
            <a:avLst/>
          </a:prstGeom>
          <a:noFill/>
          <a:ln>
            <a:noFill/>
          </a:ln>
        </p:spPr>
      </p:pic>
      <p:pic>
        <p:nvPicPr>
          <p:cNvPr id="12" name="Google Shape;93;p17">
            <a:extLst>
              <a:ext uri="{FF2B5EF4-FFF2-40B4-BE49-F238E27FC236}">
                <a16:creationId xmlns:a16="http://schemas.microsoft.com/office/drawing/2014/main" xmlns="" id="{3D90F0D7-B0EE-B741-A116-8C8735A346C9}"/>
              </a:ext>
            </a:extLst>
          </p:cNvPr>
          <p:cNvPicPr preferRelativeResize="0"/>
          <p:nvPr/>
        </p:nvPicPr>
        <p:blipFill>
          <a:blip r:embed="rId8">
            <a:alphaModFix/>
          </a:blip>
          <a:stretch>
            <a:fillRect/>
          </a:stretch>
        </p:blipFill>
        <p:spPr>
          <a:xfrm>
            <a:off x="6435289" y="2883049"/>
            <a:ext cx="3681482" cy="1965733"/>
          </a:xfrm>
          <a:prstGeom prst="rect">
            <a:avLst/>
          </a:prstGeom>
          <a:noFill/>
          <a:ln>
            <a:noFill/>
          </a:ln>
        </p:spPr>
      </p:pic>
    </p:spTree>
    <p:extLst>
      <p:ext uri="{BB962C8B-B14F-4D97-AF65-F5344CB8AC3E}">
        <p14:creationId xmlns:p14="http://schemas.microsoft.com/office/powerpoint/2010/main" val="3732011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xmlns="" id="{0B0BBD46-E160-4D02-9D82-3934E3970C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9">
            <a:extLst>
              <a:ext uri="{FF2B5EF4-FFF2-40B4-BE49-F238E27FC236}">
                <a16:creationId xmlns:a16="http://schemas.microsoft.com/office/drawing/2014/main" xmlns="" id="{3114C8A4-DCE7-4155-98CA-D8826574B70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C7B76909-84A2-7947-94A7-DC8EC3CFBD87}"/>
              </a:ext>
            </a:extLst>
          </p:cNvPr>
          <p:cNvSpPr>
            <a:spLocks noGrp="1"/>
          </p:cNvSpPr>
          <p:nvPr>
            <p:ph type="title"/>
          </p:nvPr>
        </p:nvSpPr>
        <p:spPr>
          <a:xfrm>
            <a:off x="680321" y="321733"/>
            <a:ext cx="9900593" cy="1080938"/>
          </a:xfrm>
        </p:spPr>
        <p:txBody>
          <a:bodyPr>
            <a:normAutofit/>
          </a:bodyPr>
          <a:lstStyle/>
          <a:p>
            <a:r>
              <a:rPr lang="en" sz="4000" dirty="0">
                <a:solidFill>
                  <a:srgbClr val="FFFFFF"/>
                </a:solidFill>
              </a:rPr>
              <a:t>Our Request</a:t>
            </a:r>
            <a:endParaRPr lang="en-US" sz="4000" dirty="0">
              <a:solidFill>
                <a:srgbClr val="FFFFFF"/>
              </a:solidFill>
            </a:endParaRPr>
          </a:p>
        </p:txBody>
      </p:sp>
      <p:sp>
        <p:nvSpPr>
          <p:cNvPr id="16" name="Rectangle 11">
            <a:extLst>
              <a:ext uri="{FF2B5EF4-FFF2-40B4-BE49-F238E27FC236}">
                <a16:creationId xmlns:a16="http://schemas.microsoft.com/office/drawing/2014/main" xmlns="" id="{77A64E61-6D37-4CB3-8F42-66B0DACBCB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724402"/>
            <a:ext cx="12192000" cy="5133597"/>
          </a:xfrm>
          <a:prstGeom prst="rect">
            <a:avLst/>
          </a:prstGeom>
          <a:solidFill>
            <a:schemeClr val="bg1"/>
          </a:solidFill>
          <a:ln>
            <a:noFill/>
          </a:ln>
          <a:effectLst>
            <a:outerShdw blurRad="88900" dist="38100" dir="162000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3E0EADEC-E82B-1B47-82D4-9380E1119E79}"/>
              </a:ext>
            </a:extLst>
          </p:cNvPr>
          <p:cNvSpPr>
            <a:spLocks noGrp="1"/>
          </p:cNvSpPr>
          <p:nvPr>
            <p:ph idx="1"/>
          </p:nvPr>
        </p:nvSpPr>
        <p:spPr>
          <a:xfrm>
            <a:off x="680321" y="2336873"/>
            <a:ext cx="10451505" cy="3139799"/>
          </a:xfrm>
        </p:spPr>
        <p:txBody>
          <a:bodyPr anchor="t">
            <a:normAutofit/>
          </a:bodyPr>
          <a:lstStyle/>
          <a:p>
            <a:r>
              <a:rPr lang="en-US" sz="2800" b="1" dirty="0"/>
              <a:t>Faculty support to </a:t>
            </a:r>
            <a:r>
              <a:rPr lang="en-US" sz="2800" b="1" dirty="0">
                <a:ea typeface="Times New Roman"/>
                <a:cs typeface="Times New Roman"/>
                <a:sym typeface="Times New Roman"/>
              </a:rPr>
              <a:t>add a polling location on the Auburn’s campus.</a:t>
            </a:r>
          </a:p>
          <a:p>
            <a:pPr lvl="1"/>
            <a:r>
              <a:rPr lang="en-US" sz="2400" dirty="0">
                <a:ea typeface="Times New Roman"/>
                <a:cs typeface="Times New Roman"/>
                <a:sym typeface="Times New Roman"/>
              </a:rPr>
              <a:t>Location to be selected based on administrative assessment: </a:t>
            </a:r>
          </a:p>
          <a:p>
            <a:pPr lvl="2"/>
            <a:r>
              <a:rPr lang="en-US" sz="2400" dirty="0">
                <a:ea typeface="Times New Roman"/>
                <a:cs typeface="Times New Roman"/>
                <a:sym typeface="Times New Roman"/>
              </a:rPr>
              <a:t>Facilities management </a:t>
            </a:r>
          </a:p>
          <a:p>
            <a:pPr lvl="2"/>
            <a:r>
              <a:rPr lang="en-US" sz="2400" dirty="0">
                <a:ea typeface="Times New Roman"/>
                <a:cs typeface="Times New Roman"/>
                <a:sym typeface="Times New Roman"/>
              </a:rPr>
              <a:t>Parking services</a:t>
            </a:r>
          </a:p>
          <a:p>
            <a:pPr lvl="2"/>
            <a:r>
              <a:rPr lang="en-US" sz="2400" dirty="0">
                <a:ea typeface="Times New Roman"/>
                <a:cs typeface="Times New Roman"/>
                <a:sym typeface="Times New Roman"/>
              </a:rPr>
              <a:t>Tiger transit</a:t>
            </a:r>
          </a:p>
        </p:txBody>
      </p:sp>
    </p:spTree>
    <p:extLst>
      <p:ext uri="{BB962C8B-B14F-4D97-AF65-F5344CB8AC3E}">
        <p14:creationId xmlns:p14="http://schemas.microsoft.com/office/powerpoint/2010/main" val="3964703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xmlns="" id="{0B0BBD46-E160-4D02-9D82-3934E3970C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pic>
        <p:nvPicPr>
          <p:cNvPr id="15" name="Picture 9">
            <a:extLst>
              <a:ext uri="{FF2B5EF4-FFF2-40B4-BE49-F238E27FC236}">
                <a16:creationId xmlns:a16="http://schemas.microsoft.com/office/drawing/2014/main" xmlns="" id="{3114C8A4-DCE7-4155-98CA-D8826574B702}"/>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C7B76909-84A2-7947-94A7-DC8EC3CFBD87}"/>
              </a:ext>
            </a:extLst>
          </p:cNvPr>
          <p:cNvSpPr>
            <a:spLocks noGrp="1"/>
          </p:cNvSpPr>
          <p:nvPr>
            <p:ph type="title"/>
          </p:nvPr>
        </p:nvSpPr>
        <p:spPr>
          <a:xfrm>
            <a:off x="680321" y="321733"/>
            <a:ext cx="9900593" cy="1080938"/>
          </a:xfrm>
        </p:spPr>
        <p:txBody>
          <a:bodyPr>
            <a:normAutofit/>
          </a:bodyPr>
          <a:lstStyle/>
          <a:p>
            <a:r>
              <a:rPr lang="en" sz="4000" dirty="0">
                <a:solidFill>
                  <a:srgbClr val="FFFFFF"/>
                </a:solidFill>
              </a:rPr>
              <a:t>Want to Learn More?</a:t>
            </a:r>
            <a:endParaRPr lang="en-US" sz="4000" dirty="0">
              <a:solidFill>
                <a:srgbClr val="FFFFFF"/>
              </a:solidFill>
            </a:endParaRPr>
          </a:p>
        </p:txBody>
      </p:sp>
      <p:sp>
        <p:nvSpPr>
          <p:cNvPr id="16" name="Rectangle 11">
            <a:extLst>
              <a:ext uri="{FF2B5EF4-FFF2-40B4-BE49-F238E27FC236}">
                <a16:creationId xmlns:a16="http://schemas.microsoft.com/office/drawing/2014/main" xmlns="" id="{77A64E61-6D37-4CB3-8F42-66B0DACBCB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724402"/>
            <a:ext cx="12192000" cy="5133597"/>
          </a:xfrm>
          <a:prstGeom prst="rect">
            <a:avLst/>
          </a:prstGeom>
          <a:solidFill>
            <a:schemeClr val="bg1"/>
          </a:solidFill>
          <a:ln>
            <a:noFill/>
          </a:ln>
          <a:effectLst>
            <a:outerShdw blurRad="88900" dist="38100" dir="162000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3" name="Content Placeholder 2">
            <a:extLst>
              <a:ext uri="{FF2B5EF4-FFF2-40B4-BE49-F238E27FC236}">
                <a16:creationId xmlns:a16="http://schemas.microsoft.com/office/drawing/2014/main" xmlns="" id="{3E0EADEC-E82B-1B47-82D4-9380E1119E79}"/>
              </a:ext>
            </a:extLst>
          </p:cNvPr>
          <p:cNvSpPr>
            <a:spLocks noGrp="1"/>
          </p:cNvSpPr>
          <p:nvPr>
            <p:ph idx="1"/>
          </p:nvPr>
        </p:nvSpPr>
        <p:spPr>
          <a:xfrm>
            <a:off x="680321" y="2336873"/>
            <a:ext cx="9900593" cy="4199394"/>
          </a:xfrm>
        </p:spPr>
        <p:txBody>
          <a:bodyPr anchor="t">
            <a:normAutofit/>
          </a:bodyPr>
          <a:lstStyle/>
          <a:p>
            <a:r>
              <a:rPr lang="en-US" sz="2800" dirty="0">
                <a:ea typeface="Times New Roman"/>
                <a:cs typeface="Times New Roman"/>
                <a:sym typeface="Times New Roman"/>
              </a:rPr>
              <a:t>Voter registration information - AL</a:t>
            </a:r>
          </a:p>
          <a:p>
            <a:pPr lvl="1"/>
            <a:r>
              <a:rPr lang="en-US" sz="1800" dirty="0">
                <a:solidFill>
                  <a:schemeClr val="accent1"/>
                </a:solidFill>
                <a:ea typeface="Times New Roman"/>
                <a:cs typeface="Times New Roman"/>
                <a:sym typeface="Times New Roman"/>
                <a:hlinkClick r:id="rId3">
                  <a:extLst>
                    <a:ext uri="{A12FA001-AC4F-418D-AE19-62706E023703}">
                      <ahyp:hlinkClr xmlns:ahyp="http://schemas.microsoft.com/office/drawing/2018/hyperlinkcolor" xmlns="" val="tx"/>
                    </a:ext>
                  </a:extLst>
                </a:hlinkClick>
              </a:rPr>
              <a:t>https://www.campusvoteproject.org/stateguides/Alabama?fbclid=IwAR1mKf1K5_pwp6X8YSZE2sZ1658D2sOt8szpnQhyCyi3vzTqNGtbcZ3hCcs</a:t>
            </a:r>
            <a:endParaRPr lang="en-US" sz="1800" dirty="0">
              <a:solidFill>
                <a:schemeClr val="accent1"/>
              </a:solidFill>
              <a:ea typeface="Times New Roman"/>
              <a:cs typeface="Times New Roman"/>
              <a:sym typeface="Times New Roman"/>
            </a:endParaRPr>
          </a:p>
          <a:p>
            <a:r>
              <a:rPr lang="en-US" sz="2800" dirty="0">
                <a:ea typeface="Times New Roman"/>
                <a:cs typeface="Times New Roman"/>
                <a:sym typeface="Times New Roman"/>
              </a:rPr>
              <a:t>Voter demographics - AL</a:t>
            </a:r>
          </a:p>
          <a:p>
            <a:pPr lvl="1"/>
            <a:r>
              <a:rPr lang="en-US" sz="1800" dirty="0">
                <a:solidFill>
                  <a:schemeClr val="accent1"/>
                </a:solidFill>
                <a:ea typeface="Times New Roman"/>
                <a:cs typeface="Times New Roman"/>
                <a:sym typeface="Times New Roman"/>
                <a:hlinkClick r:id="rId4">
                  <a:extLst>
                    <a:ext uri="{A12FA001-AC4F-418D-AE19-62706E023703}">
                      <ahyp:hlinkClr xmlns:ahyp="http://schemas.microsoft.com/office/drawing/2018/hyperlinkcolor" xmlns="" val="tx"/>
                    </a:ext>
                  </a:extLst>
                </a:hlinkClick>
              </a:rPr>
              <a:t>https://www.sos.alabama.gov/alabama-votes/voter/election-data</a:t>
            </a:r>
            <a:r>
              <a:rPr lang="en-US" sz="1800" dirty="0">
                <a:solidFill>
                  <a:schemeClr val="accent1"/>
                </a:solidFill>
                <a:ea typeface="Times New Roman"/>
                <a:cs typeface="Times New Roman"/>
                <a:sym typeface="Times New Roman"/>
              </a:rPr>
              <a:t> </a:t>
            </a:r>
          </a:p>
          <a:p>
            <a:r>
              <a:rPr lang="en-US" sz="2800" dirty="0">
                <a:ea typeface="Times New Roman"/>
                <a:cs typeface="Times New Roman"/>
                <a:sym typeface="Times New Roman"/>
              </a:rPr>
              <a:t>Polling location by the #’s - 2018 – Lee County</a:t>
            </a:r>
          </a:p>
          <a:p>
            <a:pPr lvl="1"/>
            <a:r>
              <a:rPr lang="en-US" sz="1800" dirty="0">
                <a:solidFill>
                  <a:schemeClr val="accent1"/>
                </a:solidFill>
                <a:ea typeface="Times New Roman"/>
                <a:cs typeface="Times New Roman"/>
                <a:sym typeface="Times New Roman"/>
                <a:hlinkClick r:id="rId5">
                  <a:extLst>
                    <a:ext uri="{A12FA001-AC4F-418D-AE19-62706E023703}">
                      <ahyp:hlinkClr xmlns:ahyp="http://schemas.microsoft.com/office/drawing/2018/hyperlinkcolor" xmlns="" val="tx"/>
                    </a:ext>
                  </a:extLst>
                </a:hlinkClick>
              </a:rPr>
              <a:t>http://cms6.revize.com/revize/leecountyal/government/probate_judge/docs/Results_20181106_unofficial.pdf</a:t>
            </a:r>
            <a:r>
              <a:rPr lang="en-US" sz="1800" dirty="0">
                <a:solidFill>
                  <a:schemeClr val="accent1"/>
                </a:solidFill>
                <a:ea typeface="Times New Roman"/>
                <a:cs typeface="Times New Roman"/>
                <a:sym typeface="Times New Roman"/>
              </a:rPr>
              <a:t> </a:t>
            </a:r>
          </a:p>
          <a:p>
            <a:r>
              <a:rPr lang="en-US" sz="2800" dirty="0">
                <a:ea typeface="Times New Roman"/>
                <a:cs typeface="Times New Roman"/>
                <a:sym typeface="Times New Roman"/>
              </a:rPr>
              <a:t>Voter Fraud</a:t>
            </a:r>
          </a:p>
          <a:p>
            <a:pPr lvl="1"/>
            <a:r>
              <a:rPr lang="en-US" sz="1800" dirty="0">
                <a:solidFill>
                  <a:schemeClr val="accent1"/>
                </a:solidFill>
                <a:ea typeface="Times New Roman"/>
                <a:cs typeface="Times New Roman"/>
                <a:sym typeface="Times New Roman"/>
                <a:hlinkClick r:id="rId6">
                  <a:extLst>
                    <a:ext uri="{A12FA001-AC4F-418D-AE19-62706E023703}">
                      <ahyp:hlinkClr xmlns:ahyp="http://schemas.microsoft.com/office/drawing/2018/hyperlinkcolor" xmlns="" val="tx"/>
                    </a:ext>
                  </a:extLst>
                </a:hlinkClick>
              </a:rPr>
              <a:t>https://www.brennancenter.org/our-work/research-reports/debunking-voter-fraud-myth</a:t>
            </a:r>
            <a:endParaRPr lang="en-US" sz="1800" dirty="0">
              <a:solidFill>
                <a:schemeClr val="accent1"/>
              </a:solidFill>
              <a:ea typeface="Times New Roman"/>
              <a:cs typeface="Times New Roman"/>
              <a:sym typeface="Times New Roman"/>
            </a:endParaRPr>
          </a:p>
          <a:p>
            <a:pPr lvl="1"/>
            <a:endParaRPr lang="en-US" dirty="0">
              <a:ea typeface="Times New Roman"/>
              <a:cs typeface="Times New Roman"/>
              <a:sym typeface="Times New Roman"/>
            </a:endParaRPr>
          </a:p>
        </p:txBody>
      </p:sp>
    </p:spTree>
    <p:extLst>
      <p:ext uri="{BB962C8B-B14F-4D97-AF65-F5344CB8AC3E}">
        <p14:creationId xmlns:p14="http://schemas.microsoft.com/office/powerpoint/2010/main" val="2318232193"/>
      </p:ext>
    </p:extLst>
  </p:cSld>
  <p:clrMapOvr>
    <a:masterClrMapping/>
  </p:clrMapOvr>
</p:sld>
</file>

<file path=ppt/theme/theme1.xml><?xml version="1.0" encoding="utf-8"?>
<a:theme xmlns:a="http://schemas.openxmlformats.org/drawingml/2006/main" name="Berlin">
  <a:themeElements>
    <a:clrScheme name="Custom 1">
      <a:dk1>
        <a:srgbClr val="03244D"/>
      </a:dk1>
      <a:lt1>
        <a:srgbClr val="FFFFFF"/>
      </a:lt1>
      <a:dk2>
        <a:srgbClr val="DD550C"/>
      </a:dk2>
      <a:lt2>
        <a:srgbClr val="E7E6E6"/>
      </a:lt2>
      <a:accent1>
        <a:srgbClr val="F68026"/>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xmlns=""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344</Words>
  <Application>Microsoft Office PowerPoint</Application>
  <PresentationFormat>Custom</PresentationFormat>
  <Paragraphs>85</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Berlin</vt:lpstr>
      <vt:lpstr>Auburn University On-Campus Polling Location</vt:lpstr>
      <vt:lpstr>Why An On-Campus Polling Location?</vt:lpstr>
      <vt:lpstr>How Did We Get Here?</vt:lpstr>
      <vt:lpstr>Comments from Faculty Thus Far</vt:lpstr>
      <vt:lpstr>Comments from Faculty Thus Far</vt:lpstr>
      <vt:lpstr>Polling Locations at Peer Institutions</vt:lpstr>
      <vt:lpstr>Polling Locations at Aspirant Institutions</vt:lpstr>
      <vt:lpstr>Our Request</vt:lpstr>
      <vt:lpstr>Want to Learn More?</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Auburn University On-Campus Polling Location</dc:title>
  <dc:creator>elizabeth devore</dc:creator>
  <cp:lastModifiedBy>Laura Kloberg</cp:lastModifiedBy>
  <cp:revision>7</cp:revision>
  <dcterms:created xsi:type="dcterms:W3CDTF">2020-01-21T14:50:05Z</dcterms:created>
  <dcterms:modified xsi:type="dcterms:W3CDTF">2020-01-21T20:19:29Z</dcterms:modified>
</cp:coreProperties>
</file>