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5" r:id="rId4"/>
    <p:sldId id="276" r:id="rId5"/>
    <p:sldId id="277" r:id="rId6"/>
    <p:sldId id="270" r:id="rId7"/>
    <p:sldId id="271" r:id="rId8"/>
    <p:sldId id="272" r:id="rId9"/>
    <p:sldId id="273" r:id="rId10"/>
    <p:sldId id="274" r:id="rId11"/>
    <p:sldId id="278" r:id="rId12"/>
    <p:sldId id="280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566"/>
    <a:srgbClr val="FF5E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8" y="8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2DDA-69D8-473F-A583-B6774B31A77B}" type="datetimeFigureOut">
              <a:rPr lang="en-US"/>
              <a:t>7/23/2019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92CCB-FF08-4D29-8DA3-E1FD860448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2153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6DFB-6833-46E4-B515-70E0D9178056}" type="datetimeFigureOut">
              <a:rPr lang="en-US"/>
              <a:t>7/23/2019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706C7-F2C3-48B6-8A22-C484D800B5D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950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37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59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1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571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73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0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9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0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2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26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2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B277187-C200-495F-A386-621319EADA8F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C749032-2A07-4AE8-BA90-74324CAE0C8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155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  <a:latin typeface="+mn-lt"/>
              </a:rPr>
              <a:t>Postdoc Benefits</a:t>
            </a:r>
            <a:endParaRPr lang="en-US" sz="6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00050" y="4455620"/>
            <a:ext cx="9017881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5E08"/>
                </a:solidFill>
              </a:rPr>
              <a:t>AU Human RESOURCES, GRADUATE SCHOOL, AND RESEARCH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8674" y="758952"/>
            <a:ext cx="2062918" cy="1820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01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Special Enrollment Period</a:t>
            </a:r>
            <a:endParaRPr lang="en-US" sz="5400" b="1" i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97280" y="1845734"/>
            <a:ext cx="6571881" cy="4023360"/>
          </a:xfrm>
        </p:spPr>
        <p:txBody>
          <a:bodyPr>
            <a:norm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Current </a:t>
            </a:r>
            <a:r>
              <a:rPr lang="en-US" sz="2800" dirty="0">
                <a:solidFill>
                  <a:srgbClr val="002566"/>
                </a:solidFill>
              </a:rPr>
              <a:t>postdocs will have the opportunity to change their benefit elections or purchase benefits during the period of Sept. </a:t>
            </a:r>
            <a:r>
              <a:rPr lang="en-US" sz="2800" dirty="0" smtClean="0">
                <a:solidFill>
                  <a:srgbClr val="002566"/>
                </a:solidFill>
              </a:rPr>
              <a:t>2-13.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These </a:t>
            </a:r>
            <a:r>
              <a:rPr lang="en-US" sz="2800" dirty="0">
                <a:solidFill>
                  <a:srgbClr val="002566"/>
                </a:solidFill>
              </a:rPr>
              <a:t>changes would become effective on Oct. </a:t>
            </a:r>
            <a:r>
              <a:rPr lang="en-US" sz="2800" dirty="0" smtClean="0">
                <a:solidFill>
                  <a:srgbClr val="002566"/>
                </a:solidFill>
              </a:rPr>
              <a:t>1, 2019.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Additional information </a:t>
            </a:r>
            <a:r>
              <a:rPr lang="en-US" sz="2800" dirty="0" smtClean="0">
                <a:solidFill>
                  <a:srgbClr val="002566"/>
                </a:solidFill>
              </a:rPr>
              <a:t>will be </a:t>
            </a:r>
            <a:r>
              <a:rPr lang="en-US" sz="2800" dirty="0" smtClean="0">
                <a:solidFill>
                  <a:srgbClr val="002566"/>
                </a:solidFill>
              </a:rPr>
              <a:t>available at aub.ie/</a:t>
            </a:r>
            <a:r>
              <a:rPr lang="en-US" sz="2800" dirty="0" err="1" smtClean="0">
                <a:solidFill>
                  <a:srgbClr val="002566"/>
                </a:solidFill>
              </a:rPr>
              <a:t>pdbenefits</a:t>
            </a:r>
            <a:endParaRPr lang="en-US" sz="2800" dirty="0" smtClean="0">
              <a:solidFill>
                <a:srgbClr val="002566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566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002566"/>
              </a:solidFill>
            </a:endParaRPr>
          </a:p>
        </p:txBody>
      </p:sp>
      <p:pic>
        <p:nvPicPr>
          <p:cNvPr id="2050" name="Picture 2" descr="qr code with picture of aubi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58915" y="2509573"/>
            <a:ext cx="2695682" cy="269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90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Special </a:t>
            </a:r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Meeting</a:t>
            </a:r>
            <a:endParaRPr lang="en-US" sz="5400" b="1" i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97280" y="1845734"/>
            <a:ext cx="6571881" cy="4023360"/>
          </a:xfrm>
        </p:spPr>
        <p:txBody>
          <a:bodyPr>
            <a:normAutofit lnSpcReduction="10000"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Current </a:t>
            </a:r>
            <a:r>
              <a:rPr lang="en-US" sz="2800" dirty="0">
                <a:solidFill>
                  <a:srgbClr val="002566"/>
                </a:solidFill>
              </a:rPr>
              <a:t>postdocs </a:t>
            </a:r>
            <a:r>
              <a:rPr lang="en-US" sz="2800" dirty="0" smtClean="0">
                <a:solidFill>
                  <a:srgbClr val="002566"/>
                </a:solidFill>
              </a:rPr>
              <a:t>and mentors can learn more about the changes at a forum which is planned for Sept. 6.</a:t>
            </a:r>
            <a:endParaRPr lang="en-US" sz="2800" dirty="0" smtClean="0">
              <a:solidFill>
                <a:srgbClr val="002566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It will be held from 3 p.m.-4 p.m. in Mell Classroom 2250.</a:t>
            </a:r>
            <a:endParaRPr lang="en-US" sz="2800" dirty="0" smtClean="0">
              <a:solidFill>
                <a:srgbClr val="002566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The meeting will be held in conjunction with the Graduate School. 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Additional information forthcoming from the Graduate School.</a:t>
            </a:r>
            <a:endParaRPr lang="en-US" sz="2800" dirty="0" smtClean="0">
              <a:solidFill>
                <a:srgbClr val="002566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566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002566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780" y="2619102"/>
            <a:ext cx="3390900" cy="193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2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Questions or Comments?</a:t>
            </a:r>
            <a:endParaRPr lang="en-US" sz="5400" b="1" i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6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What is Happening?</a:t>
            </a:r>
            <a:endParaRPr lang="en-US" sz="5400" b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Effective Oct. 1, 2019, changes are occurring to </a:t>
            </a:r>
            <a:r>
              <a:rPr lang="en-US" sz="2800" dirty="0">
                <a:solidFill>
                  <a:srgbClr val="002566"/>
                </a:solidFill>
              </a:rPr>
              <a:t>several benefits that are available to eligible Postdocs at Auburn </a:t>
            </a:r>
            <a:r>
              <a:rPr lang="en-US" sz="2800" dirty="0" smtClean="0">
                <a:solidFill>
                  <a:srgbClr val="002566"/>
                </a:solidFill>
              </a:rPr>
              <a:t>University.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002566"/>
                </a:solidFill>
              </a:rPr>
              <a:t>Why?</a:t>
            </a:r>
            <a:r>
              <a:rPr lang="en-US" sz="2800" dirty="0" smtClean="0">
                <a:solidFill>
                  <a:srgbClr val="002566"/>
                </a:solidFill>
              </a:rPr>
              <a:t> After </a:t>
            </a:r>
            <a:r>
              <a:rPr lang="en-US" sz="2800" dirty="0">
                <a:solidFill>
                  <a:srgbClr val="002566"/>
                </a:solidFill>
              </a:rPr>
              <a:t>reviewing our benefits, along with the benefits offered by other peer and statewide universities, we are updating </a:t>
            </a:r>
            <a:r>
              <a:rPr lang="en-US" sz="2800" dirty="0" smtClean="0">
                <a:solidFill>
                  <a:srgbClr val="002566"/>
                </a:solidFill>
              </a:rPr>
              <a:t>these </a:t>
            </a:r>
            <a:r>
              <a:rPr lang="en-US" sz="2800" dirty="0">
                <a:solidFill>
                  <a:srgbClr val="002566"/>
                </a:solidFill>
              </a:rPr>
              <a:t>benefits to ensure </a:t>
            </a:r>
            <a:r>
              <a:rPr lang="en-US" sz="2800" dirty="0" smtClean="0">
                <a:solidFill>
                  <a:srgbClr val="002566"/>
                </a:solidFill>
              </a:rPr>
              <a:t>that our total package to Postdocs remains competitive</a:t>
            </a:r>
            <a:r>
              <a:rPr lang="en-US" sz="2800" dirty="0">
                <a:solidFill>
                  <a:srgbClr val="002566"/>
                </a:solidFill>
              </a:rPr>
              <a:t>. </a:t>
            </a:r>
            <a:endParaRPr lang="en-US" sz="2800" dirty="0" smtClean="0">
              <a:solidFill>
                <a:srgbClr val="002566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b="1" i="1" dirty="0" smtClean="0">
                <a:solidFill>
                  <a:srgbClr val="002566"/>
                </a:solidFill>
              </a:rPr>
              <a:t>With this updated benefits package, AU will continue </a:t>
            </a:r>
            <a:r>
              <a:rPr lang="en-US" sz="2800" b="1" i="1" dirty="0">
                <a:solidFill>
                  <a:srgbClr val="002566"/>
                </a:solidFill>
              </a:rPr>
              <a:t>to attract talented researchers as Postdocs</a:t>
            </a:r>
            <a:r>
              <a:rPr lang="en-US" sz="2800" b="1" i="1" dirty="0" smtClean="0">
                <a:solidFill>
                  <a:srgbClr val="002566"/>
                </a:solidFill>
              </a:rPr>
              <a:t>.</a:t>
            </a:r>
            <a:endParaRPr lang="en-US" sz="2800" b="1" i="1" dirty="0">
              <a:solidFill>
                <a:srgbClr val="002566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932" y="4905449"/>
            <a:ext cx="1100137" cy="97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What is Staying the Same? </a:t>
            </a:r>
            <a:endParaRPr lang="en-US" sz="5400" b="1" i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97280" y="1845733"/>
            <a:ext cx="10202092" cy="48424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2566"/>
                </a:solidFill>
              </a:rPr>
              <a:t>Postdocs </a:t>
            </a:r>
            <a:r>
              <a:rPr lang="en-US" sz="2800" dirty="0" smtClean="0">
                <a:solidFill>
                  <a:srgbClr val="002566"/>
                </a:solidFill>
              </a:rPr>
              <a:t>can still take advantage of the following benefits:</a:t>
            </a:r>
          </a:p>
          <a:p>
            <a:pPr marL="228600" lvl="0" indent="-2286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Health insurance </a:t>
            </a:r>
            <a:r>
              <a:rPr lang="en-US" sz="2800" dirty="0">
                <a:solidFill>
                  <a:srgbClr val="002566"/>
                </a:solidFill>
              </a:rPr>
              <a:t>through </a:t>
            </a:r>
            <a:r>
              <a:rPr lang="en-US" sz="2800" dirty="0" smtClean="0">
                <a:solidFill>
                  <a:srgbClr val="002566"/>
                </a:solidFill>
              </a:rPr>
              <a:t>AU’s </a:t>
            </a:r>
            <a:r>
              <a:rPr lang="en-US" sz="2800" dirty="0">
                <a:solidFill>
                  <a:srgbClr val="002566"/>
                </a:solidFill>
              </a:rPr>
              <a:t>existing employee group </a:t>
            </a:r>
            <a:r>
              <a:rPr lang="en-US" sz="2800" dirty="0" smtClean="0">
                <a:solidFill>
                  <a:srgbClr val="002566"/>
                </a:solidFill>
              </a:rPr>
              <a:t>plan </a:t>
            </a:r>
            <a:r>
              <a:rPr lang="en-US" sz="2800" i="1" dirty="0" smtClean="0">
                <a:solidFill>
                  <a:srgbClr val="002566"/>
                </a:solidFill>
              </a:rPr>
              <a:t>(for full-time Postdocs</a:t>
            </a:r>
            <a:r>
              <a:rPr lang="en-US" sz="2800" i="1" dirty="0" smtClean="0">
                <a:solidFill>
                  <a:srgbClr val="002566"/>
                </a:solidFill>
              </a:rPr>
              <a:t>)</a:t>
            </a:r>
          </a:p>
          <a:p>
            <a:pPr marL="228600" lvl="0" indent="-2286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566"/>
                </a:solidFill>
              </a:rPr>
              <a:t>V</a:t>
            </a:r>
            <a:r>
              <a:rPr lang="en-US" sz="2800" dirty="0" smtClean="0">
                <a:solidFill>
                  <a:srgbClr val="002566"/>
                </a:solidFill>
              </a:rPr>
              <a:t>oluntary benefits </a:t>
            </a:r>
            <a:r>
              <a:rPr lang="en-US" sz="2800" dirty="0" smtClean="0">
                <a:solidFill>
                  <a:srgbClr val="002060"/>
                </a:solidFill>
              </a:rPr>
              <a:t>(</a:t>
            </a:r>
            <a:r>
              <a:rPr lang="en-US" sz="2800" dirty="0">
                <a:solidFill>
                  <a:srgbClr val="002060"/>
                </a:solidFill>
              </a:rPr>
              <a:t>dental, vision, cancer, critical care, supplemental life, and supplemental long-term disability </a:t>
            </a:r>
            <a:r>
              <a:rPr lang="en-US" sz="2800" dirty="0" smtClean="0">
                <a:solidFill>
                  <a:srgbClr val="002060"/>
                </a:solidFill>
              </a:rPr>
              <a:t>insurances)</a:t>
            </a:r>
            <a:endParaRPr lang="en-US" sz="2800" dirty="0">
              <a:solidFill>
                <a:srgbClr val="002060"/>
              </a:solidFill>
            </a:endParaRPr>
          </a:p>
          <a:p>
            <a:pPr marL="228600" lvl="0" indent="-2286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Flexible Spending Account </a:t>
            </a:r>
            <a:r>
              <a:rPr lang="en-US" sz="2800" i="1" dirty="0" smtClean="0">
                <a:solidFill>
                  <a:srgbClr val="002566"/>
                </a:solidFill>
              </a:rPr>
              <a:t>(for </a:t>
            </a:r>
            <a:r>
              <a:rPr lang="en-US" sz="2800" i="1" dirty="0">
                <a:solidFill>
                  <a:srgbClr val="002566"/>
                </a:solidFill>
              </a:rPr>
              <a:t>medical and dependent </a:t>
            </a:r>
            <a:r>
              <a:rPr lang="en-US" sz="2800" i="1" dirty="0" smtClean="0">
                <a:solidFill>
                  <a:srgbClr val="002566"/>
                </a:solidFill>
              </a:rPr>
              <a:t>care)</a:t>
            </a:r>
          </a:p>
          <a:p>
            <a:pPr marL="228600" indent="-2286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566"/>
                </a:solidFill>
              </a:rPr>
              <a:t>AU’s voluntary retirement plans </a:t>
            </a:r>
            <a:r>
              <a:rPr lang="en-US" sz="2800" i="1" dirty="0">
                <a:solidFill>
                  <a:srgbClr val="002566"/>
                </a:solidFill>
              </a:rPr>
              <a:t>(when applicable, Postdocs can still receive the University match</a:t>
            </a:r>
            <a:r>
              <a:rPr lang="en-US" sz="2800" i="1" dirty="0" smtClean="0">
                <a:solidFill>
                  <a:srgbClr val="002566"/>
                </a:solidFill>
              </a:rPr>
              <a:t>)</a:t>
            </a:r>
            <a:endParaRPr lang="en-US" sz="2800" i="1" dirty="0">
              <a:solidFill>
                <a:srgbClr val="002566"/>
              </a:solidFill>
            </a:endParaRPr>
          </a:p>
          <a:p>
            <a:pPr marL="228600" indent="-2286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Employee Education Benefits</a:t>
            </a:r>
          </a:p>
          <a:p>
            <a:pPr marL="228600" indent="-2286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Tiger Perks, AU Bookstore discount, and Auburn University Federal Credit Union</a:t>
            </a:r>
            <a:endParaRPr lang="en-US" sz="2800" dirty="0">
              <a:solidFill>
                <a:srgbClr val="002566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5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55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What is Changing?</a:t>
            </a:r>
            <a:endParaRPr lang="en-US" sz="5400" b="1" i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6" name="Content Placeholder 13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65134"/>
          </a:xfrm>
        </p:spPr>
        <p:txBody>
          <a:bodyPr>
            <a:normAutofit/>
          </a:bodyPr>
          <a:lstStyle/>
          <a:p>
            <a:pPr marL="228600" indent="-2286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Mandatory retirement</a:t>
            </a:r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Leave accrual (paid time off)</a:t>
            </a:r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Some employer-paid insurance plans</a:t>
            </a:r>
          </a:p>
          <a:p>
            <a:pPr marL="411480" lvl="2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566"/>
                </a:solidFill>
              </a:rPr>
              <a:t>Employer-paid, long-term disability insurance</a:t>
            </a:r>
          </a:p>
          <a:p>
            <a:pPr marL="411480" lvl="2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566"/>
                </a:solidFill>
              </a:rPr>
              <a:t>Employer-paid, salary continuation plan/short-term disability</a:t>
            </a:r>
          </a:p>
          <a:p>
            <a:pPr marL="411480" lvl="2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566"/>
                </a:solidFill>
              </a:rPr>
              <a:t>Employer-paid life Insurance </a:t>
            </a:r>
          </a:p>
          <a:p>
            <a:pPr marL="521208" lvl="1" indent="-2286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endParaRPr lang="en-US" sz="2600" dirty="0" smtClean="0">
              <a:solidFill>
                <a:srgbClr val="002566"/>
              </a:solidFill>
            </a:endParaRPr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566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5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93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Mandatory Retirement</a:t>
            </a:r>
            <a:endParaRPr lang="en-US" sz="5400" b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Postdocs </a:t>
            </a:r>
            <a:r>
              <a:rPr lang="en-US" sz="2800" dirty="0">
                <a:solidFill>
                  <a:srgbClr val="002566"/>
                </a:solidFill>
              </a:rPr>
              <a:t>have historically been required to contribute 6 percent or more of their salary to the </a:t>
            </a:r>
            <a:r>
              <a:rPr lang="en-US" sz="2800" dirty="0" smtClean="0">
                <a:solidFill>
                  <a:srgbClr val="002566"/>
                </a:solidFill>
              </a:rPr>
              <a:t>Teachers’ Retirement System. (TRS)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Several institutions in Alabama do not require this contribution.</a:t>
            </a:r>
            <a:r>
              <a:rPr lang="en-US" sz="2800" dirty="0">
                <a:solidFill>
                  <a:srgbClr val="002566"/>
                </a:solidFill>
              </a:rPr>
              <a:t> </a:t>
            </a:r>
            <a:endParaRPr lang="en-US" sz="2800" dirty="0" smtClean="0">
              <a:solidFill>
                <a:srgbClr val="002566"/>
              </a:solidFill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The Retirement Systems of Alabama (RSA) has informed AU that Postdocs are not required to participate in the TRS.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566"/>
                </a:solidFill>
              </a:rPr>
              <a:t>Most postdocs will not be at Auburn long enough to vest (10 years)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566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932" y="4905449"/>
            <a:ext cx="1100137" cy="97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36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Mandatory Retirement Changes</a:t>
            </a:r>
            <a:endParaRPr lang="en-US" sz="5400" b="1" dirty="0">
              <a:solidFill>
                <a:srgbClr val="FF5E08"/>
              </a:solidFill>
              <a:latin typeface="+mn-lt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421613"/>
              </p:ext>
            </p:extLst>
          </p:nvPr>
        </p:nvGraphicFramePr>
        <p:xfrm>
          <a:off x="1096963" y="1846263"/>
          <a:ext cx="10121106" cy="4124428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060553">
                  <a:extLst>
                    <a:ext uri="{9D8B030D-6E8A-4147-A177-3AD203B41FA5}">
                      <a16:colId xmlns:a16="http://schemas.microsoft.com/office/drawing/2014/main" val="3411579859"/>
                    </a:ext>
                  </a:extLst>
                </a:gridCol>
                <a:gridCol w="5060553">
                  <a:extLst>
                    <a:ext uri="{9D8B030D-6E8A-4147-A177-3AD203B41FA5}">
                      <a16:colId xmlns:a16="http://schemas.microsoft.com/office/drawing/2014/main" val="2339170585"/>
                    </a:ext>
                  </a:extLst>
                </a:gridCol>
              </a:tblGrid>
              <a:tr h="42858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Before Oct. 1, 2019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After Oct. 1, 2019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34742242"/>
                  </a:ext>
                </a:extLst>
              </a:tr>
              <a:tr h="3695842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rgbClr val="0025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Postdocs were required to contribute a percentage of their salary (in most cases, 6 percent) to TRS. </a:t>
                      </a:r>
                      <a:endParaRPr lang="en-US" sz="2000" dirty="0">
                        <a:solidFill>
                          <a:srgbClr val="002566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rgbClr val="0025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and current postdocs will no longer contribute to TRS.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rgbClr val="0025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Postdocs who have previously contributed to TRS will have the option of keeping their current contributions in TRS or having them refunded.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rgbClr val="0025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 Postdoc is later hired in an eligible position, he or she may, upon completion of two years of full-time participating membership, purchase the previously refunded account.</a:t>
                      </a:r>
                      <a:endParaRPr lang="en-US" sz="2000" dirty="0">
                        <a:solidFill>
                          <a:srgbClr val="0025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5069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49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Leave Accrual </a:t>
            </a:r>
            <a:r>
              <a:rPr lang="en-US" sz="5400" b="1" i="1" dirty="0" smtClean="0">
                <a:solidFill>
                  <a:srgbClr val="FF5E08"/>
                </a:solidFill>
                <a:latin typeface="+mn-lt"/>
              </a:rPr>
              <a:t>(Paid Time Off)</a:t>
            </a:r>
            <a:endParaRPr lang="en-US" sz="5400" b="1" i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Before Oct. 1, 2019: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2566"/>
                </a:solidFill>
              </a:rPr>
              <a:t>Most postdocs received 13.34 hours of annual leave per month, in addition to sick </a:t>
            </a:r>
            <a:r>
              <a:rPr lang="en-US" sz="2800" dirty="0" smtClean="0">
                <a:solidFill>
                  <a:srgbClr val="002566"/>
                </a:solidFill>
              </a:rPr>
              <a:t>leave.</a:t>
            </a:r>
            <a:endParaRPr lang="en-US" sz="2800" dirty="0">
              <a:solidFill>
                <a:srgbClr val="002566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932" y="4905449"/>
            <a:ext cx="1100137" cy="97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Leave Accrual Changes</a:t>
            </a:r>
            <a:endParaRPr lang="en-US" sz="5400" b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After Oct. 1, 2019: 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566"/>
                </a:solidFill>
              </a:rPr>
              <a:t>12-month Postdocs will receive eight hours of paid time off per monthly pay period for combined annual leave and sick leave. (96 hours annually)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566"/>
                </a:solidFill>
              </a:rPr>
              <a:t>9-month Postdocs will receive four hours of paid time off per semimonthly pay period for combined annual leave and sick leave. (72 hours annually)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566"/>
                </a:solidFill>
              </a:rPr>
              <a:t>Postdocs are eligible for AU holiday pay</a:t>
            </a:r>
            <a:r>
              <a:rPr lang="en-US" sz="2800" dirty="0" smtClean="0">
                <a:solidFill>
                  <a:srgbClr val="002566"/>
                </a:solidFill>
              </a:rPr>
              <a:t>.</a:t>
            </a:r>
            <a:endParaRPr lang="en-US" sz="2800" dirty="0">
              <a:solidFill>
                <a:srgbClr val="002566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932" y="4905449"/>
            <a:ext cx="1100137" cy="97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90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5E08"/>
                </a:solidFill>
                <a:latin typeface="+mn-lt"/>
              </a:rPr>
              <a:t>More Leave Accrual Changes</a:t>
            </a:r>
            <a:endParaRPr lang="en-US" sz="5400" b="1" dirty="0">
              <a:solidFill>
                <a:srgbClr val="FF5E08"/>
              </a:solidFill>
              <a:latin typeface="+mn-lt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After Oct. 1, 2019: 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566"/>
                </a:solidFill>
              </a:rPr>
              <a:t>Summer assignments of .50 full-time equivalent (FTE) or more will accrue paid time off per pay period based on the assignment’s FTE.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566"/>
                </a:solidFill>
              </a:rPr>
              <a:t>On Oct. 3, leave balances for current Postdocs will transfer to their paid-time off bank.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566"/>
                </a:solidFill>
              </a:rPr>
              <a:t>The maximum amount of paid time off that can be carried over each year is 192 hours.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566"/>
                </a:solidFill>
              </a:rPr>
              <a:t>Postdocs will be eligible to be paid for up to 173.3 hours of paid time off at termination of </a:t>
            </a:r>
            <a:r>
              <a:rPr lang="en-US" sz="2800" dirty="0" smtClean="0">
                <a:solidFill>
                  <a:srgbClr val="002566"/>
                </a:solidFill>
              </a:rPr>
              <a:t>employment.</a:t>
            </a:r>
            <a:endParaRPr lang="en-US" sz="2800" dirty="0">
              <a:solidFill>
                <a:srgbClr val="0025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72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Custom 12">
      <a:dk1>
        <a:sysClr val="windowText" lastClr="000000"/>
      </a:dk1>
      <a:lt1>
        <a:sysClr val="window" lastClr="FFFFFF"/>
      </a:lt1>
      <a:dk2>
        <a:srgbClr val="03244D"/>
      </a:dk2>
      <a:lt2>
        <a:srgbClr val="EBEBEB"/>
      </a:lt2>
      <a:accent1>
        <a:srgbClr val="E97900"/>
      </a:accent1>
      <a:accent2>
        <a:srgbClr val="03244D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66677B1-365E-411F-9971-C788BC2975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638</Words>
  <Application>Microsoft Office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Book Antiqua</vt:lpstr>
      <vt:lpstr>Calibri</vt:lpstr>
      <vt:lpstr>Calibri Light</vt:lpstr>
      <vt:lpstr>Retrospect</vt:lpstr>
      <vt:lpstr>Postdoc Benefits</vt:lpstr>
      <vt:lpstr>What is Happening?</vt:lpstr>
      <vt:lpstr>What is Staying the Same? </vt:lpstr>
      <vt:lpstr>What is Changing?</vt:lpstr>
      <vt:lpstr>Mandatory Retirement</vt:lpstr>
      <vt:lpstr>Mandatory Retirement Changes</vt:lpstr>
      <vt:lpstr>Leave Accrual (Paid Time Off)</vt:lpstr>
      <vt:lpstr>Leave Accrual Changes</vt:lpstr>
      <vt:lpstr>More Leave Accrual Changes</vt:lpstr>
      <vt:lpstr>Special Enrollment Period</vt:lpstr>
      <vt:lpstr>Special Meeting</vt:lpstr>
      <vt:lpstr>Questions or Comments?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2017-08-31T16:33:30Z</dcterms:created>
  <dcterms:modified xsi:type="dcterms:W3CDTF">2019-07-23T19:03:16Z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TC029009979991</vt:lpwstr>
  </property>
</Properties>
</file>