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4"/>
  </p:sldMasterIdLst>
  <p:notesMasterIdLst>
    <p:notesMasterId r:id="rId20"/>
  </p:notesMasterIdLst>
  <p:sldIdLst>
    <p:sldId id="270" r:id="rId5"/>
    <p:sldId id="257" r:id="rId6"/>
    <p:sldId id="258" r:id="rId7"/>
    <p:sldId id="259" r:id="rId8"/>
    <p:sldId id="261" r:id="rId9"/>
    <p:sldId id="267" r:id="rId10"/>
    <p:sldId id="260" r:id="rId11"/>
    <p:sldId id="264" r:id="rId12"/>
    <p:sldId id="262" r:id="rId13"/>
    <p:sldId id="268" r:id="rId14"/>
    <p:sldId id="266" r:id="rId15"/>
    <p:sldId id="269" r:id="rId16"/>
    <p:sldId id="263" r:id="rId17"/>
    <p:sldId id="271" r:id="rId18"/>
    <p:sldId id="272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6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8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E4A5B-91E3-44E2-994B-2E7C9D6C241B}" type="datetimeFigureOut">
              <a:rPr lang="en-US" smtClean="0"/>
              <a:t>8/21/2019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FF5274-7677-4637-8893-B46D2F8A32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022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2512D-5139-4174-8074-4606EC3248CD}" type="datetime1">
              <a:rPr lang="en-US" smtClean="0"/>
              <a:t>8/21/2019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Division of Institutional Compliance &amp; Privacy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2268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F5DB7-8D06-481D-AC90-0BBA00801975}" type="datetime1">
              <a:rPr lang="en-US" smtClean="0"/>
              <a:t>8/21/2019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Division of Institutional Compliance &amp; Privacy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452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F1260-50A9-4435-90B7-158F02B84D24}" type="datetime1">
              <a:rPr lang="en-US" smtClean="0"/>
              <a:t>8/21/2019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Division of Institutional Compliance &amp; Privacy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053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A1C9-FB28-40D4-BD90-2C9BF852E139}" type="datetime1">
              <a:rPr lang="en-US" smtClean="0"/>
              <a:t>8/21/2019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Division of Institutional Compliance &amp; Privacy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227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46C3C-AA17-4CBD-94B7-378EFC86B6EE}" type="datetime1">
              <a:rPr lang="en-US" smtClean="0"/>
              <a:t>8/21/2019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Division of Institutional Compliance &amp; Privacy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6636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E586E-9321-4357-BFF7-6D2A664E7F6F}" type="datetime1">
              <a:rPr lang="en-US" smtClean="0"/>
              <a:t>8/21/2019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Division of Institutional Compliance &amp; Privacy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971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65BA3-998D-4066-AFAB-7458C15F20D2}" type="datetime1">
              <a:rPr lang="en-US" smtClean="0"/>
              <a:t>8/21/2019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Division of Institutional Compliance &amp; Privacy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578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32240-C68E-4054-ADFE-F4D94584B7A8}" type="datetime1">
              <a:rPr lang="en-US" smtClean="0"/>
              <a:t>8/21/2019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Division of Institutional Compliance &amp; Privacy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788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53419-27F4-46A7-8408-AD517B8DAD64}" type="datetime1">
              <a:rPr lang="en-US" smtClean="0"/>
              <a:t>8/21/2019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Division of Institutional Compliance &amp; Privacy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719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5CF7B78-F4BA-4E1B-8B04-58481E381DB3}" type="datetime1">
              <a:rPr lang="en-US" smtClean="0"/>
              <a:t>8/21/2019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Division of Institutional Compliance &amp; Privacy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95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367B8-594A-4469-A16D-95ECD4BCB8F6}" type="datetime1">
              <a:rPr lang="en-US" smtClean="0"/>
              <a:t>8/21/2019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Division of Institutional Compliance &amp; Privacy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404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CE80D8D-0C80-4BD4-9E31-3731FCFA831E}" type="datetime1">
              <a:rPr lang="en-US" smtClean="0"/>
              <a:t>8/21/2019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Division of Institutional Compliance &amp; Privacy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1003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hs.gov/hipaa/for-professionals/security/laws-regulations/index.html" TargetMode="External"/><Relationship Id="rId2" Type="http://schemas.openxmlformats.org/officeDocument/2006/relationships/hyperlink" Target="https://www.hhs.gov/hipaa/for-professionals/privacy/laws-regulations/index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rivacyruleandresearch.nih.gov/pdf/HIPAA_Booklet_4-14-2003.pdf" TargetMode="External"/><Relationship Id="rId4" Type="http://schemas.openxmlformats.org/officeDocument/2006/relationships/hyperlink" Target="https://www.hhs.gov/hipaa/for-professionals/special-topics/research/index.html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hs.gov/hipaa/for-professionals/privacy/laws-regulations/index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ws.auburn.edu/OVPR/pm/compliance/home" TargetMode="External"/><Relationship Id="rId2" Type="http://schemas.openxmlformats.org/officeDocument/2006/relationships/hyperlink" Target="https://cws.auburn.edu/ovpr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uburn.edu/administration/oacp/orsc.php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HIPAA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Office of Audit, Compliance &amp; Privacy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Division of Institutional Compliance &amp; Privacy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2805" y="1079773"/>
            <a:ext cx="2238375" cy="164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32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3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We </a:t>
            </a:r>
            <a:r>
              <a:rPr lang="en-US" sz="43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need </a:t>
            </a:r>
            <a:r>
              <a:rPr lang="en-US" sz="43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you to be a partner in making sure PHI is maintained &amp; used in a secure manner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Clr>
                <a:srgbClr val="E48312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Understand that new IRB approvals may require additional questions to be answered regarding PHI &amp; PII to comply with federal regulations;</a:t>
            </a:r>
          </a:p>
          <a:p>
            <a:pPr lvl="1">
              <a:buClr>
                <a:srgbClr val="E48312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Allow us to be a resource for you and your department (and research partners); and</a:t>
            </a:r>
          </a:p>
          <a:p>
            <a:pPr lvl="1">
              <a:buClr>
                <a:srgbClr val="E48312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If there is unauthorized access to PHI to reach out to us immediately</a:t>
            </a:r>
            <a:r>
              <a:rPr lang="en-US" sz="28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.</a:t>
            </a:r>
          </a:p>
          <a:p>
            <a:pPr lvl="2">
              <a:buClr>
                <a:srgbClr val="E48312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Or if you suspect there has been unauthorized access!</a:t>
            </a:r>
            <a:endParaRPr lang="en-US" sz="2400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Division of Institutional Compliance &amp; Privacy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38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Commitment to Excellence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You are a vital part of HIPAA </a:t>
            </a:r>
            <a:r>
              <a:rPr lang="en-US" sz="2800" dirty="0" smtClean="0"/>
              <a:t>Compliance</a:t>
            </a:r>
            <a:r>
              <a:rPr lang="en-US" sz="2800" dirty="0"/>
              <a:t>!</a:t>
            </a:r>
            <a:endParaRPr lang="en-US" sz="2800" dirty="0" smtClean="0"/>
          </a:p>
          <a:p>
            <a:pPr lvl="1">
              <a:buClr>
                <a:srgbClr val="E48312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Your commitment to learning about HIPAA and reaching out for assistance; </a:t>
            </a:r>
            <a:r>
              <a:rPr lang="en-US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and</a:t>
            </a:r>
            <a:endParaRPr lang="en-US" sz="2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We </a:t>
            </a:r>
            <a:r>
              <a:rPr lang="en-US" sz="2400" dirty="0" smtClean="0"/>
              <a:t>need your commitment to compliance with </a:t>
            </a:r>
            <a:r>
              <a:rPr lang="en-US" sz="2400" dirty="0" smtClean="0"/>
              <a:t>these regulations;</a:t>
            </a:r>
            <a:endParaRPr lang="en-US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If </a:t>
            </a:r>
            <a:r>
              <a:rPr lang="en-US" sz="2800" dirty="0" smtClean="0"/>
              <a:t>those values seem familiar, they are: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“I </a:t>
            </a:r>
            <a:r>
              <a:rPr lang="en-US" sz="2400" dirty="0" smtClean="0"/>
              <a:t>believe in education, which gives me the knowledge to work wisely and </a:t>
            </a:r>
            <a:r>
              <a:rPr lang="en-US" sz="2400" dirty="0" smtClean="0"/>
              <a:t>trains </a:t>
            </a:r>
            <a:r>
              <a:rPr lang="en-US" sz="2400" dirty="0" smtClean="0"/>
              <a:t>my mind and hands to work </a:t>
            </a:r>
            <a:r>
              <a:rPr lang="en-US" sz="2400" dirty="0" smtClean="0"/>
              <a:t>skillfully”.</a:t>
            </a:r>
          </a:p>
          <a:p>
            <a:pPr lvl="1">
              <a:buClr>
                <a:srgbClr val="E48312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“I believe in obedience to law because it protects the rights of all”.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000" i="1" dirty="0" smtClean="0"/>
              <a:t>The Auburn Creed</a:t>
            </a:r>
            <a:r>
              <a:rPr lang="en-US" sz="2000" dirty="0" smtClean="0"/>
              <a:t>, George Petrie (1943).</a:t>
            </a:r>
            <a:endParaRPr lang="en-US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Division of Institutional Compliance &amp; Privacy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2479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00">
                    <a:lumMod val="75000"/>
                    <a:lumOff val="25000"/>
                  </a:srgbClr>
                </a:solidFill>
              </a:rPr>
              <a:t>Commitment to Excellence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E48312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The University is committed to a culture of compliance and </a:t>
            </a:r>
            <a:r>
              <a:rPr lang="en-US" sz="28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excellence-by </a:t>
            </a:r>
            <a:r>
              <a:rPr lang="en-US" sz="28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leading and shaping the future of higher education.</a:t>
            </a:r>
          </a:p>
          <a:p>
            <a:pPr lvl="0">
              <a:buClr>
                <a:srgbClr val="E48312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 I welcome the opportunity to work with each of you.</a:t>
            </a:r>
          </a:p>
          <a:p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Division of Institutional Compliance &amp; Privacy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1928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Reference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Summary of the HIPAA Privacy Rule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www.hhs.gov/hipaa/for-professionals/privacy/laws-regulations/index.html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Summary of the HIPAA Security Rule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www.hhs.gov/hipaa/for-professionals/security/laws-regulations/index.html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HIPAA &amp; Research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www.hhs.gov/hipaa/for-professionals/special-topics/research/index.html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NIH-Protecting </a:t>
            </a:r>
            <a:r>
              <a:rPr lang="en-US" dirty="0" smtClean="0"/>
              <a:t>PHI in Research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hlinkClick r:id="rId5"/>
              </a:rPr>
              <a:t>https://privacyruleandresearch.nih.gov/pdf/HIPAA_Booklet_4-14-2003.pdf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Division of Institutional Compliance &amp; Privacy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9295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sz="1600" dirty="0" smtClean="0"/>
              <a:t>Ronda H. Lacey, J.D.</a:t>
            </a:r>
          </a:p>
          <a:p>
            <a:r>
              <a:rPr lang="en-US" sz="1600" dirty="0" smtClean="0"/>
              <a:t>Compliance Manager, HIPAA Privacy Officer</a:t>
            </a:r>
          </a:p>
          <a:p>
            <a:r>
              <a:rPr lang="en-US" sz="1600" dirty="0" smtClean="0"/>
              <a:t>Office of Audit, Compliance &amp; Privacy/Division of Institutional Compliance &amp; Privacy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Division of Institutional Compliance &amp; Privacy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3094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Ronda H. Lacey, J.D.</a:t>
            </a:r>
          </a:p>
          <a:p>
            <a:r>
              <a:rPr lang="en-US" dirty="0" smtClean="0"/>
              <a:t>Compliance Manager, HIPAA Privacy Officer</a:t>
            </a:r>
          </a:p>
          <a:p>
            <a:r>
              <a:rPr lang="en-US" dirty="0" smtClean="0"/>
              <a:t>Institutional Compliance &amp; Privacy</a:t>
            </a:r>
          </a:p>
          <a:p>
            <a:r>
              <a:rPr lang="en-US" dirty="0" smtClean="0"/>
              <a:t>022 James E. Foy Hall</a:t>
            </a:r>
          </a:p>
          <a:p>
            <a:r>
              <a:rPr lang="en-US" dirty="0" smtClean="0"/>
              <a:t>1310 Wilmore Drive</a:t>
            </a:r>
          </a:p>
          <a:p>
            <a:r>
              <a:rPr lang="en-US" dirty="0" smtClean="0"/>
              <a:t>Auburn University, AL 36849</a:t>
            </a:r>
          </a:p>
          <a:p>
            <a:r>
              <a:rPr lang="en-US" dirty="0" smtClean="0"/>
              <a:t>Office: 334-844-4319</a:t>
            </a:r>
          </a:p>
          <a:p>
            <a:r>
              <a:rPr lang="en-US" dirty="0" smtClean="0"/>
              <a:t>laceyrh@auburn.edu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Division of Institutional Compliance &amp; Privacy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054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should </a:t>
            </a:r>
            <a:r>
              <a:rPr lang="en-US" dirty="0" smtClean="0"/>
              <a:t>HIPAA</a:t>
            </a:r>
            <a:r>
              <a:rPr lang="en-US" dirty="0" smtClean="0"/>
              <a:t> </a:t>
            </a:r>
            <a:r>
              <a:rPr lang="en-US" dirty="0" smtClean="0"/>
              <a:t>matter to 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First of all, what is HIPAA?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 smtClean="0"/>
              <a:t>Health Insurance Portability and Accountability Act of 1996.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800" dirty="0" smtClean="0"/>
              <a:t>Heath Information Technology for Economic &amp; Clinical Health Act (HITECH) a part of the American Recovery and Reinvestment Act (ARRA) 2009 amended HIPAA.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Created a number of regulations dealing with: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000" dirty="0" smtClean="0"/>
              <a:t>Administrative Simplification (billing codes, etc.)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000" dirty="0" smtClean="0"/>
              <a:t>Privacy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000" dirty="0" smtClean="0"/>
              <a:t>Security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000" dirty="0" smtClean="0"/>
              <a:t>Breach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Division of Institutional Compliance &amp; Privacy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759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Why should </a:t>
            </a:r>
            <a:r>
              <a:rPr lang="en-US" dirty="0" smtClean="0">
                <a:solidFill>
                  <a:prstClr val="black"/>
                </a:solidFill>
              </a:rPr>
              <a:t>HIPAA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matter to 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Do you work with </a:t>
            </a:r>
            <a:r>
              <a:rPr lang="en-US" dirty="0" smtClean="0"/>
              <a:t>Personally Identifiable Information, PII? Do you work with Protected Health Information, PHI? Conduct </a:t>
            </a:r>
            <a:r>
              <a:rPr lang="en-US" dirty="0" smtClean="0"/>
              <a:t>research with </a:t>
            </a:r>
            <a:r>
              <a:rPr lang="en-US" dirty="0" smtClean="0"/>
              <a:t>PII or PHI?  </a:t>
            </a:r>
            <a:r>
              <a:rPr lang="en-US" dirty="0" smtClean="0"/>
              <a:t>or Work in a department that works with or conducts research </a:t>
            </a:r>
            <a:r>
              <a:rPr lang="en-US" dirty="0" smtClean="0"/>
              <a:t>with PII or </a:t>
            </a:r>
            <a:r>
              <a:rPr lang="en-US" dirty="0" smtClean="0"/>
              <a:t>PHI?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Protected Health Information, </a:t>
            </a:r>
            <a:r>
              <a:rPr lang="en-US" dirty="0" smtClean="0"/>
              <a:t>PHI, is </a:t>
            </a:r>
            <a:r>
              <a:rPr lang="en-US" dirty="0" smtClean="0"/>
              <a:t>a specific type of </a:t>
            </a:r>
            <a:r>
              <a:rPr lang="en-US" dirty="0" smtClean="0"/>
              <a:t>Personally </a:t>
            </a:r>
            <a:r>
              <a:rPr lang="en-US" dirty="0"/>
              <a:t>I</a:t>
            </a:r>
            <a:r>
              <a:rPr lang="en-US" dirty="0" smtClean="0"/>
              <a:t>dentifiable </a:t>
            </a:r>
            <a:r>
              <a:rPr lang="en-US" dirty="0"/>
              <a:t>I</a:t>
            </a:r>
            <a:r>
              <a:rPr lang="en-US" dirty="0" smtClean="0"/>
              <a:t>nformation</a:t>
            </a:r>
            <a:r>
              <a:rPr lang="en-US" dirty="0" smtClean="0"/>
              <a:t>, PII.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If you do, it is important to understand HIPAA or know enough information to ask for help and guidance!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There may be additional steps that you have to take to keep PHI private and secure as a part of your job or for your research project.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If you </a:t>
            </a:r>
            <a:r>
              <a:rPr lang="en-US" dirty="0" smtClean="0"/>
              <a:t>are considered to be a </a:t>
            </a:r>
            <a:r>
              <a:rPr lang="en-US" dirty="0" smtClean="0"/>
              <a:t>covered </a:t>
            </a:r>
            <a:r>
              <a:rPr lang="en-US" dirty="0" smtClean="0"/>
              <a:t>entity under HIPAA, </a:t>
            </a:r>
            <a:r>
              <a:rPr lang="en-US" dirty="0" smtClean="0"/>
              <a:t>then you are currently involved in HIPAA compliance on a daily basis.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Division of Institutional Compliance &amp; Privacy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846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Protected Health Information, PHI?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PHI is individually identifiable health information held or transmitted by a covered entity or a business associate, that relates to: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The individual’s past, present or future physical or mental health or condition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The provision of health care to the individual or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The past, present, or future payment for the provision of health care to the individual.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 smtClean="0"/>
              <a:t>Reference: </a:t>
            </a:r>
            <a:r>
              <a:rPr lang="en-US" sz="1600" dirty="0">
                <a:hlinkClick r:id="rId2"/>
              </a:rPr>
              <a:t>https://</a:t>
            </a:r>
            <a:r>
              <a:rPr lang="en-US" sz="1600" dirty="0" smtClean="0">
                <a:hlinkClick r:id="rId2"/>
              </a:rPr>
              <a:t>www.hhs.gov/hipaa/for-professionals/privacy/laws-regulations/index.html</a:t>
            </a:r>
            <a:r>
              <a:rPr lang="en-US" sz="1600" dirty="0" smtClean="0"/>
              <a:t>. 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Division of Institutional Compliance &amp; Privacy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040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What are examples of </a:t>
            </a:r>
            <a:r>
              <a:rPr lang="en-US" dirty="0" smtClean="0">
                <a:solidFill>
                  <a:prstClr val="black"/>
                </a:solidFill>
              </a:rPr>
              <a:t>PHI</a:t>
            </a:r>
            <a:r>
              <a:rPr lang="en-US" dirty="0" smtClean="0">
                <a:solidFill>
                  <a:prstClr val="black"/>
                </a:solidFill>
              </a:rPr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B71E42"/>
              </a:buClr>
              <a:buFont typeface="Wingdings" panose="05000000000000000000" pitchFamily="2" charset="2"/>
              <a:buChar char="§"/>
            </a:pPr>
            <a:endParaRPr lang="en-US" sz="1600" dirty="0" smtClean="0">
              <a:solidFill>
                <a:prstClr val="black"/>
              </a:solidFill>
            </a:endParaRPr>
          </a:p>
          <a:p>
            <a:pPr lvl="0">
              <a:buClr>
                <a:srgbClr val="B71E42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prstClr val="black"/>
                </a:solidFill>
              </a:rPr>
              <a:t>Names</a:t>
            </a:r>
            <a:endParaRPr lang="en-US" sz="2400" dirty="0">
              <a:solidFill>
                <a:prstClr val="black"/>
              </a:solidFill>
            </a:endParaRPr>
          </a:p>
          <a:p>
            <a:pPr lvl="0">
              <a:buClr>
                <a:srgbClr val="B71E42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prstClr val="black"/>
                </a:solidFill>
              </a:rPr>
              <a:t>Addresses &amp; geographic subdivisions</a:t>
            </a:r>
          </a:p>
          <a:p>
            <a:pPr lvl="0">
              <a:buClr>
                <a:srgbClr val="B71E42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prstClr val="black"/>
                </a:solidFill>
              </a:rPr>
              <a:t>DOB</a:t>
            </a:r>
          </a:p>
          <a:p>
            <a:pPr lvl="0">
              <a:buClr>
                <a:srgbClr val="B71E42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prstClr val="black"/>
                </a:solidFill>
              </a:rPr>
              <a:t>Telephone </a:t>
            </a:r>
            <a:r>
              <a:rPr lang="en-US" sz="2400" dirty="0" smtClean="0">
                <a:solidFill>
                  <a:prstClr val="black"/>
                </a:solidFill>
              </a:rPr>
              <a:t>numbers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0">
              <a:buClr>
                <a:srgbClr val="B71E42"/>
              </a:buClr>
              <a:buFont typeface="Wingdings" panose="05000000000000000000" pitchFamily="2" charset="2"/>
              <a:buChar char="§"/>
            </a:pPr>
            <a:endParaRPr lang="en-US" sz="1600" dirty="0" smtClean="0">
              <a:solidFill>
                <a:prstClr val="black"/>
              </a:solidFill>
            </a:endParaRPr>
          </a:p>
          <a:p>
            <a:pPr lvl="0">
              <a:buClr>
                <a:srgbClr val="B71E42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prstClr val="black"/>
                </a:solidFill>
              </a:rPr>
              <a:t>VIN</a:t>
            </a:r>
            <a:r>
              <a:rPr lang="en-US" sz="2400" dirty="0">
                <a:solidFill>
                  <a:prstClr val="black"/>
                </a:solidFill>
              </a:rPr>
              <a:t>, DL number, Passport number</a:t>
            </a:r>
          </a:p>
          <a:p>
            <a:pPr lvl="0">
              <a:buClr>
                <a:srgbClr val="B71E42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prstClr val="black"/>
                </a:solidFill>
              </a:rPr>
              <a:t>Fax Number</a:t>
            </a:r>
          </a:p>
          <a:p>
            <a:pPr lvl="0">
              <a:buClr>
                <a:srgbClr val="B71E42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prstClr val="black"/>
                </a:solidFill>
              </a:rPr>
              <a:t>Email address</a:t>
            </a:r>
          </a:p>
          <a:p>
            <a:pPr lvl="0">
              <a:buClr>
                <a:srgbClr val="B71E42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prstClr val="black"/>
                </a:solidFill>
              </a:rPr>
              <a:t>Web Universal Resource Locator (URLs)</a:t>
            </a:r>
          </a:p>
          <a:p>
            <a:pPr lvl="0">
              <a:buClr>
                <a:srgbClr val="E48312"/>
              </a:buClr>
            </a:pPr>
            <a:endParaRPr lang="en-US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Division of Institutional Compliance &amp; Privacy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500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What are examples of PHI?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E48312"/>
              </a:buClr>
              <a:buFont typeface="Wingdings" panose="05000000000000000000" pitchFamily="2" charset="2"/>
              <a:buChar char="§"/>
            </a:pPr>
            <a:endParaRPr lang="en-US" sz="24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lvl="0">
              <a:buClr>
                <a:srgbClr val="E48312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Social </a:t>
            </a:r>
            <a:r>
              <a:rPr lang="en-US" sz="2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security </a:t>
            </a:r>
            <a:r>
              <a:rPr lang="en-US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numbers</a:t>
            </a:r>
          </a:p>
          <a:p>
            <a:pPr lvl="0">
              <a:buClr>
                <a:srgbClr val="E48312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Internet </a:t>
            </a:r>
            <a:r>
              <a:rPr lang="en-US" sz="2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Protocol (IP) address</a:t>
            </a:r>
          </a:p>
          <a:p>
            <a:pPr lvl="0">
              <a:buClr>
                <a:srgbClr val="E48312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Medical Record Number</a:t>
            </a:r>
          </a:p>
          <a:p>
            <a:pPr lvl="0">
              <a:buClr>
                <a:srgbClr val="E48312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Biometric </a:t>
            </a:r>
            <a:r>
              <a:rPr lang="en-US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Identifiers</a:t>
            </a:r>
            <a:endParaRPr lang="en-US" sz="24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0">
              <a:buClr>
                <a:srgbClr val="E48312"/>
              </a:buClr>
              <a:buFont typeface="Wingdings" panose="05000000000000000000" pitchFamily="2" charset="2"/>
              <a:buChar char="§"/>
            </a:pPr>
            <a:endParaRPr lang="en-US" sz="24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lvl="0">
              <a:buClr>
                <a:srgbClr val="E48312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Health </a:t>
            </a:r>
            <a:r>
              <a:rPr lang="en-US" sz="2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plan beneficiary numbers</a:t>
            </a:r>
          </a:p>
          <a:p>
            <a:pPr lvl="0">
              <a:buClr>
                <a:srgbClr val="E48312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Full face photos</a:t>
            </a:r>
          </a:p>
          <a:p>
            <a:pPr lvl="0">
              <a:buClr>
                <a:srgbClr val="E48312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Account numbers</a:t>
            </a:r>
          </a:p>
          <a:p>
            <a:pPr lvl="0">
              <a:buClr>
                <a:srgbClr val="E48312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Professional license numbers, or other unique identifiers</a:t>
            </a:r>
          </a:p>
          <a:p>
            <a:pPr lvl="0">
              <a:buClr>
                <a:srgbClr val="E48312"/>
              </a:buClr>
            </a:pPr>
            <a:endParaRPr lang="en-US" sz="24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Division of Institutional Compliance &amp; Privacy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16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Doesn’t the university take care of privacy and security for 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The situation is a bit more complicated than “yes” or “no”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The University does have multiple sites with resources on line</a:t>
            </a:r>
            <a:r>
              <a:rPr lang="en-US" sz="2400" dirty="0" smtClean="0"/>
              <a:t>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 smtClean="0"/>
              <a:t>Vice </a:t>
            </a:r>
            <a:r>
              <a:rPr lang="en-US" sz="2000" dirty="0" smtClean="0"/>
              <a:t>President for Research and Development: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hlinkClick r:id="rId2"/>
              </a:rPr>
              <a:t>https://cws.auburn.edu/ovpr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 smtClean="0"/>
              <a:t>AU Research Compliance: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cws.auburn.edu/OVPR/pm/compliance/home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 smtClean="0"/>
              <a:t>Office </a:t>
            </a:r>
            <a:r>
              <a:rPr lang="en-US" sz="2000" dirty="0" smtClean="0"/>
              <a:t>of Audit, Compliance &amp; Privacy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US" dirty="0">
                <a:hlinkClick r:id="rId4"/>
              </a:rPr>
              <a:t>http://www.auburn.edu/administration/oacp/orsc.php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Division of Institutional Compliance &amp; Privacy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155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Research partners may require additional documentation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Depending on the nature of the PHI you receive, the entity providing the data may require additional documentation as to: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Cyber insurance (a/k/a breach insurance);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Computer security;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HIPAA &amp; Security training for your and your staff; and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Signed verification that you will comply with the Privacy Rule and the Security Rule to the extent it applies to you by executing a Business </a:t>
            </a:r>
            <a:r>
              <a:rPr lang="en-US" sz="2400" dirty="0"/>
              <a:t>A</a:t>
            </a:r>
            <a:r>
              <a:rPr lang="en-US" sz="2400" dirty="0" smtClean="0"/>
              <a:t>ssociate Agreement (BAA).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Division of Institutional Compliance &amp; Privacy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023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 Need you to be a partner in making sure PHI is maintained &amp; used in a secure manner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We are NOT asking you to be an expert on HIPAA regulations!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We ARE asking you to: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Understand major concepts about HIPAA &amp; identify if you are working with PHI (PII);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Reach out if you have questions regarding privacy &amp; security</a:t>
            </a:r>
            <a:r>
              <a:rPr lang="en-US" sz="2400" dirty="0" smtClean="0"/>
              <a:t>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600" dirty="0" smtClean="0"/>
              <a:t>Also, if you are not sure if the information is protected by HIPAA or FERPA, please reach out to us!</a:t>
            </a:r>
            <a:endParaRPr lang="en-US" sz="2600" dirty="0" smtClean="0"/>
          </a:p>
          <a:p>
            <a:pPr marL="914400" lvl="2" indent="0"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Division of Institutional Compliance &amp; Privacy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4829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72B08F91754CC4DB5329945856822EC" ma:contentTypeVersion="4" ma:contentTypeDescription="Create a new document." ma:contentTypeScope="" ma:versionID="21c9e4b7a9279c863c4647eb20d11ead">
  <xsd:schema xmlns:xsd="http://www.w3.org/2001/XMLSchema" xmlns:xs="http://www.w3.org/2001/XMLSchema" xmlns:p="http://schemas.microsoft.com/office/2006/metadata/properties" xmlns:ns3="d29f5a5e-5cc7-4c08-8ec8-f19e069d76f4" targetNamespace="http://schemas.microsoft.com/office/2006/metadata/properties" ma:root="true" ma:fieldsID="bdaa835100d3f600bb0150786b998df3" ns3:_="">
    <xsd:import namespace="d29f5a5e-5cc7-4c08-8ec8-f19e069d76f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9f5a5e-5cc7-4c08-8ec8-f19e069d76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7AA6C68-5A7D-49C8-AD2D-ECEAC465D0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9f5a5e-5cc7-4c08-8ec8-f19e069d76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3F9807F-FB2A-43D0-AA99-33947E647D3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109C7BE-B3DF-4297-8406-B40D63B5E48F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d29f5a5e-5cc7-4c08-8ec8-f19e069d76f4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1700</TotalTime>
  <Words>995</Words>
  <Application>Microsoft Office PowerPoint</Application>
  <PresentationFormat>Widescreen</PresentationFormat>
  <Paragraphs>120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Calibri</vt:lpstr>
      <vt:lpstr>Calibri Light</vt:lpstr>
      <vt:lpstr>Wingdings</vt:lpstr>
      <vt:lpstr>Retrospect</vt:lpstr>
      <vt:lpstr>HIPAA</vt:lpstr>
      <vt:lpstr>Why should HIPAA matter to me?</vt:lpstr>
      <vt:lpstr>Why should HIPAA matter to me?</vt:lpstr>
      <vt:lpstr>What is Protected Health Information, PHI?</vt:lpstr>
      <vt:lpstr>What are examples of PHI?</vt:lpstr>
      <vt:lpstr>What are examples of PHI?</vt:lpstr>
      <vt:lpstr>Doesn’t the university take care of privacy and security for me?</vt:lpstr>
      <vt:lpstr>Your Research partners may require additional documentation</vt:lpstr>
      <vt:lpstr>We Need you to be a partner in making sure PHI is maintained &amp; used in a secure manner</vt:lpstr>
      <vt:lpstr>We need you to be a partner in making sure PHI is maintained &amp; used in a secure manner</vt:lpstr>
      <vt:lpstr>Commitment to Excellence</vt:lpstr>
      <vt:lpstr>Commitment to Excellence</vt:lpstr>
      <vt:lpstr>Additional Reference Links</vt:lpstr>
      <vt:lpstr>Thank you!</vt:lpstr>
      <vt:lpstr>    Contact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HIPAA &amp; Privacy</dc:title>
  <dc:creator>Ronda Lacey</dc:creator>
  <cp:lastModifiedBy>Ronda Lacey</cp:lastModifiedBy>
  <cp:revision>40</cp:revision>
  <dcterms:created xsi:type="dcterms:W3CDTF">2019-08-14T18:29:38Z</dcterms:created>
  <dcterms:modified xsi:type="dcterms:W3CDTF">2019-08-21T13:04:32Z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0x010100972B08F91754CC4DB5329945856822EC</vt:lpwstr>
  </property>
</Properties>
</file>