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4" r:id="rId4"/>
    <p:sldId id="261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44D"/>
    <a:srgbClr val="F68029"/>
    <a:srgbClr val="496E9C"/>
    <a:srgbClr val="AA9C8F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0"/>
    <p:restoredTop sz="94340"/>
  </p:normalViewPr>
  <p:slideViewPr>
    <p:cSldViewPr snapToGrid="0" snapToObjects="1">
      <p:cViewPr varScale="1">
        <p:scale>
          <a:sx n="94" d="100"/>
          <a:sy n="94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igermailauburn-my.sharepoint.com/personal/kuhnwi1_auburn_edu/Documents/todo/senate%20numb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igermailauburn-my.sharepoint.com/personal/kuhnwi1_auburn_edu/Documents/todo/senate%20numb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 enrollment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Fall 2017</c:v>
                </c:pt>
                <c:pt idx="1">
                  <c:v>Spring 2018</c:v>
                </c:pt>
                <c:pt idx="2">
                  <c:v>Fall 2018</c:v>
                </c:pt>
                <c:pt idx="3">
                  <c:v>Spring 2019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6090</c:v>
                </c:pt>
                <c:pt idx="1">
                  <c:v>6300</c:v>
                </c:pt>
                <c:pt idx="2">
                  <c:v>8616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2E-1642-A1EE-A152B8477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6450639"/>
        <c:axId val="2046498575"/>
      </c:lineChart>
      <c:catAx>
        <c:axId val="204645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498575"/>
        <c:crosses val="autoZero"/>
        <c:auto val="1"/>
        <c:lblAlgn val="ctr"/>
        <c:lblOffset val="100"/>
        <c:noMultiLvlLbl val="0"/>
      </c:catAx>
      <c:valAx>
        <c:axId val="2046498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450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courses/sections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Fall 2017</c:v>
                </c:pt>
                <c:pt idx="1">
                  <c:v>Spring 2018</c:v>
                </c:pt>
                <c:pt idx="2">
                  <c:v>Fall 2018</c:v>
                </c:pt>
                <c:pt idx="3">
                  <c:v>Spring 2019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232</c:v>
                </c:pt>
                <c:pt idx="1">
                  <c:v>235</c:v>
                </c:pt>
                <c:pt idx="2">
                  <c:v>310</c:v>
                </c:pt>
                <c:pt idx="3">
                  <c:v>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C3-6C41-9C52-D8B41F870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9377151"/>
        <c:axId val="2029543951"/>
      </c:lineChart>
      <c:catAx>
        <c:axId val="202937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9543951"/>
        <c:crosses val="autoZero"/>
        <c:auto val="1"/>
        <c:lblAlgn val="ctr"/>
        <c:lblOffset val="100"/>
        <c:noMultiLvlLbl val="0"/>
      </c:catAx>
      <c:valAx>
        <c:axId val="202954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937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B3421-18D3-F94C-B5BA-CBBFDFBFFE78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5718D-71B3-B142-8E9B-CEB2E2F88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time I spoke, the building had not opened yet, now we have over a year of classes in the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5718D-71B3-B142-8E9B-CEB2E2F881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4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5326F54D-D19F-F84B-A504-EEC70FA25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B2A330F3-B164-3D49-8434-01B409C56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Colleges: Agriculture, CLA, COSAM, CADC, Engineering, Human Sciences, Education, Forestry and Wildlife Science, Business, Honors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Departments:  36 and multiple programs outside of department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STEM sections are increasing – up to over 50 now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First year was so high because of GLOBAL classes – we have not been able to get them back into the building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CA863681-6E3A-9746-87AA-D7629E5F1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BA4CCDDA-3680-5C45-90C9-116CB7D2ABF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05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F766E4E2-5A1C-6E47-A859-81C32A56E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9FB2E251-BB1B-0D4B-B428-92C88FDBF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12DDCF2F-CB08-EE4C-B026-C6B1582BC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1C90B56-C821-344F-94C3-354B042CE12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68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USE UPPERCASE ON TITLES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899" y="4079374"/>
            <a:ext cx="1270726" cy="35054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4068" y="5683348"/>
            <a:ext cx="12206068" cy="1174652"/>
          </a:xfrm>
          <a:prstGeom prst="rect">
            <a:avLst/>
          </a:prstGeom>
          <a:solidFill>
            <a:srgbClr val="03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5852347"/>
            <a:ext cx="3107266" cy="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53542" y="1251475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94299" y="2451803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18150" y="2953240"/>
            <a:ext cx="1841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lvl="0"/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385117" y="1196733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02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4456523" y="2451802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051824" y="2953239"/>
            <a:ext cx="1794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816181" y="1318289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03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7718748" y="2451802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38881" y="2953239"/>
            <a:ext cx="1847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96813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01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21539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02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03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USE UPPERCASE ON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algn="l"/>
            <a:r>
              <a:rPr lang="en-US" dirty="0"/>
              <a:t>Fall Break EASL Retreat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USE UPPERCASE ON TITLES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7311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 UPPERCASE ON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45919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USE UPPERCASE ON TITLES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49805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 UPPERCASE ON TITLES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212723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1350" y="417513"/>
            <a:ext cx="10925175" cy="5437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2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USE UPPERCASE ON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46008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USE UPPERCASE ON TITLES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73121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8288" y="0"/>
            <a:ext cx="12210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8288" y="6176962"/>
            <a:ext cx="12210288" cy="681037"/>
          </a:xfrm>
          <a:prstGeom prst="rect">
            <a:avLst/>
          </a:prstGeom>
          <a:solidFill>
            <a:srgbClr val="03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USE UPPERCASE ON TITLES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337" y="6356350"/>
            <a:ext cx="4716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pPr algn="l"/>
            <a:r>
              <a:rPr lang="en-US" dirty="0"/>
              <a:t>Fall </a:t>
            </a:r>
            <a:r>
              <a:rPr lang="en-US" dirty="0" err="1"/>
              <a:t>Breeak</a:t>
            </a:r>
            <a:r>
              <a:rPr lang="en-US" dirty="0"/>
              <a:t> EASL Retreat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68029"/>
          </a:solidFill>
          <a:latin typeface="Futura" charset="0"/>
          <a:ea typeface="Futura" charset="0"/>
          <a:cs typeface="Futur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0" y="3780472"/>
            <a:ext cx="5421086" cy="147732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8855" y="-586067"/>
            <a:ext cx="12340855" cy="1450281"/>
          </a:xfrm>
        </p:spPr>
        <p:txBody>
          <a:bodyPr>
            <a:noAutofit/>
          </a:bodyPr>
          <a:lstStyle/>
          <a:p>
            <a:pPr algn="r"/>
            <a:r>
              <a:rPr lang="en-US" altLang="en-US" sz="4400" dirty="0">
                <a:ea typeface="ＭＳ Ｐゴシック" panose="020B0600070205080204" pitchFamily="34" charset="-128"/>
              </a:rPr>
              <a:t>The State of Mell @ RBD 2018</a:t>
            </a:r>
            <a:endParaRPr lang="en-US" sz="40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823" y="5869172"/>
            <a:ext cx="450517" cy="260880"/>
          </a:xfrm>
          <a:prstGeom prst="rect">
            <a:avLst/>
          </a:prstGeom>
          <a:solidFill>
            <a:srgbClr val="03244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44E1CD4-F7F4-C64C-A855-1101DA12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621" y="789686"/>
            <a:ext cx="9281160" cy="4917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5DB9E0-63AC-0649-8B8D-C86F3B5E4AA2}"/>
              </a:ext>
            </a:extLst>
          </p:cNvPr>
          <p:cNvSpPr txBox="1"/>
          <p:nvPr/>
        </p:nvSpPr>
        <p:spPr>
          <a:xfrm>
            <a:off x="252236" y="6003184"/>
            <a:ext cx="576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Wiebke Kuhn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Learning Spaces &amp; Faculty Development Coordinator</a:t>
            </a:r>
          </a:p>
        </p:txBody>
      </p:sp>
    </p:spTree>
    <p:extLst>
      <p:ext uri="{BB962C8B-B14F-4D97-AF65-F5344CB8AC3E}">
        <p14:creationId xmlns:p14="http://schemas.microsoft.com/office/powerpoint/2010/main" val="64104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B9897DE-E1D6-014E-93CE-BD4BAED1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238919"/>
            <a:ext cx="11955779" cy="9477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b="1" dirty="0">
                <a:ea typeface="ＭＳ Ｐゴシック" panose="020B0600070205080204" pitchFamily="34" charset="-128"/>
              </a:rPr>
              <a:t>Engaged Active Student Learning </a:t>
            </a:r>
            <a:br>
              <a:rPr lang="en-US" altLang="en-US" b="1" dirty="0">
                <a:ea typeface="ＭＳ Ｐゴシック" panose="020B0600070205080204" pitchFamily="34" charset="-128"/>
              </a:rPr>
            </a:br>
            <a:r>
              <a:rPr lang="en-US" altLang="en-US" b="1" dirty="0">
                <a:ea typeface="ＭＳ Ｐゴシック" panose="020B0600070205080204" pitchFamily="34" charset="-128"/>
              </a:rPr>
              <a:t>(EASL) Spaces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C8924E39-9B4D-7D43-BCDB-4A73ED6ED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92263"/>
            <a:ext cx="10267951" cy="4127500"/>
          </a:xfrm>
        </p:spPr>
        <p:txBody>
          <a:bodyPr/>
          <a:lstStyle/>
          <a:p>
            <a:endParaRPr lang="en-US" altLang="en-US">
              <a:latin typeface="Optima" panose="02000503060000020004" pitchFamily="2" charset="0"/>
              <a:ea typeface="ＭＳ Ｐゴシック" panose="020B0600070205080204" pitchFamily="34" charset="-128"/>
              <a:cs typeface="Optima" panose="02000503060000020004" pitchFamily="2" charset="0"/>
            </a:endParaRPr>
          </a:p>
          <a:p>
            <a:endParaRPr lang="en-US" altLang="en-US">
              <a:latin typeface="Optima" panose="02000503060000020004" pitchFamily="2" charset="0"/>
              <a:ea typeface="ＭＳ Ｐゴシック" panose="020B0600070205080204" pitchFamily="34" charset="-128"/>
              <a:cs typeface="Optima" panose="02000503060000020004" pitchFamily="2" charset="0"/>
            </a:endParaRPr>
          </a:p>
          <a:p>
            <a:endParaRPr lang="en-US" altLang="en-US">
              <a:latin typeface="Optima" panose="02000503060000020004" pitchFamily="2" charset="0"/>
              <a:ea typeface="ＭＳ Ｐゴシック" panose="020B0600070205080204" pitchFamily="34" charset="-128"/>
              <a:cs typeface="Optima" panose="02000503060000020004" pitchFamily="2" charset="0"/>
            </a:endParaRPr>
          </a:p>
          <a:p>
            <a:endParaRPr lang="en-US" altLang="en-US">
              <a:latin typeface="Optima" panose="02000503060000020004" pitchFamily="2" charset="0"/>
              <a:ea typeface="ＭＳ Ｐゴシック" panose="020B0600070205080204" pitchFamily="34" charset="-128"/>
              <a:cs typeface="Optima" panose="02000503060000020004" pitchFamily="2" charset="0"/>
            </a:endParaRP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9C17F663-28AC-4C41-9AF2-66A5F91B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733983"/>
            <a:ext cx="3897630" cy="22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52203A1E-3D4C-1241-9CF8-DC1BD59D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0" y="1371467"/>
            <a:ext cx="4480560" cy="25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95010-3869-7B4D-8FB7-247786111802}"/>
              </a:ext>
            </a:extLst>
          </p:cNvPr>
          <p:cNvSpPr txBox="1"/>
          <p:nvPr/>
        </p:nvSpPr>
        <p:spPr>
          <a:xfrm>
            <a:off x="350044" y="1256507"/>
            <a:ext cx="5051425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/>
              <a:t>Evidence suggests that </a:t>
            </a:r>
            <a:r>
              <a:rPr lang="en-US" sz="2100" b="1" dirty="0"/>
              <a:t>academic performance increases </a:t>
            </a:r>
            <a:r>
              <a:rPr lang="en-US" sz="2100" dirty="0"/>
              <a:t>with active learning especially in STEM courses </a:t>
            </a:r>
            <a:r>
              <a:rPr lang="en-US" dirty="0"/>
              <a:t>(Freeman et al., 2014)</a:t>
            </a:r>
          </a:p>
          <a:p>
            <a:pPr marL="257175" indent="-257175">
              <a:buFont typeface="Arial" charset="0"/>
              <a:buChar char="•"/>
              <a:defRPr/>
            </a:pPr>
            <a:r>
              <a:rPr lang="en-US" dirty="0"/>
              <a:t>Auburn has </a:t>
            </a:r>
            <a:r>
              <a:rPr lang="en-US" b="1" dirty="0"/>
              <a:t>50 EASL classrooms</a:t>
            </a:r>
            <a:r>
              <a:rPr lang="en-US" dirty="0"/>
              <a:t>; </a:t>
            </a:r>
            <a:r>
              <a:rPr lang="en-US" b="1" dirty="0"/>
              <a:t>28</a:t>
            </a:r>
            <a:r>
              <a:rPr lang="en-US" dirty="0"/>
              <a:t> in the Mell Classroom Building @ RBD Library</a:t>
            </a:r>
          </a:p>
          <a:p>
            <a:pPr marL="257175" indent="-257175">
              <a:buFont typeface="Arial" charset="0"/>
              <a:buChar char="•"/>
              <a:defRPr/>
            </a:pPr>
            <a:r>
              <a:rPr lang="en-US" dirty="0"/>
              <a:t>Fall 2018: </a:t>
            </a:r>
            <a:r>
              <a:rPr lang="en-US" b="1" dirty="0"/>
              <a:t>43%</a:t>
            </a:r>
            <a:r>
              <a:rPr lang="en-US" dirty="0"/>
              <a:t> of Auburn students learning in EASL spaces; </a:t>
            </a:r>
            <a:r>
              <a:rPr lang="en-US" b="1" dirty="0"/>
              <a:t>13%</a:t>
            </a:r>
            <a:r>
              <a:rPr lang="en-US" dirty="0"/>
              <a:t> in multiple EASL courses</a:t>
            </a:r>
          </a:p>
          <a:p>
            <a:pPr>
              <a:defRPr/>
            </a:pPr>
            <a:endParaRPr lang="en-US" sz="1500" dirty="0"/>
          </a:p>
          <a:p>
            <a:pPr>
              <a:defRPr/>
            </a:pPr>
            <a:endParaRPr lang="en-US" dirty="0"/>
          </a:p>
        </p:txBody>
      </p:sp>
      <p:sp>
        <p:nvSpPr>
          <p:cNvPr id="20486" name="TextBox 8">
            <a:extLst>
              <a:ext uri="{FF2B5EF4-FFF2-40B4-BE49-F238E27FC236}">
                <a16:creationId xmlns:a16="http://schemas.microsoft.com/office/drawing/2014/main" id="{D646E6A8-12E0-8F47-909D-72EE8DBE2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220" y="3903233"/>
            <a:ext cx="51625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342900" indent="-342900">
              <a:buFont typeface="Arial" charset="0"/>
              <a:buChar char="•"/>
              <a:defRPr/>
            </a:pPr>
            <a:r>
              <a:rPr lang="en-US" altLang="x-none" sz="2100" b="1" dirty="0"/>
              <a:t>558 faculty and instructional staff </a:t>
            </a:r>
            <a:r>
              <a:rPr lang="en-US" altLang="x-none" dirty="0"/>
              <a:t>trained in EASL space pedagogy to maximize student learning</a:t>
            </a:r>
          </a:p>
          <a:p>
            <a:pPr>
              <a:defRPr/>
            </a:pPr>
            <a:endParaRPr lang="en-US" altLang="x-none" dirty="0"/>
          </a:p>
          <a:p>
            <a:pPr marL="342900" indent="-342900">
              <a:buFont typeface="Arial" charset="0"/>
              <a:buChar char="•"/>
              <a:defRPr/>
            </a:pPr>
            <a:r>
              <a:rPr lang="en-US" altLang="x-none" sz="2100" b="1" dirty="0"/>
              <a:t>1,049 faculty, GTAs, &amp; instructional staff </a:t>
            </a:r>
            <a:br>
              <a:rPr lang="en-US" altLang="x-none" sz="2100" b="1" dirty="0"/>
            </a:br>
            <a:r>
              <a:rPr lang="en-US" altLang="x-none" dirty="0"/>
              <a:t>have engaged in Biggio Center teaching and learning professional development since Fall 2017</a:t>
            </a:r>
          </a:p>
          <a:p>
            <a:pPr>
              <a:defRPr/>
            </a:pPr>
            <a:endParaRPr lang="en-US" altLang="x-none" sz="2100" dirty="0"/>
          </a:p>
          <a:p>
            <a:pPr>
              <a:defRPr/>
            </a:pPr>
            <a:endParaRPr lang="en-US" alt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FD38E-3485-A646-8061-283217417B72}"/>
              </a:ext>
            </a:extLst>
          </p:cNvPr>
          <p:cNvSpPr txBox="1"/>
          <p:nvPr/>
        </p:nvSpPr>
        <p:spPr>
          <a:xfrm>
            <a:off x="350044" y="6469380"/>
            <a:ext cx="328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Faculty Senate, October 23, 2018</a:t>
            </a:r>
          </a:p>
        </p:txBody>
      </p:sp>
    </p:spTree>
    <p:extLst>
      <p:ext uri="{BB962C8B-B14F-4D97-AF65-F5344CB8AC3E}">
        <p14:creationId xmlns:p14="http://schemas.microsoft.com/office/powerpoint/2010/main" val="107490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BCCC-BC2A-A240-9FDA-64168A06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80" y="-1586"/>
            <a:ext cx="8305800" cy="55689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br>
              <a:rPr lang="en-US" altLang="en-US" sz="4000" dirty="0">
                <a:latin typeface="Optima" charset="0"/>
                <a:ea typeface="ＭＳ Ｐゴシック" charset="-128"/>
              </a:rPr>
            </a:br>
            <a:r>
              <a:rPr lang="en-US" altLang="en-US" sz="4900" dirty="0">
                <a:ea typeface="ＭＳ Ｐゴシック" charset="-128"/>
              </a:rPr>
              <a:t>Spaces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C7C7F3B3-AFA3-FB4C-9C7B-C82129D4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45" y="711836"/>
            <a:ext cx="8229600" cy="446087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  <a:ea typeface="ＭＳ Ｐゴシック" charset="-128"/>
                <a:cs typeface="Optima" charset="0"/>
              </a:rPr>
              <a:t>2 lecture halls (166 seats)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  <a:ea typeface="ＭＳ Ｐゴシック" charset="-128"/>
                <a:cs typeface="Optima" charset="0"/>
              </a:rPr>
              <a:t>Full EASL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  <a:ea typeface="ＭＳ Ｐゴシック" charset="-128"/>
                <a:cs typeface="Optima" charset="0"/>
              </a:rPr>
              <a:t>EASL Lite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  <a:ea typeface="ＭＳ Ｐゴシック" charset="-128"/>
                <a:cs typeface="Optima" charset="0"/>
              </a:rPr>
              <a:t>40 Study spaces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  <a:ea typeface="ＭＳ Ｐゴシック" charset="-128"/>
              </a:rPr>
              <a:t>Panera</a:t>
            </a:r>
            <a:endParaRPr lang="en-US" altLang="en-US" dirty="0">
              <a:latin typeface="+mn-lt"/>
              <a:ea typeface="ＭＳ Ｐゴシック" charset="-128"/>
              <a:cs typeface="Optima" charset="0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7E3AB784-BEB8-8E4B-8CF5-C1459A5D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3517499"/>
            <a:ext cx="43084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159E7C91-B137-C24F-B169-7349912C0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5" y="925878"/>
            <a:ext cx="4589461" cy="306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BC9F25-4AD1-9D40-BD5C-553389060544}"/>
              </a:ext>
            </a:extLst>
          </p:cNvPr>
          <p:cNvSpPr txBox="1"/>
          <p:nvPr/>
        </p:nvSpPr>
        <p:spPr>
          <a:xfrm>
            <a:off x="350044" y="6469380"/>
            <a:ext cx="328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Faculty Senate, October 23,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9841B-90B4-6943-9FEF-354E41BD8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440" y="3292830"/>
            <a:ext cx="5034821" cy="33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34FBAE6D-CFE9-1D43-A0FA-CECFDBE8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720" y="111919"/>
            <a:ext cx="8229600" cy="827088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b="1" dirty="0">
                <a:ea typeface="ＭＳ Ｐゴシック" panose="020B0600070205080204" pitchFamily="34" charset="-128"/>
              </a:rPr>
              <a:t>Classes Fall 2017-Spring 2019</a:t>
            </a:r>
          </a:p>
        </p:txBody>
      </p:sp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B25650D7-76F3-1647-8B1F-58FBBD9A8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  <a:ea typeface="ＭＳ Ｐゴシック" charset="-128"/>
                <a:cs typeface="Optima" charset="0"/>
              </a:rPr>
              <a:t>First year – Graduate courses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  <a:ea typeface="ＭＳ Ｐゴシック" charset="-128"/>
                <a:cs typeface="Optima" charset="0"/>
              </a:rPr>
              <a:t>Colleges: 10</a:t>
            </a:r>
          </a:p>
          <a:p>
            <a:pPr>
              <a:buFont typeface="Arial" charset="0"/>
              <a:buChar char="•"/>
              <a:defRPr/>
            </a:pPr>
            <a:r>
              <a:rPr lang="en-US" altLang="x-none" dirty="0">
                <a:latin typeface="+mn-lt"/>
                <a:ea typeface="ＭＳ Ｐゴシック" charset="-128"/>
                <a:cs typeface="Optima" charset="0"/>
              </a:rPr>
              <a:t>Departments: 36</a:t>
            </a:r>
          </a:p>
        </p:txBody>
      </p:sp>
      <p:pic>
        <p:nvPicPr>
          <p:cNvPr id="18435" name="Picture 9">
            <a:extLst>
              <a:ext uri="{FF2B5EF4-FFF2-40B4-BE49-F238E27FC236}">
                <a16:creationId xmlns:a16="http://schemas.microsoft.com/office/drawing/2014/main" id="{35B16A68-DF1C-5048-93FF-91D5A739B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5246689"/>
            <a:ext cx="23304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B96E2F-051A-6148-9902-CC3CF09096DE}"/>
              </a:ext>
            </a:extLst>
          </p:cNvPr>
          <p:cNvSpPr txBox="1"/>
          <p:nvPr/>
        </p:nvSpPr>
        <p:spPr>
          <a:xfrm>
            <a:off x="350044" y="6469380"/>
            <a:ext cx="328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Faculty Senate, October 23, 2018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A73FF98-74E7-4D47-BDE3-E753F03BF5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991425"/>
              </p:ext>
            </p:extLst>
          </p:nvPr>
        </p:nvGraphicFramePr>
        <p:xfrm>
          <a:off x="7513320" y="7205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0F8A523-4217-8B4C-A630-E86786EA8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354732"/>
              </p:ext>
            </p:extLst>
          </p:nvPr>
        </p:nvGraphicFramePr>
        <p:xfrm>
          <a:off x="838200" y="33662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28E9AF-BA24-584A-9F8B-93523D915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45707"/>
              </p:ext>
            </p:extLst>
          </p:nvPr>
        </p:nvGraphicFramePr>
        <p:xfrm>
          <a:off x="7638876" y="3820941"/>
          <a:ext cx="3985148" cy="2288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6287">
                  <a:extLst>
                    <a:ext uri="{9D8B030D-6E8A-4147-A177-3AD203B41FA5}">
                      <a16:colId xmlns:a16="http://schemas.microsoft.com/office/drawing/2014/main" val="885065090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314404038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4138481391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2364803292"/>
                    </a:ext>
                  </a:extLst>
                </a:gridCol>
              </a:tblGrid>
              <a:tr h="562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Term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student enrollment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courses/</a:t>
                      </a:r>
                      <a:br>
                        <a:rPr lang="en-US" sz="1800" b="1" u="none" strike="noStrike" dirty="0">
                          <a:effectLst/>
                        </a:rPr>
                      </a:br>
                      <a:r>
                        <a:rPr lang="en-US" sz="1800" b="1" u="none" strike="noStrike" dirty="0">
                          <a:effectLst/>
                        </a:rPr>
                        <a:t>sections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186920"/>
                  </a:ext>
                </a:extLst>
              </a:tr>
              <a:tr h="304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Fall 2017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6090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232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4641712"/>
                  </a:ext>
                </a:extLst>
              </a:tr>
              <a:tr h="304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Spring 2018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6300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235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624023"/>
                  </a:ext>
                </a:extLst>
              </a:tr>
              <a:tr h="304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Fall 2018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8616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310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5523688"/>
                  </a:ext>
                </a:extLst>
              </a:tr>
              <a:tr h="304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Spring 2019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248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156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61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EB79-C339-324A-972A-08577EEE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076" y="336550"/>
            <a:ext cx="7916863" cy="579438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altLang="en-US" sz="4900" dirty="0">
                <a:ea typeface="ＭＳ Ｐゴシック" charset="-128"/>
              </a:rPr>
              <a:t>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D1A9B-42AC-4041-88BC-0B4586F95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Over 5,000 rooms reserved for various events</a:t>
            </a:r>
          </a:p>
          <a:p>
            <a:pPr lvl="1">
              <a:defRPr/>
            </a:pPr>
            <a:r>
              <a:rPr lang="en-US" dirty="0">
                <a:latin typeface="+mn-lt"/>
              </a:rPr>
              <a:t>Critical Conversations</a:t>
            </a:r>
          </a:p>
          <a:p>
            <a:pPr lvl="1">
              <a:defRPr/>
            </a:pPr>
            <a:r>
              <a:rPr lang="en-US" dirty="0">
                <a:latin typeface="+mn-lt"/>
              </a:rPr>
              <a:t>Workshops, conferences</a:t>
            </a:r>
          </a:p>
          <a:p>
            <a:pPr lvl="1">
              <a:defRPr/>
            </a:pPr>
            <a:r>
              <a:rPr lang="en-US" dirty="0">
                <a:latin typeface="+mn-lt"/>
              </a:rPr>
              <a:t>Summer camps</a:t>
            </a:r>
          </a:p>
          <a:p>
            <a:pPr lvl="1">
              <a:defRPr/>
            </a:pPr>
            <a:r>
              <a:rPr lang="en-US" dirty="0">
                <a:latin typeface="+mn-lt"/>
              </a:rPr>
              <a:t>Supplemental Instruction</a:t>
            </a:r>
          </a:p>
          <a:p>
            <a:pPr>
              <a:defRPr/>
            </a:pPr>
            <a:r>
              <a:rPr lang="en-US" dirty="0">
                <a:latin typeface="+mn-lt"/>
              </a:rPr>
              <a:t>Over 60,000 study room reservations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66C3E-C35E-6645-A45F-F7D275CD16A5}"/>
              </a:ext>
            </a:extLst>
          </p:cNvPr>
          <p:cNvSpPr txBox="1"/>
          <p:nvPr/>
        </p:nvSpPr>
        <p:spPr>
          <a:xfrm>
            <a:off x="350044" y="6469380"/>
            <a:ext cx="328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Faculty Senate, October 23,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003FB-3892-534A-8677-23BA1BB1A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20451" b="5191"/>
          <a:stretch>
            <a:fillRect/>
          </a:stretch>
        </p:blipFill>
        <p:spPr bwMode="auto">
          <a:xfrm>
            <a:off x="8072752" y="1533207"/>
            <a:ext cx="3281048" cy="44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9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A614E6-685A-754F-ABF4-5D4C64368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037230" y="54262"/>
            <a:ext cx="10316570" cy="61227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DD693-CF45-1E45-9166-EDE57138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Come Visit!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11C4-2A99-434D-BFDF-F752182E3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48C1A2-5EF6-5342-8793-EA5F6EA7C36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145447" y="6338857"/>
            <a:ext cx="3672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Faculty Senate, October 23, 2018</a:t>
            </a:r>
          </a:p>
        </p:txBody>
      </p:sp>
    </p:spTree>
    <p:extLst>
      <p:ext uri="{BB962C8B-B14F-4D97-AF65-F5344CB8AC3E}">
        <p14:creationId xmlns:p14="http://schemas.microsoft.com/office/powerpoint/2010/main" val="422861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12368</TotalTime>
  <Words>234</Words>
  <Application>Microsoft Macintosh PowerPoint</Application>
  <PresentationFormat>Widescreen</PresentationFormat>
  <Paragraphs>58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Futura</vt:lpstr>
      <vt:lpstr>Futura Condensed ExtraBold</vt:lpstr>
      <vt:lpstr>Futura Medium</vt:lpstr>
      <vt:lpstr>Optima</vt:lpstr>
      <vt:lpstr>Office Theme</vt:lpstr>
      <vt:lpstr>The State of Mell @ RBD 2018</vt:lpstr>
      <vt:lpstr>Engaged Active Student Learning  (EASL) Spaces</vt:lpstr>
      <vt:lpstr> Spaces</vt:lpstr>
      <vt:lpstr>Classes Fall 2017-Spring 2019</vt:lpstr>
      <vt:lpstr>Events</vt:lpstr>
      <vt:lpstr>Come Visit!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Wiebke Kuhn</cp:lastModifiedBy>
  <cp:revision>93</cp:revision>
  <cp:lastPrinted>2017-09-22T17:39:47Z</cp:lastPrinted>
  <dcterms:created xsi:type="dcterms:W3CDTF">2017-06-27T14:54:13Z</dcterms:created>
  <dcterms:modified xsi:type="dcterms:W3CDTF">2018-10-04T21:28:42Z</dcterms:modified>
</cp:coreProperties>
</file>