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7" r:id="rId2"/>
    <p:sldId id="260" r:id="rId3"/>
    <p:sldId id="285" r:id="rId4"/>
    <p:sldId id="288" r:id="rId5"/>
    <p:sldId id="290" r:id="rId6"/>
    <p:sldId id="281" r:id="rId7"/>
    <p:sldId id="282" r:id="rId8"/>
    <p:sldId id="279" r:id="rId9"/>
    <p:sldId id="286" r:id="rId10"/>
    <p:sldId id="289" r:id="rId11"/>
    <p:sldId id="280" r:id="rId12"/>
    <p:sldId id="284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3" d="100"/>
          <a:sy n="43" d="100"/>
        </p:scale>
        <p:origin x="-77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8501-8655-4378-8101-4F84CB603976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E2A80-2071-4FDF-B4EA-83870851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  <a:solidFill>
            <a:srgbClr val="F68026"/>
          </a:solidFill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  <a:solidFill>
            <a:srgbClr val="496E9C"/>
          </a:soli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  <a:solidFill>
            <a:srgbClr val="496E9C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32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F1B91C-3C88-4877-809D-30821F3A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581" y="3349476"/>
            <a:ext cx="3949217" cy="30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C89348-C50A-421F-991E-50679C51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80"/>
            <a:ext cx="9429799" cy="17721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93FABAC-D47A-4574-B79B-58CA3248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538" y="5963843"/>
            <a:ext cx="2934461" cy="8941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1DEA3A8-3A7E-47B7-B9B6-2147F55F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011" y="4767492"/>
            <a:ext cx="2044068" cy="1579507"/>
          </a:xfrm>
          <a:prstGeom prst="rect">
            <a:avLst/>
          </a:prstGeom>
        </p:spPr>
      </p:pic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0AD3433-24E0-4045-B846-46AF71F6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3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70AD3433-24E0-4045-B846-46AF71F6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8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3" r:id="rId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rimereport@auburn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D7D49C-3F58-4534-9BA5-688A78A2B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244600"/>
            <a:ext cx="7157200" cy="4298633"/>
          </a:xfrm>
        </p:spPr>
        <p:txBody>
          <a:bodyPr/>
          <a:lstStyle/>
          <a:p>
            <a:r>
              <a:rPr lang="en-US" sz="4400" dirty="0" smtClean="0"/>
              <a:t>Jeanne </a:t>
            </a:r>
            <a:r>
              <a:rPr lang="en-US" sz="4400" dirty="0" err="1" smtClean="0"/>
              <a:t>Clery</a:t>
            </a:r>
            <a:r>
              <a:rPr lang="en-US" sz="4400" dirty="0" smtClean="0"/>
              <a:t> Disclosure of Campus Security Policy and Campus Crime Statistics Act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2800" i="1" dirty="0" smtClean="0"/>
              <a:t>University Senate</a:t>
            </a:r>
            <a:br>
              <a:rPr lang="en-US" sz="2800" i="1" dirty="0" smtClean="0"/>
            </a:br>
            <a:r>
              <a:rPr lang="en-US" sz="2800" i="1" dirty="0" smtClean="0"/>
              <a:t>June 11, 2019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6187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4" y="506180"/>
            <a:ext cx="8187936" cy="1021600"/>
          </a:xfrm>
        </p:spPr>
        <p:txBody>
          <a:bodyPr/>
          <a:lstStyle/>
          <a:p>
            <a:r>
              <a:rPr lang="en-US" sz="3600" dirty="0" smtClean="0"/>
              <a:t>Privacy/Confidentiality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Campus Safety does </a:t>
            </a:r>
            <a:r>
              <a:rPr lang="en-US" b="1" dirty="0" smtClean="0"/>
              <a:t>not</a:t>
            </a:r>
            <a:r>
              <a:rPr lang="en-US" dirty="0" smtClean="0"/>
              <a:t> require personally identifying information (PII)</a:t>
            </a:r>
          </a:p>
          <a:p>
            <a:r>
              <a:rPr lang="en-US" dirty="0" smtClean="0"/>
              <a:t>If provided to victims of sexual assault, domestic violence, dating violence, or stalking, must </a:t>
            </a:r>
            <a:r>
              <a:rPr lang="en-US" b="1" dirty="0" smtClean="0"/>
              <a:t>maintain as confidential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Accommodations</a:t>
            </a:r>
          </a:p>
          <a:p>
            <a:pPr lvl="1"/>
            <a:r>
              <a:rPr lang="en-US" dirty="0" smtClean="0"/>
              <a:t>Protective measures</a:t>
            </a:r>
          </a:p>
        </p:txBody>
      </p:sp>
    </p:spTree>
    <p:extLst>
      <p:ext uri="{BB962C8B-B14F-4D97-AF65-F5344CB8AC3E}">
        <p14:creationId xmlns:p14="http://schemas.microsoft.com/office/powerpoint/2010/main" val="85292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4" y="506180"/>
            <a:ext cx="8187936" cy="1021600"/>
          </a:xfrm>
        </p:spPr>
        <p:txBody>
          <a:bodyPr/>
          <a:lstStyle/>
          <a:p>
            <a:r>
              <a:rPr lang="en-US" sz="3600" dirty="0" smtClean="0"/>
              <a:t>Campus Safety Actions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1769800"/>
            <a:ext cx="8693300" cy="4194000"/>
          </a:xfrm>
        </p:spPr>
        <p:txBody>
          <a:bodyPr/>
          <a:lstStyle/>
          <a:p>
            <a:r>
              <a:rPr lang="en-US" dirty="0" smtClean="0"/>
              <a:t>Assess for </a:t>
            </a:r>
            <a:r>
              <a:rPr lang="en-US" b="1" dirty="0" smtClean="0"/>
              <a:t>emergency notification and timely warning</a:t>
            </a:r>
          </a:p>
          <a:p>
            <a:r>
              <a:rPr lang="en-US" dirty="0" smtClean="0"/>
              <a:t>Add to </a:t>
            </a:r>
            <a:r>
              <a:rPr lang="en-US" b="1" dirty="0" smtClean="0"/>
              <a:t>crime log </a:t>
            </a:r>
            <a:r>
              <a:rPr lang="en-US" dirty="0" smtClean="0"/>
              <a:t>as appropriate</a:t>
            </a:r>
          </a:p>
          <a:p>
            <a:r>
              <a:rPr lang="en-US" dirty="0" smtClean="0"/>
              <a:t>Assess for inclusion in </a:t>
            </a:r>
            <a:r>
              <a:rPr lang="en-US" b="1" dirty="0" smtClean="0"/>
              <a:t>annual crime statistics</a:t>
            </a:r>
          </a:p>
          <a:p>
            <a:r>
              <a:rPr lang="en-US" dirty="0" smtClean="0"/>
              <a:t>Coordinate with other offices</a:t>
            </a:r>
          </a:p>
          <a:p>
            <a:pPr lvl="1"/>
            <a:r>
              <a:rPr lang="en-US" dirty="0" smtClean="0"/>
              <a:t>Victim </a:t>
            </a:r>
            <a:r>
              <a:rPr lang="en-US" b="1" dirty="0" smtClean="0"/>
              <a:t>resources</a:t>
            </a:r>
          </a:p>
          <a:p>
            <a:pPr lvl="1"/>
            <a:r>
              <a:rPr lang="en-US" dirty="0" smtClean="0"/>
              <a:t>Follow up to address </a:t>
            </a:r>
            <a:r>
              <a:rPr lang="en-US" b="1" dirty="0" smtClean="0"/>
              <a:t>safety concerns</a:t>
            </a:r>
          </a:p>
        </p:txBody>
      </p:sp>
    </p:spTree>
    <p:extLst>
      <p:ext uri="{BB962C8B-B14F-4D97-AF65-F5344CB8AC3E}">
        <p14:creationId xmlns:p14="http://schemas.microsoft.com/office/powerpoint/2010/main" val="42027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Clery</a:t>
            </a:r>
            <a:r>
              <a:rPr lang="en-US" sz="3600" dirty="0" smtClean="0"/>
              <a:t> Compliance Staff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75" y="2057400"/>
            <a:ext cx="1676981" cy="1676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62" y="3741549"/>
            <a:ext cx="3011721" cy="1122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494" y="3422501"/>
            <a:ext cx="1754251" cy="1761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712" y="5115057"/>
            <a:ext cx="2921421" cy="86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40" y="5153156"/>
            <a:ext cx="2921424" cy="866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112" y="3416403"/>
            <a:ext cx="1698340" cy="17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1" y="488927"/>
            <a:ext cx="7323200" cy="1021600"/>
          </a:xfrm>
        </p:spPr>
        <p:txBody>
          <a:bodyPr/>
          <a:lstStyle/>
          <a:p>
            <a:r>
              <a:rPr lang="en-US" sz="3600" dirty="0" err="1" smtClean="0"/>
              <a:t>Clery</a:t>
            </a:r>
            <a:r>
              <a:rPr lang="en-US" sz="3600" dirty="0" smtClean="0"/>
              <a:t> Act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400" y="3009900"/>
            <a:ext cx="4781700" cy="2852300"/>
          </a:xfrm>
        </p:spPr>
        <p:txBody>
          <a:bodyPr/>
          <a:lstStyle/>
          <a:p>
            <a:r>
              <a:rPr lang="en-US" dirty="0" smtClean="0"/>
              <a:t>Jeanne </a:t>
            </a:r>
            <a:r>
              <a:rPr lang="en-US" dirty="0" err="1" smtClean="0"/>
              <a:t>Clery</a:t>
            </a:r>
            <a:r>
              <a:rPr lang="en-US" dirty="0" smtClean="0"/>
              <a:t> Disclosure of Campus Security Policy and Campus Crime Statistics Act, 1990</a:t>
            </a:r>
          </a:p>
          <a:p>
            <a:r>
              <a:rPr lang="en-US" dirty="0" smtClean="0"/>
              <a:t>Jeanne’s story</a:t>
            </a:r>
          </a:p>
          <a:p>
            <a:r>
              <a:rPr lang="en-US" dirty="0" smtClean="0"/>
              <a:t>Consumer disclosure</a:t>
            </a:r>
          </a:p>
          <a:p>
            <a:endParaRPr lang="en-US" dirty="0"/>
          </a:p>
          <a:p>
            <a:endParaRPr lang="en-US" dirty="0" smtClean="0"/>
          </a:p>
          <a:p>
            <a:pPr marL="101598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2350875"/>
            <a:ext cx="2646281" cy="36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1" y="488927"/>
            <a:ext cx="7323200" cy="1021600"/>
          </a:xfrm>
        </p:spPr>
        <p:txBody>
          <a:bodyPr/>
          <a:lstStyle/>
          <a:p>
            <a:r>
              <a:rPr lang="en-US" sz="3600" dirty="0" smtClean="0"/>
              <a:t>Overview of Requirements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Crime statistics and campus safety policy disclosures</a:t>
            </a:r>
          </a:p>
          <a:p>
            <a:r>
              <a:rPr lang="en-US" dirty="0" smtClean="0"/>
              <a:t>Fire statistics and fire safety policy disclosures</a:t>
            </a:r>
          </a:p>
          <a:p>
            <a:r>
              <a:rPr lang="en-US" dirty="0" smtClean="0"/>
              <a:t>Timely notification to campus – emergencies/crimes</a:t>
            </a:r>
          </a:p>
          <a:p>
            <a:r>
              <a:rPr lang="en-US" dirty="0" smtClean="0"/>
              <a:t>Emergency procedures</a:t>
            </a:r>
          </a:p>
          <a:p>
            <a:r>
              <a:rPr lang="en-US" dirty="0" smtClean="0"/>
              <a:t>Prevention &amp; awareness programs</a:t>
            </a:r>
          </a:p>
          <a:p>
            <a:r>
              <a:rPr lang="en-US" dirty="0" smtClean="0"/>
              <a:t>Missing student procedures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5122333"/>
            <a:ext cx="2158605" cy="14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4" y="506180"/>
            <a:ext cx="8187936" cy="1021600"/>
          </a:xfrm>
        </p:spPr>
        <p:txBody>
          <a:bodyPr/>
          <a:lstStyle/>
          <a:p>
            <a:r>
              <a:rPr lang="en-US" sz="3600" dirty="0" smtClean="0"/>
              <a:t>Title IX vs. </a:t>
            </a:r>
            <a:r>
              <a:rPr lang="en-US" sz="3600" dirty="0" err="1" smtClean="0"/>
              <a:t>Clery</a:t>
            </a:r>
            <a:r>
              <a:rPr lang="en-US" sz="3600" dirty="0" smtClean="0"/>
              <a:t> Act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Title IX – WHO?</a:t>
            </a:r>
          </a:p>
          <a:p>
            <a:pPr lvl="1"/>
            <a:r>
              <a:rPr lang="en-US" dirty="0" smtClean="0"/>
              <a:t>Anyone affiliated with university</a:t>
            </a:r>
          </a:p>
          <a:p>
            <a:pPr lvl="1"/>
            <a:r>
              <a:rPr lang="en-US" dirty="0" smtClean="0"/>
              <a:t>No matter where it occurs – if it limits ability to participate in or benefit from educational program</a:t>
            </a:r>
          </a:p>
          <a:p>
            <a:r>
              <a:rPr lang="en-US" b="1" dirty="0" err="1" smtClean="0"/>
              <a:t>Clery</a:t>
            </a:r>
            <a:r>
              <a:rPr lang="en-US" b="1" dirty="0" smtClean="0"/>
              <a:t> – WHERE?</a:t>
            </a:r>
          </a:p>
          <a:p>
            <a:pPr lvl="1"/>
            <a:r>
              <a:rPr lang="en-US" dirty="0" smtClean="0"/>
              <a:t>Must occur on </a:t>
            </a:r>
            <a:r>
              <a:rPr lang="en-US" dirty="0" err="1" smtClean="0"/>
              <a:t>Clery</a:t>
            </a:r>
            <a:r>
              <a:rPr lang="en-US" dirty="0" smtClean="0"/>
              <a:t> Geography</a:t>
            </a:r>
          </a:p>
          <a:p>
            <a:pPr lvl="1"/>
            <a:r>
              <a:rPr lang="en-US" dirty="0" smtClean="0"/>
              <a:t>Affiliation to university does not matter</a:t>
            </a:r>
          </a:p>
        </p:txBody>
      </p:sp>
    </p:spTree>
    <p:extLst>
      <p:ext uri="{BB962C8B-B14F-4D97-AF65-F5344CB8AC3E}">
        <p14:creationId xmlns:p14="http://schemas.microsoft.com/office/powerpoint/2010/main" val="20091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4" y="506180"/>
            <a:ext cx="8187936" cy="1021600"/>
          </a:xfrm>
        </p:spPr>
        <p:txBody>
          <a:bodyPr/>
          <a:lstStyle/>
          <a:p>
            <a:r>
              <a:rPr lang="en-US" sz="3600" dirty="0" err="1" smtClean="0"/>
              <a:t>Clery</a:t>
            </a:r>
            <a:r>
              <a:rPr lang="en-US" sz="3600" dirty="0" smtClean="0"/>
              <a:t> Geography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1769800"/>
            <a:ext cx="8591700" cy="4194000"/>
          </a:xfrm>
        </p:spPr>
        <p:txBody>
          <a:bodyPr/>
          <a:lstStyle/>
          <a:p>
            <a:r>
              <a:rPr lang="en-US" dirty="0" smtClean="0"/>
              <a:t>On Campus</a:t>
            </a:r>
          </a:p>
          <a:p>
            <a:pPr lvl="1"/>
            <a:r>
              <a:rPr lang="en-US" dirty="0" smtClean="0"/>
              <a:t>Subset: On-campus Student Housing</a:t>
            </a:r>
            <a:endParaRPr lang="en-US" dirty="0"/>
          </a:p>
          <a:p>
            <a:pPr lvl="1"/>
            <a:r>
              <a:rPr lang="en-US" dirty="0" smtClean="0"/>
              <a:t>Properties owned or controlled within one mile</a:t>
            </a:r>
          </a:p>
          <a:p>
            <a:r>
              <a:rPr lang="en-US" dirty="0" err="1" smtClean="0"/>
              <a:t>Noncampus</a:t>
            </a:r>
            <a:endParaRPr lang="en-US" dirty="0" smtClean="0"/>
          </a:p>
          <a:p>
            <a:pPr lvl="1"/>
            <a:r>
              <a:rPr lang="en-US" b="1" dirty="0" smtClean="0"/>
              <a:t>Other properties owned or controlled (AU or student org) and used by students</a:t>
            </a:r>
          </a:p>
          <a:p>
            <a:r>
              <a:rPr lang="en-US" dirty="0" smtClean="0"/>
              <a:t>Public Property</a:t>
            </a:r>
          </a:p>
          <a:p>
            <a:pPr lvl="1"/>
            <a:r>
              <a:rPr lang="en-US" dirty="0" smtClean="0"/>
              <a:t>Immediately adjacent and accessible from campus </a:t>
            </a:r>
          </a:p>
        </p:txBody>
      </p:sp>
    </p:spTree>
    <p:extLst>
      <p:ext uri="{BB962C8B-B14F-4D97-AF65-F5344CB8AC3E}">
        <p14:creationId xmlns:p14="http://schemas.microsoft.com/office/powerpoint/2010/main" val="95698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1" y="523433"/>
            <a:ext cx="8436634" cy="1021600"/>
          </a:xfrm>
        </p:spPr>
        <p:txBody>
          <a:bodyPr/>
          <a:lstStyle/>
          <a:p>
            <a:r>
              <a:rPr lang="en-US" sz="3600" dirty="0" err="1" smtClean="0"/>
              <a:t>Noncampus</a:t>
            </a:r>
            <a:r>
              <a:rPr lang="en-US" sz="3600" dirty="0" smtClean="0"/>
              <a:t> Properties – examples 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1769799"/>
            <a:ext cx="9175900" cy="4907045"/>
          </a:xfrm>
        </p:spPr>
        <p:txBody>
          <a:bodyPr/>
          <a:lstStyle/>
          <a:p>
            <a:r>
              <a:rPr lang="en-US" dirty="0" smtClean="0"/>
              <a:t>Athletic field or property (i.e. golf course)</a:t>
            </a:r>
          </a:p>
          <a:p>
            <a:r>
              <a:rPr lang="en-US" dirty="0" smtClean="0"/>
              <a:t>Classroom space</a:t>
            </a:r>
          </a:p>
          <a:p>
            <a:r>
              <a:rPr lang="en-US" dirty="0" smtClean="0"/>
              <a:t>Office space to meet with students</a:t>
            </a:r>
          </a:p>
          <a:p>
            <a:r>
              <a:rPr lang="en-US" dirty="0" smtClean="0"/>
              <a:t>Housing for students more than one mile from campus</a:t>
            </a:r>
          </a:p>
          <a:p>
            <a:r>
              <a:rPr lang="en-US" dirty="0" smtClean="0"/>
              <a:t>Research boats, vans, other mobile classrooms</a:t>
            </a:r>
          </a:p>
          <a:p>
            <a:r>
              <a:rPr lang="en-US" dirty="0" smtClean="0"/>
              <a:t>School-sponsored trips</a:t>
            </a:r>
          </a:p>
          <a:p>
            <a:pPr lvl="1"/>
            <a:r>
              <a:rPr lang="en-US" dirty="0" smtClean="0"/>
              <a:t>Repeated use</a:t>
            </a:r>
          </a:p>
          <a:p>
            <a:pPr lvl="1"/>
            <a:r>
              <a:rPr lang="en-US" dirty="0" smtClean="0"/>
              <a:t>Short-stay “away” trips</a:t>
            </a:r>
          </a:p>
          <a:p>
            <a:r>
              <a:rPr lang="en-US" b="1" dirty="0" smtClean="0"/>
              <a:t>Report to </a:t>
            </a:r>
            <a:r>
              <a:rPr lang="en-US" b="1" dirty="0" smtClean="0">
                <a:hlinkClick r:id="rId2"/>
              </a:rPr>
              <a:t>crimereport@auburn.edu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84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1" y="523433"/>
            <a:ext cx="8436634" cy="1021600"/>
          </a:xfrm>
        </p:spPr>
        <p:txBody>
          <a:bodyPr/>
          <a:lstStyle/>
          <a:p>
            <a:r>
              <a:rPr lang="en-US" sz="3600" dirty="0" smtClean="0"/>
              <a:t>Separate Campuses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1769799"/>
            <a:ext cx="8524126" cy="4907045"/>
          </a:xfrm>
        </p:spPr>
        <p:txBody>
          <a:bodyPr/>
          <a:lstStyle/>
          <a:p>
            <a:r>
              <a:rPr lang="en-US" dirty="0" smtClean="0"/>
              <a:t>Owned or controlled by institution</a:t>
            </a:r>
          </a:p>
          <a:p>
            <a:r>
              <a:rPr lang="en-US" dirty="0" smtClean="0"/>
              <a:t>Not reasonably geographically contiguous</a:t>
            </a:r>
            <a:r>
              <a:rPr lang="en-US" dirty="0"/>
              <a:t> </a:t>
            </a:r>
            <a:r>
              <a:rPr lang="en-US" dirty="0" smtClean="0"/>
              <a:t>to main campus</a:t>
            </a:r>
          </a:p>
          <a:p>
            <a:r>
              <a:rPr lang="en-US" dirty="0" smtClean="0"/>
              <a:t>Organized program of study</a:t>
            </a:r>
          </a:p>
          <a:p>
            <a:r>
              <a:rPr lang="en-US" dirty="0" smtClean="0"/>
              <a:t>On-site administrator</a:t>
            </a:r>
          </a:p>
          <a:p>
            <a:pPr lvl="1"/>
            <a:r>
              <a:rPr lang="en-US" dirty="0" smtClean="0"/>
              <a:t>Does not have to be full-time</a:t>
            </a:r>
          </a:p>
          <a:p>
            <a:r>
              <a:rPr lang="en-US" dirty="0" smtClean="0"/>
              <a:t>Must independently comply with </a:t>
            </a:r>
            <a:r>
              <a:rPr lang="en-US" dirty="0" err="1" smtClean="0"/>
              <a:t>Clery</a:t>
            </a:r>
            <a:r>
              <a:rPr lang="en-US" dirty="0" smtClean="0"/>
              <a:t>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2198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6" y="488927"/>
            <a:ext cx="8715824" cy="1021600"/>
          </a:xfrm>
        </p:spPr>
        <p:txBody>
          <a:bodyPr/>
          <a:lstStyle/>
          <a:p>
            <a:r>
              <a:rPr lang="en-US" sz="3600" dirty="0" smtClean="0"/>
              <a:t>Campus Security Authorities (CSAs)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with significant responsibility for student and campus activities </a:t>
            </a:r>
            <a:r>
              <a:rPr lang="en-US" b="1" dirty="0" smtClean="0"/>
              <a:t>outside of the classroom</a:t>
            </a:r>
          </a:p>
          <a:p>
            <a:pPr lvl="1"/>
            <a:r>
              <a:rPr lang="en-US" dirty="0" smtClean="0"/>
              <a:t>Student discipline officials</a:t>
            </a:r>
          </a:p>
          <a:p>
            <a:pPr lvl="1"/>
            <a:r>
              <a:rPr lang="en-US" dirty="0" smtClean="0"/>
              <a:t>Advisors to student organizations</a:t>
            </a:r>
          </a:p>
          <a:p>
            <a:pPr lvl="1"/>
            <a:r>
              <a:rPr lang="en-US" dirty="0" smtClean="0"/>
              <a:t>Faculty program leaders – Auburn Abroad</a:t>
            </a:r>
          </a:p>
          <a:p>
            <a:r>
              <a:rPr lang="en-US" dirty="0" smtClean="0"/>
              <a:t>Regularly evaluating &amp; updating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5B0C44-2523-4A7C-A79D-125CF240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6" y="488927"/>
            <a:ext cx="9058724" cy="1021600"/>
          </a:xfrm>
        </p:spPr>
        <p:txBody>
          <a:bodyPr/>
          <a:lstStyle/>
          <a:p>
            <a:r>
              <a:rPr lang="en-US" sz="3600" dirty="0" smtClean="0"/>
              <a:t>CSAs – Reporting Crime Allegations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0203F-18B0-4339-9237-0FFB8342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1769800"/>
            <a:ext cx="8528200" cy="41940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victim of or witness to a crime</a:t>
            </a:r>
            <a:r>
              <a:rPr lang="en-US" dirty="0" smtClean="0"/>
              <a:t>, report to police</a:t>
            </a:r>
          </a:p>
          <a:p>
            <a:r>
              <a:rPr lang="en-US" dirty="0" smtClean="0"/>
              <a:t>If allegation of </a:t>
            </a:r>
            <a:r>
              <a:rPr lang="en-US" b="1" dirty="0" smtClean="0"/>
              <a:t>crime occurring on </a:t>
            </a:r>
            <a:r>
              <a:rPr lang="en-US" b="1" dirty="0" err="1" smtClean="0"/>
              <a:t>Clery</a:t>
            </a:r>
            <a:r>
              <a:rPr lang="en-US" b="1" dirty="0" smtClean="0"/>
              <a:t> Geography</a:t>
            </a:r>
          </a:p>
          <a:p>
            <a:pPr lvl="1"/>
            <a:r>
              <a:rPr lang="en-US" dirty="0" smtClean="0"/>
              <a:t>Encourage victim to report (their choice)</a:t>
            </a:r>
          </a:p>
          <a:p>
            <a:pPr lvl="1"/>
            <a:r>
              <a:rPr lang="en-US" dirty="0" smtClean="0"/>
              <a:t>Notify Campus Safety immediately – </a:t>
            </a:r>
            <a:r>
              <a:rPr lang="en-US" b="1" dirty="0" smtClean="0"/>
              <a:t>334-750-9795</a:t>
            </a:r>
          </a:p>
          <a:p>
            <a:r>
              <a:rPr lang="en-US" dirty="0" smtClean="0"/>
              <a:t>If allegation of </a:t>
            </a:r>
            <a:r>
              <a:rPr lang="en-US" b="1" dirty="0" smtClean="0"/>
              <a:t>gender-based misconduct </a:t>
            </a:r>
            <a:r>
              <a:rPr lang="en-US" dirty="0" smtClean="0"/>
              <a:t>involving AU affiliates, report to Title IX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45548"/>
      </p:ext>
    </p:extLst>
  </p:cSld>
  <p:clrMapOvr>
    <a:masterClrMapping/>
  </p:clrMapOvr>
</p:sld>
</file>

<file path=ppt/theme/theme1.xml><?xml version="1.0" encoding="utf-8"?>
<a:theme xmlns:a="http://schemas.openxmlformats.org/drawingml/2006/main" name="AU_CSS_PP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U_CSS_PP" id="{70132C04-D547-4C78-87DE-1917D9DEA36D}" vid="{4D9E4BF5-C352-42F9-B188-42DE84B47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AU_CSS_PP</Template>
  <TotalTime>203</TotalTime>
  <Words>399</Words>
  <Application>Microsoft Office PowerPoint</Application>
  <PresentationFormat>Custom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AU_CSS_PP</vt:lpstr>
      <vt:lpstr>Jeanne Clery Disclosure of Campus Security Policy and Campus Crime Statistics Act  University Senate June 11, 2019</vt:lpstr>
      <vt:lpstr>Clery Act</vt:lpstr>
      <vt:lpstr>Overview of Requirements</vt:lpstr>
      <vt:lpstr>Title IX vs. Clery Act</vt:lpstr>
      <vt:lpstr>Clery Geography</vt:lpstr>
      <vt:lpstr>Noncampus Properties – examples </vt:lpstr>
      <vt:lpstr>Separate Campuses</vt:lpstr>
      <vt:lpstr>Campus Security Authorities (CSAs)</vt:lpstr>
      <vt:lpstr>CSAs – Reporting Crime Allegations</vt:lpstr>
      <vt:lpstr>Privacy/Confidentiality</vt:lpstr>
      <vt:lpstr>Campus Safety Actions</vt:lpstr>
      <vt:lpstr>Clery Compliance Staff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Ives</dc:creator>
  <cp:lastModifiedBy>Laura Kloberg</cp:lastModifiedBy>
  <cp:revision>16</cp:revision>
  <dcterms:created xsi:type="dcterms:W3CDTF">2018-10-03T21:14:38Z</dcterms:created>
  <dcterms:modified xsi:type="dcterms:W3CDTF">2019-06-12T13:54:19Z</dcterms:modified>
</cp:coreProperties>
</file>