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4" r:id="rId8"/>
    <p:sldId id="263" r:id="rId9"/>
  </p:sldIdLst>
  <p:sldSz cx="12192000" cy="6858000"/>
  <p:notesSz cx="7077075" cy="9363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6404" autoAdjust="0"/>
  </p:normalViewPr>
  <p:slideViewPr>
    <p:cSldViewPr snapToGrid="0">
      <p:cViewPr varScale="1">
        <p:scale>
          <a:sx n="115" d="100"/>
          <a:sy n="115" d="100"/>
        </p:scale>
        <p:origin x="43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9780"/>
          </a:xfrm>
          <a:prstGeom prst="rect">
            <a:avLst/>
          </a:prstGeom>
        </p:spPr>
        <p:txBody>
          <a:bodyPr vert="horz" lIns="93936" tIns="46968" rIns="93936" bIns="46968" rtlCol="0"/>
          <a:lstStyle>
            <a:lvl1pPr algn="r">
              <a:defRPr sz="1200"/>
            </a:lvl1pPr>
          </a:lstStyle>
          <a:p>
            <a:fld id="{3B0DA7C1-DD48-4EB9-BA9A-5CAC7EBEFDB9}" type="datetimeFigureOut">
              <a:rPr lang="en-US" smtClean="0"/>
              <a:t>1/10/2019</a:t>
            </a:fld>
            <a:endParaRPr lang="en-US"/>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505980"/>
            <a:ext cx="5661660" cy="3686711"/>
          </a:xfrm>
          <a:prstGeom prst="rect">
            <a:avLst/>
          </a:prstGeom>
        </p:spPr>
        <p:txBody>
          <a:bodyPr vert="horz" lIns="93936" tIns="46968" rIns="93936" bIns="46968"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7"/>
            <a:ext cx="3066733" cy="469779"/>
          </a:xfrm>
          <a:prstGeom prst="rect">
            <a:avLst/>
          </a:prstGeom>
        </p:spPr>
        <p:txBody>
          <a:bodyPr vert="horz" lIns="93936" tIns="46968" rIns="93936" bIns="46968" rtlCol="0" anchor="b"/>
          <a:lstStyle>
            <a:lvl1pPr algn="r">
              <a:defRPr sz="1200"/>
            </a:lvl1pPr>
          </a:lstStyle>
          <a:p>
            <a:fld id="{9C032F16-25D8-434D-B7EF-EFD11A247F53}" type="slidenum">
              <a:rPr lang="en-US" smtClean="0"/>
              <a:t>‹#›</a:t>
            </a:fld>
            <a:endParaRPr lang="en-US"/>
          </a:p>
        </p:txBody>
      </p:sp>
    </p:spTree>
    <p:extLst>
      <p:ext uri="{BB962C8B-B14F-4D97-AF65-F5344CB8AC3E}">
        <p14:creationId xmlns:p14="http://schemas.microsoft.com/office/powerpoint/2010/main" val="1409600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032F16-25D8-434D-B7EF-EFD11A247F53}" type="slidenum">
              <a:rPr lang="en-US" smtClean="0"/>
              <a:t>1</a:t>
            </a:fld>
            <a:endParaRPr lang="en-US"/>
          </a:p>
        </p:txBody>
      </p:sp>
    </p:spTree>
    <p:extLst>
      <p:ext uri="{BB962C8B-B14F-4D97-AF65-F5344CB8AC3E}">
        <p14:creationId xmlns:p14="http://schemas.microsoft.com/office/powerpoint/2010/main" val="25471434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Faculty Research Initiation – seed funding for new projects with external funding potential and/or</a:t>
            </a:r>
            <a:r>
              <a:rPr lang="en-US" baseline="0" dirty="0" smtClean="0"/>
              <a:t> increased visibility and reputation building of work</a:t>
            </a:r>
            <a:endParaRPr lang="en-US" dirty="0" smtClean="0"/>
          </a:p>
          <a:p>
            <a:pPr marL="171450" indent="-171450">
              <a:buFont typeface="Arial" panose="020B0604020202020204" pitchFamily="34" charset="0"/>
              <a:buChar char="•"/>
            </a:pPr>
            <a:r>
              <a:rPr lang="en-US" dirty="0" smtClean="0"/>
              <a:t>Interdisciplinary Team Research – supporting a small focused project for a new or established team that can</a:t>
            </a:r>
            <a:r>
              <a:rPr lang="en-US" baseline="0" dirty="0" smtClean="0"/>
              <a:t> strengthen their competitive potential and increase visibility of their work; anticipate that some of the applicants are unfunded PAIR teams</a:t>
            </a:r>
            <a:r>
              <a:rPr lang="en-US" baseline="0" dirty="0" smtClean="0"/>
              <a:t>.</a:t>
            </a:r>
          </a:p>
          <a:p>
            <a:pPr marL="171450" indent="-171450">
              <a:buFont typeface="Arial" panose="020B0604020202020204" pitchFamily="34" charset="0"/>
              <a:buChar char="•"/>
            </a:pPr>
            <a:r>
              <a:rPr lang="en-US" baseline="0" dirty="0" smtClean="0"/>
              <a:t>Good </a:t>
            </a:r>
            <a:r>
              <a:rPr lang="en-US" baseline="0" dirty="0" smtClean="0"/>
              <a:t>to Great helps a faculty member/team address issues raised in review of an external proposal and increase chances of funding</a:t>
            </a:r>
          </a:p>
          <a:p>
            <a:endParaRPr lang="en-US" baseline="0" dirty="0" smtClean="0"/>
          </a:p>
          <a:p>
            <a:r>
              <a:rPr lang="en-US" baseline="0" dirty="0" smtClean="0"/>
              <a:t>In these categories: </a:t>
            </a:r>
            <a:r>
              <a:rPr lang="en-US" dirty="0" smtClean="0"/>
              <a:t>50 research initiation; 30 interdisciplinary; 15 good-to-great; There was 1 cyber application</a:t>
            </a:r>
          </a:p>
          <a:p>
            <a:endParaRPr lang="en-US" baseline="0" dirty="0" smtClean="0"/>
          </a:p>
          <a:p>
            <a:r>
              <a:rPr lang="en-US" baseline="0" dirty="0" smtClean="0"/>
              <a:t>Related to internal and external proposals – the FRC worked with the ADRs to update the PI eligibility guidelines so it reflects current positions and is more inclusive. There were two levels and now there are three levels. The new guidelines are posted on the OVPR website.</a:t>
            </a:r>
          </a:p>
          <a:p>
            <a:endParaRPr lang="en-US" dirty="0"/>
          </a:p>
        </p:txBody>
      </p:sp>
      <p:sp>
        <p:nvSpPr>
          <p:cNvPr id="4" name="Slide Number Placeholder 3"/>
          <p:cNvSpPr>
            <a:spLocks noGrp="1"/>
          </p:cNvSpPr>
          <p:nvPr>
            <p:ph type="sldNum" sz="quarter" idx="10"/>
          </p:nvPr>
        </p:nvSpPr>
        <p:spPr/>
        <p:txBody>
          <a:bodyPr/>
          <a:lstStyle/>
          <a:p>
            <a:fld id="{9C032F16-25D8-434D-B7EF-EFD11A247F53}" type="slidenum">
              <a:rPr lang="en-US" smtClean="0"/>
              <a:t>2</a:t>
            </a:fld>
            <a:endParaRPr lang="en-US"/>
          </a:p>
        </p:txBody>
      </p:sp>
    </p:spTree>
    <p:extLst>
      <p:ext uri="{BB962C8B-B14F-4D97-AF65-F5344CB8AC3E}">
        <p14:creationId xmlns:p14="http://schemas.microsoft.com/office/powerpoint/2010/main" val="553350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032F16-25D8-434D-B7EF-EFD11A247F53}" type="slidenum">
              <a:rPr lang="en-US" smtClean="0"/>
              <a:t>3</a:t>
            </a:fld>
            <a:endParaRPr lang="en-US"/>
          </a:p>
        </p:txBody>
      </p:sp>
    </p:spTree>
    <p:extLst>
      <p:ext uri="{BB962C8B-B14F-4D97-AF65-F5344CB8AC3E}">
        <p14:creationId xmlns:p14="http://schemas.microsoft.com/office/powerpoint/2010/main" val="1746085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Faculty symposium</a:t>
            </a:r>
          </a:p>
          <a:p>
            <a:r>
              <a:rPr lang="en-US" dirty="0" smtClean="0"/>
              <a:t>Auburn </a:t>
            </a:r>
            <a:r>
              <a:rPr lang="en-US" dirty="0" smtClean="0"/>
              <a:t>Talks</a:t>
            </a:r>
            <a:r>
              <a:rPr lang="en-US" baseline="0" dirty="0" smtClean="0"/>
              <a:t> (one from each school/college) – working to provide seminars on communicating your research to diverse audiences that we hope to hold late spring or over the summer</a:t>
            </a:r>
          </a:p>
          <a:p>
            <a:r>
              <a:rPr lang="en-US" baseline="0" dirty="0" smtClean="0"/>
              <a:t>Invited poster sessions</a:t>
            </a:r>
            <a:endParaRPr lang="en-US" dirty="0" smtClean="0"/>
          </a:p>
          <a:p>
            <a:r>
              <a:rPr lang="en-US" dirty="0" smtClean="0"/>
              <a:t>This past year we added roundtables</a:t>
            </a:r>
            <a:r>
              <a:rPr lang="en-US" baseline="0" dirty="0" smtClean="0"/>
              <a:t> with external partners and potential funders addressing topic areas that have appeal across multiple disciplines. The roundtables are designed to facilitate exchange of information</a:t>
            </a:r>
            <a:r>
              <a:rPr lang="en-US" baseline="0" dirty="0" smtClean="0"/>
              <a:t>.</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9C032F16-25D8-434D-B7EF-EFD11A247F53}" type="slidenum">
              <a:rPr lang="en-US" smtClean="0"/>
              <a:t>4</a:t>
            </a:fld>
            <a:endParaRPr lang="en-US"/>
          </a:p>
        </p:txBody>
      </p:sp>
    </p:spTree>
    <p:extLst>
      <p:ext uri="{BB962C8B-B14F-4D97-AF65-F5344CB8AC3E}">
        <p14:creationId xmlns:p14="http://schemas.microsoft.com/office/powerpoint/2010/main" val="3406756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Updates from the teams will be given to me later in January – we anticipate developing a useful</a:t>
            </a:r>
            <a:r>
              <a:rPr lang="en-US" baseline="0" dirty="0" smtClean="0"/>
              <a:t> assessment report for the incoming VPR</a:t>
            </a:r>
          </a:p>
          <a:p>
            <a:endParaRPr lang="en-US" baseline="0" dirty="0" smtClean="0"/>
          </a:p>
        </p:txBody>
      </p:sp>
      <p:sp>
        <p:nvSpPr>
          <p:cNvPr id="4" name="Slide Number Placeholder 3"/>
          <p:cNvSpPr>
            <a:spLocks noGrp="1"/>
          </p:cNvSpPr>
          <p:nvPr>
            <p:ph type="sldNum" sz="quarter" idx="10"/>
          </p:nvPr>
        </p:nvSpPr>
        <p:spPr/>
        <p:txBody>
          <a:bodyPr/>
          <a:lstStyle/>
          <a:p>
            <a:fld id="{9C032F16-25D8-434D-B7EF-EFD11A247F53}" type="slidenum">
              <a:rPr lang="en-US" smtClean="0"/>
              <a:t>5</a:t>
            </a:fld>
            <a:endParaRPr lang="en-US"/>
          </a:p>
        </p:txBody>
      </p:sp>
    </p:spTree>
    <p:extLst>
      <p:ext uri="{BB962C8B-B14F-4D97-AF65-F5344CB8AC3E}">
        <p14:creationId xmlns:p14="http://schemas.microsoft.com/office/powerpoint/2010/main" val="25703000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032F16-25D8-434D-B7EF-EFD11A247F53}" type="slidenum">
              <a:rPr lang="en-US" smtClean="0"/>
              <a:t>6</a:t>
            </a:fld>
            <a:endParaRPr lang="en-US"/>
          </a:p>
        </p:txBody>
      </p:sp>
    </p:spTree>
    <p:extLst>
      <p:ext uri="{BB962C8B-B14F-4D97-AF65-F5344CB8AC3E}">
        <p14:creationId xmlns:p14="http://schemas.microsoft.com/office/powerpoint/2010/main" val="19873930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more we can use technology effectively to support management</a:t>
            </a:r>
            <a:r>
              <a:rPr lang="en-US" baseline="0" dirty="0" smtClean="0"/>
              <a:t> of research and compliance processes, the more we can reduce administrative burden on faculty and improve the capacity of research administration staff to facilitate the research process productively.  We are working to make changes now when we can and we are looking at vendors who provide </a:t>
            </a:r>
            <a:r>
              <a:rPr lang="en-US" baseline="0" dirty="0" err="1" smtClean="0"/>
              <a:t>eRA</a:t>
            </a:r>
            <a:r>
              <a:rPr lang="en-US" baseline="0" dirty="0" smtClean="0"/>
              <a:t> systems.  We also are working with IBM consulting to develop a vision for the end state of Auburn’s </a:t>
            </a:r>
            <a:r>
              <a:rPr lang="en-US" baseline="0" dirty="0" err="1" smtClean="0"/>
              <a:t>eRA</a:t>
            </a:r>
            <a:r>
              <a:rPr lang="en-US" baseline="0" dirty="0" smtClean="0"/>
              <a:t> system (what does an optimal process look like) and they are assisting us in development of a journey map to get there.</a:t>
            </a:r>
          </a:p>
          <a:p>
            <a:endParaRPr lang="en-US" baseline="0" dirty="0" smtClean="0"/>
          </a:p>
        </p:txBody>
      </p:sp>
      <p:sp>
        <p:nvSpPr>
          <p:cNvPr id="4" name="Slide Number Placeholder 3"/>
          <p:cNvSpPr>
            <a:spLocks noGrp="1"/>
          </p:cNvSpPr>
          <p:nvPr>
            <p:ph type="sldNum" sz="quarter" idx="10"/>
          </p:nvPr>
        </p:nvSpPr>
        <p:spPr/>
        <p:txBody>
          <a:bodyPr/>
          <a:lstStyle/>
          <a:p>
            <a:fld id="{9C032F16-25D8-434D-B7EF-EFD11A247F53}" type="slidenum">
              <a:rPr lang="en-US" smtClean="0"/>
              <a:t>7</a:t>
            </a:fld>
            <a:endParaRPr lang="en-US"/>
          </a:p>
        </p:txBody>
      </p:sp>
    </p:spTree>
    <p:extLst>
      <p:ext uri="{BB962C8B-B14F-4D97-AF65-F5344CB8AC3E}">
        <p14:creationId xmlns:p14="http://schemas.microsoft.com/office/powerpoint/2010/main" val="42874623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FRC worked with ADRs to pilot this process with the Human Participant</a:t>
            </a:r>
            <a:r>
              <a:rPr lang="en-US" baseline="0" dirty="0" smtClean="0"/>
              <a:t> Incentive Payment policy</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9C032F16-25D8-434D-B7EF-EFD11A247F53}" type="slidenum">
              <a:rPr lang="en-US" smtClean="0"/>
              <a:t>8</a:t>
            </a:fld>
            <a:endParaRPr lang="en-US"/>
          </a:p>
        </p:txBody>
      </p:sp>
    </p:spTree>
    <p:extLst>
      <p:ext uri="{BB962C8B-B14F-4D97-AF65-F5344CB8AC3E}">
        <p14:creationId xmlns:p14="http://schemas.microsoft.com/office/powerpoint/2010/main" val="27941185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1/10/2019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1/10/2019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1/10/2019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1/10/2019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1/10/2019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0070C0"/>
                </a:solidFill>
              </a:rPr>
              <a:t>Supporting Faculty Research</a:t>
            </a:r>
            <a:endParaRPr lang="en-US" dirty="0">
              <a:solidFill>
                <a:srgbClr val="0070C0"/>
              </a:solidFill>
            </a:endParaRPr>
          </a:p>
        </p:txBody>
      </p:sp>
      <p:sp>
        <p:nvSpPr>
          <p:cNvPr id="3" name="Subtitle 2"/>
          <p:cNvSpPr>
            <a:spLocks noGrp="1"/>
          </p:cNvSpPr>
          <p:nvPr>
            <p:ph type="subTitle" idx="1"/>
          </p:nvPr>
        </p:nvSpPr>
        <p:spPr>
          <a:xfrm>
            <a:off x="1915128" y="3956279"/>
            <a:ext cx="7596452" cy="1730537"/>
          </a:xfrm>
        </p:spPr>
        <p:txBody>
          <a:bodyPr>
            <a:noAutofit/>
          </a:bodyPr>
          <a:lstStyle/>
          <a:p>
            <a:r>
              <a:rPr lang="en-US" sz="1600" dirty="0" smtClean="0"/>
              <a:t>IGP, Scholarship Incentives, Symposia, Research Infrastructure, Interdisciplinary Initiatives, </a:t>
            </a:r>
            <a:r>
              <a:rPr lang="en-US" sz="1600" dirty="0" err="1" smtClean="0"/>
              <a:t>eRA</a:t>
            </a:r>
            <a:r>
              <a:rPr lang="en-US" sz="1600" dirty="0" smtClean="0"/>
              <a:t>, and Facilitating Solutions</a:t>
            </a:r>
          </a:p>
          <a:p>
            <a:endParaRPr lang="en-US" sz="1800" dirty="0"/>
          </a:p>
          <a:p>
            <a:r>
              <a:rPr lang="en-US" sz="1800" dirty="0" smtClean="0"/>
              <a:t>Jennifer Kerpelman</a:t>
            </a:r>
          </a:p>
          <a:p>
            <a:r>
              <a:rPr lang="en-US" sz="1800" dirty="0" smtClean="0"/>
              <a:t>Interim Vice President for Research</a:t>
            </a:r>
            <a:endParaRPr lang="en-US" sz="1800" dirty="0"/>
          </a:p>
        </p:txBody>
      </p:sp>
    </p:spTree>
    <p:extLst>
      <p:ext uri="{BB962C8B-B14F-4D97-AF65-F5344CB8AC3E}">
        <p14:creationId xmlns:p14="http://schemas.microsoft.com/office/powerpoint/2010/main" val="4200576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2857" y="659674"/>
            <a:ext cx="9601200" cy="916578"/>
          </a:xfrm>
        </p:spPr>
        <p:txBody>
          <a:bodyPr/>
          <a:lstStyle/>
          <a:p>
            <a:r>
              <a:rPr lang="en-US" dirty="0" smtClean="0"/>
              <a:t>Intramural Grant Program (IGP)</a:t>
            </a:r>
            <a:endParaRPr lang="en-US" dirty="0"/>
          </a:p>
        </p:txBody>
      </p:sp>
      <p:sp>
        <p:nvSpPr>
          <p:cNvPr id="3" name="Content Placeholder 2"/>
          <p:cNvSpPr>
            <a:spLocks noGrp="1"/>
          </p:cNvSpPr>
          <p:nvPr>
            <p:ph idx="1"/>
          </p:nvPr>
        </p:nvSpPr>
        <p:spPr>
          <a:xfrm>
            <a:off x="1280161" y="1807029"/>
            <a:ext cx="9953896" cy="5050971"/>
          </a:xfrm>
        </p:spPr>
        <p:txBody>
          <a:bodyPr>
            <a:normAutofit/>
          </a:bodyPr>
          <a:lstStyle/>
          <a:p>
            <a:r>
              <a:rPr lang="en-US" dirty="0" smtClean="0"/>
              <a:t>3 Categories:  Faculty Research Initiation Grant ($20K); Interdisciplinary Team Research Grant; and Good to Great Grant.  Separate funding for Cyber Research Grants.</a:t>
            </a:r>
          </a:p>
          <a:p>
            <a:r>
              <a:rPr lang="en-US" dirty="0" smtClean="0"/>
              <a:t>Workshops were held in September and proposals were due November 9, 2018</a:t>
            </a:r>
          </a:p>
          <a:p>
            <a:r>
              <a:rPr lang="en-US" dirty="0" smtClean="0"/>
              <a:t>95* </a:t>
            </a:r>
            <a:r>
              <a:rPr lang="en-US" dirty="0"/>
              <a:t>submissions </a:t>
            </a:r>
            <a:r>
              <a:rPr lang="en-US" dirty="0" smtClean="0"/>
              <a:t>received</a:t>
            </a:r>
          </a:p>
          <a:p>
            <a:r>
              <a:rPr lang="en-US" dirty="0" smtClean="0"/>
              <a:t>Panel will meet on February 13-14, 2019</a:t>
            </a:r>
          </a:p>
          <a:p>
            <a:r>
              <a:rPr lang="en-US" dirty="0" smtClean="0"/>
              <a:t>Decisions for funding will be finalized in March 2019</a:t>
            </a:r>
          </a:p>
          <a:p>
            <a:r>
              <a:rPr lang="en-US" dirty="0" smtClean="0"/>
              <a:t>Currently looking at effectiveness of IGP (across time) and considering ways to improve processes that facilitate proposal submissions for external funding that build on the IGP funding.</a:t>
            </a:r>
          </a:p>
          <a:p>
            <a:endParaRPr lang="en-US" dirty="0"/>
          </a:p>
          <a:p>
            <a:endParaRPr lang="en-US" sz="1400" dirty="0" smtClean="0"/>
          </a:p>
          <a:p>
            <a:pPr marL="0" indent="0">
              <a:buNone/>
            </a:pPr>
            <a:r>
              <a:rPr lang="en-US" sz="1400" dirty="0" smtClean="0"/>
              <a:t>*85 submissions received fall 2017</a:t>
            </a:r>
            <a:endParaRPr lang="en-US" sz="1400" dirty="0"/>
          </a:p>
        </p:txBody>
      </p:sp>
    </p:spTree>
    <p:extLst>
      <p:ext uri="{BB962C8B-B14F-4D97-AF65-F5344CB8AC3E}">
        <p14:creationId xmlns:p14="http://schemas.microsoft.com/office/powerpoint/2010/main" val="2729434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Incentivizing Scholarship Plans</a:t>
            </a:r>
            <a:endParaRPr lang="en-US" dirty="0"/>
          </a:p>
        </p:txBody>
      </p:sp>
      <p:sp>
        <p:nvSpPr>
          <p:cNvPr id="3" name="Content Placeholder 2"/>
          <p:cNvSpPr>
            <a:spLocks noGrp="1"/>
          </p:cNvSpPr>
          <p:nvPr>
            <p:ph idx="1"/>
          </p:nvPr>
        </p:nvSpPr>
        <p:spPr>
          <a:xfrm>
            <a:off x="1441268" y="1807028"/>
            <a:ext cx="9601200" cy="3581400"/>
          </a:xfrm>
        </p:spPr>
        <p:txBody>
          <a:bodyPr>
            <a:normAutofit fontScale="77500" lnSpcReduction="20000"/>
          </a:bodyPr>
          <a:lstStyle/>
          <a:p>
            <a:pPr>
              <a:lnSpc>
                <a:spcPct val="120000"/>
              </a:lnSpc>
              <a:spcBef>
                <a:spcPts val="0"/>
              </a:spcBef>
              <a:spcAft>
                <a:spcPts val="0"/>
              </a:spcAft>
            </a:pPr>
            <a:r>
              <a:rPr lang="en-US" dirty="0" smtClean="0"/>
              <a:t>2018</a:t>
            </a:r>
          </a:p>
          <a:p>
            <a:pPr lvl="1">
              <a:lnSpc>
                <a:spcPct val="120000"/>
              </a:lnSpc>
              <a:spcBef>
                <a:spcPts val="0"/>
              </a:spcBef>
              <a:spcAft>
                <a:spcPts val="0"/>
              </a:spcAft>
            </a:pPr>
            <a:r>
              <a:rPr lang="en-US" i="0" dirty="0" smtClean="0"/>
              <a:t>Incentivizing Scholarship Plan Overview document developed by FRC chair, interim VPR, and associate provost. Document reviewed by Provost and additional input received from FRC and ADR members. A second guiding document providing examples was developed by the FRC chair (with input from ADR and FRC members</a:t>
            </a:r>
            <a:r>
              <a:rPr lang="en-US" i="0" dirty="0" smtClean="0"/>
              <a:t>).</a:t>
            </a:r>
          </a:p>
          <a:p>
            <a:pPr marL="530352" lvl="1" indent="0">
              <a:lnSpc>
                <a:spcPct val="120000"/>
              </a:lnSpc>
              <a:spcBef>
                <a:spcPts val="0"/>
              </a:spcBef>
              <a:spcAft>
                <a:spcPts val="0"/>
              </a:spcAft>
              <a:buNone/>
            </a:pPr>
            <a:r>
              <a:rPr lang="en-US" i="0" dirty="0" smtClean="0"/>
              <a:t> </a:t>
            </a:r>
            <a:endParaRPr lang="en-US" i="0" dirty="0"/>
          </a:p>
          <a:p>
            <a:pPr lvl="1">
              <a:lnSpc>
                <a:spcPct val="120000"/>
              </a:lnSpc>
              <a:spcBef>
                <a:spcPts val="0"/>
              </a:spcBef>
              <a:spcAft>
                <a:spcPts val="0"/>
              </a:spcAft>
            </a:pPr>
            <a:r>
              <a:rPr lang="en-US" i="0" dirty="0" smtClean="0"/>
              <a:t>Input on both documents received from leadership within the academic units.</a:t>
            </a:r>
          </a:p>
          <a:p>
            <a:pPr marL="530352" lvl="1" indent="0">
              <a:lnSpc>
                <a:spcPct val="120000"/>
              </a:lnSpc>
              <a:spcBef>
                <a:spcPts val="0"/>
              </a:spcBef>
              <a:spcAft>
                <a:spcPts val="0"/>
              </a:spcAft>
              <a:buNone/>
            </a:pPr>
            <a:endParaRPr lang="en-US" i="0" dirty="0" smtClean="0"/>
          </a:p>
          <a:p>
            <a:pPr>
              <a:lnSpc>
                <a:spcPct val="120000"/>
              </a:lnSpc>
              <a:spcBef>
                <a:spcPts val="0"/>
              </a:spcBef>
              <a:spcAft>
                <a:spcPts val="0"/>
              </a:spcAft>
            </a:pPr>
            <a:r>
              <a:rPr lang="en-US" dirty="0" smtClean="0"/>
              <a:t>2019</a:t>
            </a:r>
          </a:p>
          <a:p>
            <a:pPr lvl="1">
              <a:lnSpc>
                <a:spcPct val="120000"/>
              </a:lnSpc>
              <a:spcBef>
                <a:spcPts val="0"/>
              </a:spcBef>
              <a:spcAft>
                <a:spcPts val="0"/>
              </a:spcAft>
            </a:pPr>
            <a:r>
              <a:rPr lang="en-US" i="0" dirty="0" smtClean="0"/>
              <a:t>Current draft of guiding documents under review with </a:t>
            </a:r>
            <a:r>
              <a:rPr lang="en-US" i="0" dirty="0" smtClean="0"/>
              <a:t>Provost</a:t>
            </a:r>
          </a:p>
          <a:p>
            <a:pPr marL="530352" lvl="1" indent="0">
              <a:lnSpc>
                <a:spcPct val="120000"/>
              </a:lnSpc>
              <a:spcBef>
                <a:spcPts val="0"/>
              </a:spcBef>
              <a:spcAft>
                <a:spcPts val="0"/>
              </a:spcAft>
              <a:buNone/>
            </a:pPr>
            <a:endParaRPr lang="en-US" i="0" dirty="0" smtClean="0"/>
          </a:p>
          <a:p>
            <a:pPr lvl="1">
              <a:lnSpc>
                <a:spcPct val="120000"/>
              </a:lnSpc>
              <a:spcBef>
                <a:spcPts val="0"/>
              </a:spcBef>
              <a:spcAft>
                <a:spcPts val="0"/>
              </a:spcAft>
            </a:pPr>
            <a:r>
              <a:rPr lang="en-US" i="0" dirty="0" smtClean="0"/>
              <a:t>Academic units will be asked to develop incentivizing scholarship plans that are </a:t>
            </a:r>
            <a:r>
              <a:rPr lang="en-US" i="0" u="sng" dirty="0" smtClean="0"/>
              <a:t>uniquely tailored to fit </a:t>
            </a:r>
            <a:r>
              <a:rPr lang="en-US" i="0" dirty="0" smtClean="0"/>
              <a:t>the goals of their faculty and are feasible to implement. Plans can be implemented at the college/school level and/or department level.</a:t>
            </a:r>
            <a:endParaRPr lang="en-US" i="0" dirty="0"/>
          </a:p>
        </p:txBody>
      </p:sp>
    </p:spTree>
    <p:extLst>
      <p:ext uri="{BB962C8B-B14F-4D97-AF65-F5344CB8AC3E}">
        <p14:creationId xmlns:p14="http://schemas.microsoft.com/office/powerpoint/2010/main" val="337961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Symposia</a:t>
            </a:r>
            <a:endParaRPr lang="en-US" dirty="0"/>
          </a:p>
        </p:txBody>
      </p:sp>
      <p:sp>
        <p:nvSpPr>
          <p:cNvPr id="3" name="Content Placeholder 2"/>
          <p:cNvSpPr>
            <a:spLocks noGrp="1"/>
          </p:cNvSpPr>
          <p:nvPr>
            <p:ph idx="1"/>
          </p:nvPr>
        </p:nvSpPr>
        <p:spPr>
          <a:xfrm>
            <a:off x="1371600" y="1824446"/>
            <a:ext cx="9601200" cy="3581400"/>
          </a:xfrm>
        </p:spPr>
        <p:txBody>
          <a:bodyPr/>
          <a:lstStyle/>
          <a:p>
            <a:r>
              <a:rPr lang="en-US" dirty="0" smtClean="0"/>
              <a:t>Faculty Research Symposium each fall semester and Student Research Symposium each spring semester (next student symposium is April 9).</a:t>
            </a:r>
          </a:p>
          <a:p>
            <a:pPr marL="0" indent="0">
              <a:buNone/>
            </a:pPr>
            <a:endParaRPr lang="en-US" dirty="0" smtClean="0"/>
          </a:p>
          <a:p>
            <a:r>
              <a:rPr lang="en-US" dirty="0" smtClean="0"/>
              <a:t>Faculty Symposium provides opportunities to showcase research activity across all colleges/schools, offer faculty networking opportunities, and provide venues for external partners and potential funders to interact with Auburn researchers.</a:t>
            </a:r>
          </a:p>
          <a:p>
            <a:endParaRPr lang="en-US" dirty="0"/>
          </a:p>
          <a:p>
            <a:r>
              <a:rPr lang="en-US" dirty="0" smtClean="0"/>
              <a:t>Creative Scholarship Showcase offers a biennial opportunity for faculty and students across diverse disciplines to present their creative works.</a:t>
            </a:r>
            <a:endParaRPr lang="en-US" dirty="0"/>
          </a:p>
        </p:txBody>
      </p:sp>
    </p:spTree>
    <p:extLst>
      <p:ext uri="{BB962C8B-B14F-4D97-AF65-F5344CB8AC3E}">
        <p14:creationId xmlns:p14="http://schemas.microsoft.com/office/powerpoint/2010/main" val="54265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Infrastructure</a:t>
            </a:r>
            <a:endParaRPr lang="en-US" dirty="0"/>
          </a:p>
        </p:txBody>
      </p:sp>
      <p:sp>
        <p:nvSpPr>
          <p:cNvPr id="3" name="Content Placeholder 2"/>
          <p:cNvSpPr>
            <a:spLocks noGrp="1"/>
          </p:cNvSpPr>
          <p:nvPr>
            <p:ph idx="1"/>
          </p:nvPr>
        </p:nvSpPr>
        <p:spPr>
          <a:xfrm>
            <a:off x="1371600" y="1765004"/>
            <a:ext cx="9601200" cy="3581400"/>
          </a:xfrm>
        </p:spPr>
        <p:txBody>
          <a:bodyPr/>
          <a:lstStyle/>
          <a:p>
            <a:r>
              <a:rPr lang="en-US" dirty="0" smtClean="0"/>
              <a:t>Teams comprised of ADRs, FRC members, faculty and staff are focusing on:</a:t>
            </a:r>
          </a:p>
          <a:p>
            <a:pPr lvl="1"/>
            <a:r>
              <a:rPr lang="en-US" dirty="0" smtClean="0"/>
              <a:t>Equipment</a:t>
            </a:r>
          </a:p>
          <a:p>
            <a:pPr lvl="1"/>
            <a:r>
              <a:rPr lang="en-US" dirty="0" smtClean="0"/>
              <a:t>Space</a:t>
            </a:r>
          </a:p>
          <a:p>
            <a:pPr lvl="1"/>
            <a:r>
              <a:rPr lang="en-US" dirty="0" smtClean="0"/>
              <a:t>Computing and Statistical supports</a:t>
            </a:r>
          </a:p>
          <a:p>
            <a:pPr lvl="1"/>
            <a:r>
              <a:rPr lang="en-US" dirty="0" smtClean="0"/>
              <a:t>HR for research administration</a:t>
            </a:r>
          </a:p>
          <a:p>
            <a:r>
              <a:rPr lang="en-US" dirty="0" smtClean="0"/>
              <a:t>The teams are looking at current capacity, gaps, and needs.</a:t>
            </a:r>
          </a:p>
          <a:p>
            <a:r>
              <a:rPr lang="en-US" dirty="0" smtClean="0"/>
              <a:t>Reports from the teams will be submitted before the end of the spring 2019 semester.</a:t>
            </a:r>
            <a:endParaRPr lang="en-US" dirty="0"/>
          </a:p>
        </p:txBody>
      </p:sp>
    </p:spTree>
    <p:extLst>
      <p:ext uri="{BB962C8B-B14F-4D97-AF65-F5344CB8AC3E}">
        <p14:creationId xmlns:p14="http://schemas.microsoft.com/office/powerpoint/2010/main" val="2945955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Interdisciplinary Team Research</a:t>
            </a:r>
            <a:endParaRPr lang="en-US" dirty="0"/>
          </a:p>
        </p:txBody>
      </p:sp>
      <p:sp>
        <p:nvSpPr>
          <p:cNvPr id="3" name="Content Placeholder 2"/>
          <p:cNvSpPr>
            <a:spLocks noGrp="1"/>
          </p:cNvSpPr>
          <p:nvPr>
            <p:ph idx="1"/>
          </p:nvPr>
        </p:nvSpPr>
        <p:spPr>
          <a:xfrm>
            <a:off x="1249680" y="1428750"/>
            <a:ext cx="9601200" cy="3581400"/>
          </a:xfrm>
        </p:spPr>
        <p:txBody>
          <a:bodyPr>
            <a:normAutofit fontScale="85000" lnSpcReduction="20000"/>
          </a:bodyPr>
          <a:lstStyle/>
          <a:p>
            <a:r>
              <a:rPr lang="en-US" dirty="0" smtClean="0"/>
              <a:t>Auburn University Health Sciences Research Initiative</a:t>
            </a:r>
          </a:p>
          <a:p>
            <a:pPr lvl="1"/>
            <a:r>
              <a:rPr lang="en-US" dirty="0" smtClean="0"/>
              <a:t>Spans all AU colleges/schools</a:t>
            </a:r>
          </a:p>
          <a:p>
            <a:pPr lvl="1"/>
            <a:r>
              <a:rPr lang="en-US" dirty="0" smtClean="0"/>
              <a:t>Needs exist at the state, regional, national and international level</a:t>
            </a:r>
          </a:p>
          <a:p>
            <a:pPr lvl="1"/>
            <a:r>
              <a:rPr lang="en-US" dirty="0" smtClean="0"/>
              <a:t>Substantial funding is available</a:t>
            </a:r>
          </a:p>
          <a:p>
            <a:pPr lvl="1"/>
            <a:r>
              <a:rPr lang="en-US" dirty="0" smtClean="0"/>
              <a:t>Dr. Marietta Harrison (Purdue) is serving as a consultant for the initiative. Second open forum – January 28 (11-12:30) room 1145 School of Nursing</a:t>
            </a:r>
          </a:p>
          <a:p>
            <a:r>
              <a:rPr lang="en-US" dirty="0" smtClean="0"/>
              <a:t>Presidential Awards for Interdisciplinary Research</a:t>
            </a:r>
          </a:p>
          <a:p>
            <a:pPr lvl="1"/>
            <a:r>
              <a:rPr lang="en-US" dirty="0" smtClean="0"/>
              <a:t>11 funded teams</a:t>
            </a:r>
          </a:p>
          <a:p>
            <a:pPr lvl="1"/>
            <a:r>
              <a:rPr lang="en-US" dirty="0" smtClean="0"/>
              <a:t>Additional teams pursuing internal and external funding</a:t>
            </a:r>
          </a:p>
          <a:p>
            <a:r>
              <a:rPr lang="en-US" dirty="0" smtClean="0"/>
              <a:t>Research Cluster Hires (Strategic Hiring Initiative)</a:t>
            </a:r>
          </a:p>
          <a:p>
            <a:pPr lvl="1"/>
            <a:r>
              <a:rPr lang="en-US" dirty="0" smtClean="0"/>
              <a:t>Collecting information on accomplishments to date</a:t>
            </a:r>
          </a:p>
          <a:p>
            <a:pPr lvl="1"/>
            <a:r>
              <a:rPr lang="en-US" dirty="0" smtClean="0"/>
              <a:t>Cool Research presentations at University Research Council Meetings</a:t>
            </a:r>
          </a:p>
          <a:p>
            <a:endParaRPr lang="en-US" dirty="0"/>
          </a:p>
        </p:txBody>
      </p:sp>
    </p:spTree>
    <p:extLst>
      <p:ext uri="{BB962C8B-B14F-4D97-AF65-F5344CB8AC3E}">
        <p14:creationId xmlns:p14="http://schemas.microsoft.com/office/powerpoint/2010/main" val="1665005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685800"/>
            <a:ext cx="9892145" cy="1485900"/>
          </a:xfrm>
        </p:spPr>
        <p:txBody>
          <a:bodyPr/>
          <a:lstStyle/>
          <a:p>
            <a:r>
              <a:rPr lang="en-US" dirty="0" smtClean="0"/>
              <a:t>Electronic Research Administration (</a:t>
            </a:r>
            <a:r>
              <a:rPr lang="en-US" dirty="0" err="1" smtClean="0"/>
              <a:t>eRA</a:t>
            </a:r>
            <a:r>
              <a:rPr lang="en-US" dirty="0" smtClean="0"/>
              <a:t>)</a:t>
            </a:r>
            <a:endParaRPr lang="en-US" dirty="0"/>
          </a:p>
        </p:txBody>
      </p:sp>
      <p:sp>
        <p:nvSpPr>
          <p:cNvPr id="3" name="Content Placeholder 2"/>
          <p:cNvSpPr>
            <a:spLocks noGrp="1"/>
          </p:cNvSpPr>
          <p:nvPr>
            <p:ph idx="1"/>
          </p:nvPr>
        </p:nvSpPr>
        <p:spPr/>
        <p:txBody>
          <a:bodyPr/>
          <a:lstStyle/>
          <a:p>
            <a:r>
              <a:rPr lang="en-US" dirty="0" smtClean="0"/>
              <a:t>IBM Consultants conducted an assessment summer 2018</a:t>
            </a:r>
          </a:p>
          <a:p>
            <a:r>
              <a:rPr lang="en-US" dirty="0" smtClean="0"/>
              <a:t>Follow up listening sessions conducted with academic units</a:t>
            </a:r>
          </a:p>
          <a:p>
            <a:r>
              <a:rPr lang="en-US" dirty="0" smtClean="0"/>
              <a:t>IBM currently assisting with envisioning the desired “end state” </a:t>
            </a:r>
          </a:p>
          <a:p>
            <a:r>
              <a:rPr lang="en-US" dirty="0" err="1" smtClean="0"/>
              <a:t>eRA</a:t>
            </a:r>
            <a:r>
              <a:rPr lang="en-US" dirty="0" smtClean="0"/>
              <a:t> vendor demonstrations occurring spring 2019.</a:t>
            </a:r>
            <a:endParaRPr lang="en-US" dirty="0"/>
          </a:p>
        </p:txBody>
      </p:sp>
    </p:spTree>
    <p:extLst>
      <p:ext uri="{BB962C8B-B14F-4D97-AF65-F5344CB8AC3E}">
        <p14:creationId xmlns:p14="http://schemas.microsoft.com/office/powerpoint/2010/main" val="4184157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Facilitated Solutions Process</a:t>
            </a:r>
            <a:endParaRPr lang="en-US" dirty="0"/>
          </a:p>
        </p:txBody>
      </p:sp>
      <p:sp>
        <p:nvSpPr>
          <p:cNvPr id="3" name="Content Placeholder 2"/>
          <p:cNvSpPr>
            <a:spLocks noGrp="1"/>
          </p:cNvSpPr>
          <p:nvPr>
            <p:ph idx="1"/>
          </p:nvPr>
        </p:nvSpPr>
        <p:spPr>
          <a:xfrm>
            <a:off x="888274" y="1598023"/>
            <a:ext cx="10023566" cy="4976948"/>
          </a:xfrm>
        </p:spPr>
        <p:txBody>
          <a:bodyPr>
            <a:normAutofit/>
          </a:bodyPr>
          <a:lstStyle/>
          <a:p>
            <a:r>
              <a:rPr lang="en-US" dirty="0" smtClean="0"/>
              <a:t>Available to address issues that interfere with research productivity and progress.</a:t>
            </a:r>
          </a:p>
          <a:p>
            <a:r>
              <a:rPr lang="en-US" dirty="0" smtClean="0"/>
              <a:t>Brings stakeholders together to discuss the issue and move toward a solution.</a:t>
            </a:r>
          </a:p>
          <a:p>
            <a:r>
              <a:rPr lang="en-US" dirty="0" smtClean="0"/>
              <a:t>Members of the Facilitated Solutions Team assist with moderating the stakeholder discussion and identifying the final decision maker.</a:t>
            </a:r>
          </a:p>
          <a:p>
            <a:r>
              <a:rPr lang="en-US" dirty="0" smtClean="0"/>
              <a:t>Desired outcome is to identify and implement a solution (follow evaluations as needed).</a:t>
            </a:r>
          </a:p>
          <a:p>
            <a:r>
              <a:rPr lang="en-US" dirty="0" smtClean="0"/>
              <a:t>Determining topics to address</a:t>
            </a:r>
          </a:p>
          <a:p>
            <a:pPr lvl="1"/>
            <a:r>
              <a:rPr lang="en-US" dirty="0"/>
              <a:t>Information on research-related challenges gathered by electronic research administration consultants and by OVPR survey. </a:t>
            </a:r>
          </a:p>
          <a:p>
            <a:pPr lvl="1"/>
            <a:r>
              <a:rPr lang="en-US" dirty="0"/>
              <a:t>Listening sessions held by OVPR/Business </a:t>
            </a:r>
            <a:r>
              <a:rPr lang="en-US" dirty="0" smtClean="0"/>
              <a:t>Office leaders </a:t>
            </a:r>
            <a:r>
              <a:rPr lang="en-US" dirty="0"/>
              <a:t>were held with academic unit leadership</a:t>
            </a:r>
            <a:r>
              <a:rPr lang="en-US" dirty="0" smtClean="0"/>
              <a:t>.</a:t>
            </a:r>
          </a:p>
          <a:p>
            <a:pPr lvl="1"/>
            <a:r>
              <a:rPr lang="en-US" dirty="0" smtClean="0"/>
              <a:t>Emerging issues identified by faculty, staff, administrators.</a:t>
            </a:r>
            <a:endParaRPr lang="en-US" dirty="0"/>
          </a:p>
          <a:p>
            <a:pPr lvl="1"/>
            <a:endParaRPr lang="en-US" dirty="0"/>
          </a:p>
          <a:p>
            <a:pPr marL="530352" lvl="1" indent="0">
              <a:buNone/>
            </a:pPr>
            <a:endParaRPr lang="en-US" dirty="0"/>
          </a:p>
        </p:txBody>
      </p:sp>
    </p:spTree>
    <p:extLst>
      <p:ext uri="{BB962C8B-B14F-4D97-AF65-F5344CB8AC3E}">
        <p14:creationId xmlns:p14="http://schemas.microsoft.com/office/powerpoint/2010/main" val="1748154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TM10001105[[fn=Crop]]</Template>
  <TotalTime>160</TotalTime>
  <Words>990</Words>
  <Application>Microsoft Office PowerPoint</Application>
  <PresentationFormat>Widescreen</PresentationFormat>
  <Paragraphs>87</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Franklin Gothic Book</vt:lpstr>
      <vt:lpstr>Crop</vt:lpstr>
      <vt:lpstr>Supporting Faculty Research</vt:lpstr>
      <vt:lpstr>Intramural Grant Program (IGP)</vt:lpstr>
      <vt:lpstr>Incentivizing Scholarship Plans</vt:lpstr>
      <vt:lpstr>Research Symposia</vt:lpstr>
      <vt:lpstr>Research Infrastructure</vt:lpstr>
      <vt:lpstr>Interdisciplinary Team Research</vt:lpstr>
      <vt:lpstr>Electronic Research Administration (eRA)</vt:lpstr>
      <vt:lpstr>Facilitated Solutions 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Supporting Faculty Research</dc:title>
  <dc:creator>Jennifer Kerpelman</dc:creator>
  <cp:lastModifiedBy>Jennifer Kerpelman</cp:lastModifiedBy>
  <cp:revision>14</cp:revision>
  <cp:lastPrinted>2019-01-10T17:44:58Z</cp:lastPrinted>
  <dcterms:created xsi:type="dcterms:W3CDTF">2019-01-05T21:19:30Z</dcterms:created>
  <dcterms:modified xsi:type="dcterms:W3CDTF">2019-01-10T23:20:59Z</dcterms:modified>
</cp:coreProperties>
</file>