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440" r:id="rId2"/>
    <p:sldId id="437" r:id="rId3"/>
    <p:sldId id="438" r:id="rId4"/>
    <p:sldId id="436" r:id="rId5"/>
    <p:sldId id="439" r:id="rId6"/>
    <p:sldId id="434" r:id="rId7"/>
    <p:sldId id="413" r:id="rId8"/>
  </p:sldIdLst>
  <p:sldSz cx="12192000" cy="6858000"/>
  <p:notesSz cx="9296400" cy="14782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0" userDrawn="1">
          <p15:clr>
            <a:srgbClr val="A4A3A4"/>
          </p15:clr>
        </p15:guide>
        <p15:guide id="2" pos="552" userDrawn="1">
          <p15:clr>
            <a:srgbClr val="A4A3A4"/>
          </p15:clr>
        </p15:guide>
        <p15:guide id="3" pos="5568" userDrawn="1">
          <p15:clr>
            <a:srgbClr val="A4A3A4"/>
          </p15:clr>
        </p15:guide>
        <p15:guide id="4" orient="horz" pos="1584" userDrawn="1">
          <p15:clr>
            <a:srgbClr val="A4A3A4"/>
          </p15:clr>
        </p15:guide>
        <p15:guide id="5" orient="horz" pos="2448" userDrawn="1">
          <p15:clr>
            <a:srgbClr val="A4A3A4"/>
          </p15:clr>
        </p15:guide>
        <p15:guide id="6" orient="horz" pos="3312" userDrawn="1">
          <p15:clr>
            <a:srgbClr val="A4A3A4"/>
          </p15:clr>
        </p15:guide>
        <p15:guide id="7" pos="384" userDrawn="1">
          <p15:clr>
            <a:srgbClr val="A4A3A4"/>
          </p15:clr>
        </p15:guide>
        <p15:guide id="8" pos="2112" userDrawn="1">
          <p15:clr>
            <a:srgbClr val="A4A3A4"/>
          </p15:clr>
        </p15:guide>
        <p15:guide id="9" pos="3840" userDrawn="1">
          <p15:clr>
            <a:srgbClr val="A4A3A4"/>
          </p15:clr>
        </p15:guide>
        <p15:guide id="10" pos="73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oss, Elizabeth" initials="GE" lastIdx="2" clrIdx="0">
    <p:extLst>
      <p:ext uri="{19B8F6BF-5375-455C-9EA6-DF929625EA0E}">
        <p15:presenceInfo xmlns:p15="http://schemas.microsoft.com/office/powerpoint/2012/main" userId="S-1-5-21-1715567821-152049171-1801674531-173678" providerId="AD"/>
      </p:ext>
    </p:extLst>
  </p:cmAuthor>
  <p:cmAuthor id="2" name="Scates, Mallory" initials="SM" lastIdx="17" clrIdx="1">
    <p:extLst>
      <p:ext uri="{19B8F6BF-5375-455C-9EA6-DF929625EA0E}">
        <p15:presenceInfo xmlns:p15="http://schemas.microsoft.com/office/powerpoint/2012/main" userId="S-1-5-21-1715567821-152049171-1801674531-772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11247"/>
    <a:srgbClr val="FF6600"/>
    <a:srgbClr val="F48024"/>
    <a:srgbClr val="0D223F"/>
    <a:srgbClr val="F58021"/>
    <a:srgbClr val="FDC9E1"/>
    <a:srgbClr val="E66F2F"/>
    <a:srgbClr val="E6CBFB"/>
    <a:srgbClr val="FFC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3088" autoAdjust="0"/>
    <p:restoredTop sz="96374" autoAdjust="0"/>
  </p:normalViewPr>
  <p:slideViewPr>
    <p:cSldViewPr snapToGrid="0">
      <p:cViewPr varScale="1">
        <p:scale>
          <a:sx n="83" d="100"/>
          <a:sy n="83" d="100"/>
        </p:scale>
        <p:origin x="108" y="264"/>
      </p:cViewPr>
      <p:guideLst>
        <p:guide orient="horz" pos="720"/>
        <p:guide pos="552"/>
        <p:guide pos="5568"/>
        <p:guide orient="horz" pos="1584"/>
        <p:guide orient="horz" pos="2448"/>
        <p:guide orient="horz" pos="3312"/>
        <p:guide pos="384"/>
        <p:guide pos="2112"/>
        <p:guide pos="3840"/>
        <p:guide pos="732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p:scale>
          <a:sx n="70" d="100"/>
          <a:sy n="70" d="100"/>
        </p:scale>
        <p:origin x="1752" y="-22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auo8\Facilities\Design%20&amp;%20Construction%20Services\Projects\2017\17-354\Design\04_FinalDocuments\BurgessPresentation3\17354_ParkingImpactSummar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uo8\Facilities\Design%20&amp;%20Construction%20Services\Projects\2017\17-354\Design\04_FinalDocuments\BurgessPresentation3\17354_ParkingImpactSummary.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Historic and </a:t>
            </a:r>
            <a:r>
              <a:rPr lang="en-US" sz="1600" b="1" dirty="0" smtClean="0"/>
              <a:t>Proposed</a:t>
            </a:r>
            <a:r>
              <a:rPr lang="en-US" sz="1600" b="1" baseline="0" dirty="0" smtClean="0"/>
              <a:t> Faculty and Staff </a:t>
            </a:r>
            <a:r>
              <a:rPr lang="en-US" sz="1600" b="1" i="0" u="none" strike="noStrike" baseline="0" dirty="0" smtClean="0">
                <a:effectLst/>
              </a:rPr>
              <a:t>Parking Space </a:t>
            </a:r>
            <a:r>
              <a:rPr lang="en-US" sz="1600" b="1" baseline="0" dirty="0" smtClean="0"/>
              <a:t>Inventory</a:t>
            </a:r>
            <a:endParaRPr lang="en-US" sz="1600" b="1" dirty="0"/>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Sheet1!$B$3</c:f>
              <c:strCache>
                <c:ptCount val="1"/>
                <c:pt idx="0">
                  <c:v>Faculty/Staff</c:v>
                </c:pt>
              </c:strCache>
            </c:strRef>
          </c:tx>
          <c:spPr>
            <a:solidFill>
              <a:srgbClr val="F58021"/>
            </a:solidFill>
            <a:ln>
              <a:solidFill>
                <a:srgbClr val="0D223F"/>
              </a:solidFill>
            </a:ln>
            <a:effectLst/>
          </c:spPr>
          <c:dLbls>
            <c:dLbl>
              <c:idx val="0"/>
              <c:layout>
                <c:manualLayout>
                  <c:x val="-2.1783827459222058E-2"/>
                  <c:y val="-0.23372234050384397"/>
                </c:manualLayout>
              </c:layout>
              <c:tx>
                <c:rich>
                  <a:bodyPr/>
                  <a:lstStyle/>
                  <a:p>
                    <a:fld id="{4FF968F9-FC71-4407-A234-ED6F38A660B6}" type="VALUE">
                      <a:rPr lang="en-US" b="1">
                        <a:solidFill>
                          <a:srgbClr val="FF000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4E73-44F4-B5AF-36895864DC2C}"/>
                </c:ext>
              </c:extLst>
            </c:dLbl>
            <c:dLbl>
              <c:idx val="1"/>
              <c:layout>
                <c:manualLayout>
                  <c:x val="0"/>
                  <c:y val="-0.31541170223334292"/>
                </c:manualLayout>
              </c:layout>
              <c:tx>
                <c:rich>
                  <a:bodyPr/>
                  <a:lstStyle/>
                  <a:p>
                    <a:fld id="{290912A0-4F35-43EE-A0FC-68ECCDCFE80D}" type="VALUE">
                      <a:rPr lang="en-US" b="1">
                        <a:solidFill>
                          <a:srgbClr val="FF000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4E73-44F4-B5AF-36895864DC2C}"/>
                </c:ext>
              </c:extLst>
            </c:dLbl>
            <c:dLbl>
              <c:idx val="2"/>
              <c:layout>
                <c:manualLayout>
                  <c:x val="2.7229784324027321E-3"/>
                  <c:y val="-0.3290265958549260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E73-44F4-B5AF-36895864DC2C}"/>
                </c:ext>
              </c:extLst>
            </c:dLbl>
            <c:dLbl>
              <c:idx val="3"/>
              <c:layout>
                <c:manualLayout>
                  <c:x val="-4.9920694572593612E-17"/>
                  <c:y val="-0.3426414894765091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E73-44F4-B5AF-36895864DC2C}"/>
                </c:ext>
              </c:extLst>
            </c:dLbl>
            <c:dLbl>
              <c:idx val="4"/>
              <c:layout>
                <c:manualLayout>
                  <c:x val="1.3614892162013288E-3"/>
                  <c:y val="-0.351718085224231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E73-44F4-B5AF-36895864DC2C}"/>
                </c:ext>
              </c:extLst>
            </c:dLbl>
            <c:dLbl>
              <c:idx val="5"/>
              <c:layout>
                <c:manualLayout>
                  <c:x val="4.0844676486040364E-3"/>
                  <c:y val="-0.3539872341611617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E73-44F4-B5AF-36895864DC2C}"/>
                </c:ext>
              </c:extLst>
            </c:dLbl>
            <c:dLbl>
              <c:idx val="6"/>
              <c:layout>
                <c:manualLayout>
                  <c:x val="0"/>
                  <c:y val="-0.3562563830980922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4E73-44F4-B5AF-36895864DC2C}"/>
                </c:ext>
              </c:extLst>
            </c:dLbl>
            <c:dLbl>
              <c:idx val="7"/>
              <c:layout>
                <c:manualLayout>
                  <c:x val="1.3614892162013786E-3"/>
                  <c:y val="-0.3653329788458143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4E73-44F4-B5AF-36895864DC2C}"/>
                </c:ext>
              </c:extLst>
            </c:dLbl>
            <c:dLbl>
              <c:idx val="8"/>
              <c:layout>
                <c:manualLayout>
                  <c:x val="-9.9841389145187224E-17"/>
                  <c:y val="-0.37667872353046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4E73-44F4-B5AF-36895864DC2C}"/>
                </c:ext>
              </c:extLst>
            </c:dLbl>
            <c:dLbl>
              <c:idx val="9"/>
              <c:layout>
                <c:manualLayout>
                  <c:x val="-2.722978432402857E-3"/>
                  <c:y val="-0.3721404256566059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4E73-44F4-B5AF-36895864DC2C}"/>
                </c:ext>
              </c:extLst>
            </c:dLbl>
            <c:dLbl>
              <c:idx val="10"/>
              <c:layout>
                <c:manualLayout>
                  <c:x val="1.3614892162013786E-3"/>
                  <c:y val="-0.3744095745935365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4E73-44F4-B5AF-36895864DC2C}"/>
                </c:ext>
              </c:extLst>
            </c:dLbl>
            <c:dLbl>
              <c:idx val="11"/>
              <c:layout>
                <c:manualLayout>
                  <c:x val="1.3614892162013786E-3"/>
                  <c:y val="-0.3925627660889806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4E73-44F4-B5AF-36895864DC2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numRef>
              <c:f>Sheet1!$A$4:$A$15</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Sheet1!$B$4:$B$15</c:f>
              <c:numCache>
                <c:formatCode>General</c:formatCode>
                <c:ptCount val="12"/>
                <c:pt idx="0">
                  <c:v>3859</c:v>
                </c:pt>
                <c:pt idx="1">
                  <c:v>4264</c:v>
                </c:pt>
                <c:pt idx="2">
                  <c:v>4334</c:v>
                </c:pt>
                <c:pt idx="3">
                  <c:v>4388</c:v>
                </c:pt>
                <c:pt idx="4">
                  <c:v>4719</c:v>
                </c:pt>
                <c:pt idx="5">
                  <c:v>4653</c:v>
                </c:pt>
                <c:pt idx="6">
                  <c:v>4728</c:v>
                </c:pt>
                <c:pt idx="7">
                  <c:v>4879</c:v>
                </c:pt>
                <c:pt idx="8">
                  <c:v>4879</c:v>
                </c:pt>
                <c:pt idx="9">
                  <c:v>5009</c:v>
                </c:pt>
                <c:pt idx="10">
                  <c:v>5009</c:v>
                </c:pt>
                <c:pt idx="11">
                  <c:v>5359</c:v>
                </c:pt>
              </c:numCache>
            </c:numRef>
          </c:val>
          <c:extLst>
            <c:ext xmlns:c16="http://schemas.microsoft.com/office/drawing/2014/chart" uri="{C3380CC4-5D6E-409C-BE32-E72D297353CC}">
              <c16:uniqueId val="{00000000-8824-44EC-8330-E0B03EF9AB7C}"/>
            </c:ext>
          </c:extLst>
        </c:ser>
        <c:dLbls>
          <c:showLegendKey val="0"/>
          <c:showVal val="0"/>
          <c:showCatName val="0"/>
          <c:showSerName val="0"/>
          <c:showPercent val="0"/>
          <c:showBubbleSize val="0"/>
        </c:dLbls>
        <c:axId val="995874624"/>
        <c:axId val="995880864"/>
      </c:areaChart>
      <c:catAx>
        <c:axId val="9958746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995880864"/>
        <c:crosses val="autoZero"/>
        <c:auto val="1"/>
        <c:lblAlgn val="ctr"/>
        <c:lblOffset val="100"/>
        <c:noMultiLvlLbl val="0"/>
      </c:catAx>
      <c:valAx>
        <c:axId val="995880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995874624"/>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Historic and Predicted</a:t>
            </a:r>
            <a:r>
              <a:rPr lang="en-US" sz="1800" b="1" baseline="0"/>
              <a:t> Parking Inventory</a:t>
            </a:r>
            <a:endParaRPr lang="en-US" sz="1800" b="1"/>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Sheet1!$B$3</c:f>
              <c:strCache>
                <c:ptCount val="1"/>
                <c:pt idx="0">
                  <c:v>Faculty/Staff</c:v>
                </c:pt>
              </c:strCache>
            </c:strRef>
          </c:tx>
          <c:spPr>
            <a:solidFill>
              <a:srgbClr val="F58021"/>
            </a:solidFill>
            <a:ln>
              <a:solidFill>
                <a:schemeClr val="tx1"/>
              </a:solidFill>
            </a:ln>
            <a:effectLst/>
          </c:spPr>
          <c:cat>
            <c:numRef>
              <c:f>Sheet1!$A$4:$A$15</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Sheet1!$B$4:$B$15</c:f>
              <c:numCache>
                <c:formatCode>General</c:formatCode>
                <c:ptCount val="12"/>
                <c:pt idx="0">
                  <c:v>3859</c:v>
                </c:pt>
                <c:pt idx="1">
                  <c:v>4264</c:v>
                </c:pt>
                <c:pt idx="2">
                  <c:v>4334</c:v>
                </c:pt>
                <c:pt idx="3">
                  <c:v>4388</c:v>
                </c:pt>
                <c:pt idx="4">
                  <c:v>4719</c:v>
                </c:pt>
                <c:pt idx="5">
                  <c:v>4653</c:v>
                </c:pt>
                <c:pt idx="6">
                  <c:v>4728</c:v>
                </c:pt>
                <c:pt idx="7">
                  <c:v>4879</c:v>
                </c:pt>
                <c:pt idx="8">
                  <c:v>4879</c:v>
                </c:pt>
                <c:pt idx="9">
                  <c:v>5009</c:v>
                </c:pt>
                <c:pt idx="10">
                  <c:v>5009</c:v>
                </c:pt>
                <c:pt idx="11">
                  <c:v>5359</c:v>
                </c:pt>
              </c:numCache>
            </c:numRef>
          </c:val>
          <c:extLst>
            <c:ext xmlns:c16="http://schemas.microsoft.com/office/drawing/2014/chart" uri="{C3380CC4-5D6E-409C-BE32-E72D297353CC}">
              <c16:uniqueId val="{00000000-8824-44EC-8330-E0B03EF9AB7C}"/>
            </c:ext>
          </c:extLst>
        </c:ser>
        <c:ser>
          <c:idx val="1"/>
          <c:order val="1"/>
          <c:tx>
            <c:strRef>
              <c:f>Sheet1!$C$3</c:f>
              <c:strCache>
                <c:ptCount val="1"/>
                <c:pt idx="0">
                  <c:v>Commuter Students</c:v>
                </c:pt>
              </c:strCache>
            </c:strRef>
          </c:tx>
          <c:spPr>
            <a:solidFill>
              <a:srgbClr val="0D223F"/>
            </a:solidFill>
            <a:ln>
              <a:solidFill>
                <a:srgbClr val="000066"/>
              </a:solidFill>
            </a:ln>
            <a:effectLst/>
          </c:spPr>
          <c:cat>
            <c:numRef>
              <c:f>Sheet1!$A$4:$A$15</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Sheet1!$C$4:$C$15</c:f>
              <c:numCache>
                <c:formatCode>General</c:formatCode>
                <c:ptCount val="12"/>
                <c:pt idx="0">
                  <c:v>2688</c:v>
                </c:pt>
                <c:pt idx="1">
                  <c:v>2405</c:v>
                </c:pt>
                <c:pt idx="2">
                  <c:v>2530</c:v>
                </c:pt>
                <c:pt idx="3">
                  <c:v>2545</c:v>
                </c:pt>
                <c:pt idx="4">
                  <c:v>3208</c:v>
                </c:pt>
                <c:pt idx="5">
                  <c:v>3057</c:v>
                </c:pt>
                <c:pt idx="6">
                  <c:v>3488</c:v>
                </c:pt>
                <c:pt idx="7">
                  <c:v>4123</c:v>
                </c:pt>
                <c:pt idx="8">
                  <c:v>3907</c:v>
                </c:pt>
                <c:pt idx="9">
                  <c:v>4107</c:v>
                </c:pt>
                <c:pt idx="10">
                  <c:v>4107</c:v>
                </c:pt>
                <c:pt idx="11">
                  <c:v>4107</c:v>
                </c:pt>
              </c:numCache>
            </c:numRef>
          </c:val>
          <c:extLst>
            <c:ext xmlns:c16="http://schemas.microsoft.com/office/drawing/2014/chart" uri="{C3380CC4-5D6E-409C-BE32-E72D297353CC}">
              <c16:uniqueId val="{00000001-8824-44EC-8330-E0B03EF9AB7C}"/>
            </c:ext>
          </c:extLst>
        </c:ser>
        <c:ser>
          <c:idx val="2"/>
          <c:order val="2"/>
          <c:tx>
            <c:strRef>
              <c:f>Sheet1!$D$3</c:f>
              <c:strCache>
                <c:ptCount val="1"/>
                <c:pt idx="0">
                  <c:v>Resident Students</c:v>
                </c:pt>
              </c:strCache>
            </c:strRef>
          </c:tx>
          <c:spPr>
            <a:solidFill>
              <a:srgbClr val="FFFF00"/>
            </a:solidFill>
            <a:ln>
              <a:solidFill>
                <a:srgbClr val="000066"/>
              </a:solidFill>
            </a:ln>
            <a:effectLst/>
          </c:spPr>
          <c:cat>
            <c:numRef>
              <c:f>Sheet1!$A$4:$A$15</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Sheet1!$D$4:$D$15</c:f>
              <c:numCache>
                <c:formatCode>General</c:formatCode>
                <c:ptCount val="12"/>
                <c:pt idx="0">
                  <c:v>3170</c:v>
                </c:pt>
                <c:pt idx="1">
                  <c:v>3366</c:v>
                </c:pt>
                <c:pt idx="2">
                  <c:v>3499</c:v>
                </c:pt>
                <c:pt idx="3">
                  <c:v>3493</c:v>
                </c:pt>
                <c:pt idx="4">
                  <c:v>3588</c:v>
                </c:pt>
                <c:pt idx="5">
                  <c:v>3774</c:v>
                </c:pt>
                <c:pt idx="6">
                  <c:v>3474</c:v>
                </c:pt>
                <c:pt idx="7">
                  <c:v>3774</c:v>
                </c:pt>
                <c:pt idx="8">
                  <c:v>3859</c:v>
                </c:pt>
                <c:pt idx="9">
                  <c:v>3859</c:v>
                </c:pt>
                <c:pt idx="10">
                  <c:v>3859</c:v>
                </c:pt>
                <c:pt idx="11">
                  <c:v>3859</c:v>
                </c:pt>
              </c:numCache>
            </c:numRef>
          </c:val>
          <c:extLst>
            <c:ext xmlns:c16="http://schemas.microsoft.com/office/drawing/2014/chart" uri="{C3380CC4-5D6E-409C-BE32-E72D297353CC}">
              <c16:uniqueId val="{00000002-8824-44EC-8330-E0B03EF9AB7C}"/>
            </c:ext>
          </c:extLst>
        </c:ser>
        <c:ser>
          <c:idx val="3"/>
          <c:order val="3"/>
          <c:tx>
            <c:strRef>
              <c:f>Sheet1!$E$3</c:f>
              <c:strCache>
                <c:ptCount val="1"/>
                <c:pt idx="0">
                  <c:v>Other</c:v>
                </c:pt>
              </c:strCache>
            </c:strRef>
          </c:tx>
          <c:spPr>
            <a:solidFill>
              <a:srgbClr val="92D050"/>
            </a:solidFill>
            <a:ln>
              <a:solidFill>
                <a:srgbClr val="000066"/>
              </a:solidFill>
            </a:ln>
            <a:effectLst/>
          </c:spPr>
          <c:cat>
            <c:numRef>
              <c:f>Sheet1!$A$4:$A$15</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Sheet1!$E$4:$E$15</c:f>
              <c:numCache>
                <c:formatCode>General</c:formatCode>
                <c:ptCount val="12"/>
                <c:pt idx="0">
                  <c:v>1281</c:v>
                </c:pt>
                <c:pt idx="1">
                  <c:v>1293</c:v>
                </c:pt>
                <c:pt idx="2">
                  <c:v>1546</c:v>
                </c:pt>
                <c:pt idx="3">
                  <c:v>1548</c:v>
                </c:pt>
                <c:pt idx="4">
                  <c:v>1535</c:v>
                </c:pt>
                <c:pt idx="5">
                  <c:v>1477</c:v>
                </c:pt>
                <c:pt idx="6">
                  <c:v>1603</c:v>
                </c:pt>
                <c:pt idx="7">
                  <c:v>1619</c:v>
                </c:pt>
                <c:pt idx="8">
                  <c:v>1619</c:v>
                </c:pt>
                <c:pt idx="9">
                  <c:v>1619</c:v>
                </c:pt>
                <c:pt idx="10">
                  <c:v>1619</c:v>
                </c:pt>
                <c:pt idx="11">
                  <c:v>1619</c:v>
                </c:pt>
              </c:numCache>
            </c:numRef>
          </c:val>
          <c:extLst>
            <c:ext xmlns:c16="http://schemas.microsoft.com/office/drawing/2014/chart" uri="{C3380CC4-5D6E-409C-BE32-E72D297353CC}">
              <c16:uniqueId val="{00000003-8824-44EC-8330-E0B03EF9AB7C}"/>
            </c:ext>
          </c:extLst>
        </c:ser>
        <c:dLbls>
          <c:showLegendKey val="0"/>
          <c:showVal val="0"/>
          <c:showCatName val="0"/>
          <c:showSerName val="0"/>
          <c:showPercent val="0"/>
          <c:showBubbleSize val="0"/>
        </c:dLbls>
        <c:axId val="995874624"/>
        <c:axId val="995880864"/>
      </c:areaChart>
      <c:catAx>
        <c:axId val="9958746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995880864"/>
        <c:crosses val="autoZero"/>
        <c:auto val="1"/>
        <c:lblAlgn val="ctr"/>
        <c:lblOffset val="100"/>
        <c:noMultiLvlLbl val="0"/>
      </c:catAx>
      <c:valAx>
        <c:axId val="995880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99587462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A5BE51-1E51-425B-A722-9A75D4E226B3}"/>
              </a:ext>
            </a:extLst>
          </p:cNvPr>
          <p:cNvSpPr>
            <a:spLocks noGrp="1"/>
          </p:cNvSpPr>
          <p:nvPr>
            <p:ph type="hdr" sz="quarter"/>
          </p:nvPr>
        </p:nvSpPr>
        <p:spPr>
          <a:xfrm>
            <a:off x="0" y="1"/>
            <a:ext cx="4028440" cy="741707"/>
          </a:xfrm>
          <a:prstGeom prst="rect">
            <a:avLst/>
          </a:prstGeom>
        </p:spPr>
        <p:txBody>
          <a:bodyPr vert="horz" lIns="137579" tIns="68790" rIns="137579" bIns="68790" rtlCol="0"/>
          <a:lstStyle>
            <a:lvl1pPr algn="l">
              <a:defRPr sz="1800"/>
            </a:lvl1pPr>
          </a:lstStyle>
          <a:p>
            <a:endParaRPr lang="en-US" dirty="0"/>
          </a:p>
        </p:txBody>
      </p:sp>
      <p:sp>
        <p:nvSpPr>
          <p:cNvPr id="3" name="Date Placeholder 2">
            <a:extLst>
              <a:ext uri="{FF2B5EF4-FFF2-40B4-BE49-F238E27FC236}">
                <a16:creationId xmlns:a16="http://schemas.microsoft.com/office/drawing/2014/main" id="{BA025875-9EE8-4922-90E0-C76FAF93BA4A}"/>
              </a:ext>
            </a:extLst>
          </p:cNvPr>
          <p:cNvSpPr>
            <a:spLocks noGrp="1"/>
          </p:cNvSpPr>
          <p:nvPr>
            <p:ph type="dt" sz="quarter" idx="1"/>
          </p:nvPr>
        </p:nvSpPr>
        <p:spPr>
          <a:xfrm>
            <a:off x="5265809" y="1"/>
            <a:ext cx="4028440" cy="741707"/>
          </a:xfrm>
          <a:prstGeom prst="rect">
            <a:avLst/>
          </a:prstGeom>
        </p:spPr>
        <p:txBody>
          <a:bodyPr vert="horz" lIns="137579" tIns="68790" rIns="137579" bIns="68790" rtlCol="0"/>
          <a:lstStyle>
            <a:lvl1pPr algn="r">
              <a:defRPr sz="1800"/>
            </a:lvl1pPr>
          </a:lstStyle>
          <a:p>
            <a:fld id="{6668EEE4-CA9B-47CF-B14D-4BC413C186D5}" type="datetimeFigureOut">
              <a:rPr lang="en-US" smtClean="0"/>
              <a:t>2/5/2019</a:t>
            </a:fld>
            <a:endParaRPr lang="en-US" dirty="0"/>
          </a:p>
        </p:txBody>
      </p:sp>
      <p:sp>
        <p:nvSpPr>
          <p:cNvPr id="4" name="Footer Placeholder 3">
            <a:extLst>
              <a:ext uri="{FF2B5EF4-FFF2-40B4-BE49-F238E27FC236}">
                <a16:creationId xmlns:a16="http://schemas.microsoft.com/office/drawing/2014/main" id="{8324316A-D43E-4C82-B261-E42F70C45955}"/>
              </a:ext>
            </a:extLst>
          </p:cNvPr>
          <p:cNvSpPr>
            <a:spLocks noGrp="1"/>
          </p:cNvSpPr>
          <p:nvPr>
            <p:ph type="ftr" sz="quarter" idx="2"/>
          </p:nvPr>
        </p:nvSpPr>
        <p:spPr>
          <a:xfrm>
            <a:off x="0" y="14041097"/>
            <a:ext cx="4028440" cy="741705"/>
          </a:xfrm>
          <a:prstGeom prst="rect">
            <a:avLst/>
          </a:prstGeom>
        </p:spPr>
        <p:txBody>
          <a:bodyPr vert="horz" lIns="137579" tIns="68790" rIns="137579" bIns="68790" rtlCol="0" anchor="b"/>
          <a:lstStyle>
            <a:lvl1pPr algn="l">
              <a:defRPr sz="1800"/>
            </a:lvl1pPr>
          </a:lstStyle>
          <a:p>
            <a:endParaRPr lang="en-US" dirty="0"/>
          </a:p>
        </p:txBody>
      </p:sp>
      <p:sp>
        <p:nvSpPr>
          <p:cNvPr id="5" name="Slide Number Placeholder 4">
            <a:extLst>
              <a:ext uri="{FF2B5EF4-FFF2-40B4-BE49-F238E27FC236}">
                <a16:creationId xmlns:a16="http://schemas.microsoft.com/office/drawing/2014/main" id="{BD71FCD8-CD68-4E0E-A6E0-890F9970B94D}"/>
              </a:ext>
            </a:extLst>
          </p:cNvPr>
          <p:cNvSpPr>
            <a:spLocks noGrp="1"/>
          </p:cNvSpPr>
          <p:nvPr>
            <p:ph type="sldNum" sz="quarter" idx="3"/>
          </p:nvPr>
        </p:nvSpPr>
        <p:spPr>
          <a:xfrm>
            <a:off x="5265809" y="14041097"/>
            <a:ext cx="4028440" cy="741705"/>
          </a:xfrm>
          <a:prstGeom prst="rect">
            <a:avLst/>
          </a:prstGeom>
        </p:spPr>
        <p:txBody>
          <a:bodyPr vert="horz" lIns="137579" tIns="68790" rIns="137579" bIns="68790" rtlCol="0" anchor="b"/>
          <a:lstStyle>
            <a:lvl1pPr algn="r">
              <a:defRPr sz="1800"/>
            </a:lvl1pPr>
          </a:lstStyle>
          <a:p>
            <a:fld id="{BE7BCE46-B39D-4194-AA0C-A96E61E61F57}" type="slidenum">
              <a:rPr lang="en-US" smtClean="0"/>
              <a:t>‹#›</a:t>
            </a:fld>
            <a:endParaRPr lang="en-US" dirty="0"/>
          </a:p>
        </p:txBody>
      </p:sp>
    </p:spTree>
    <p:extLst>
      <p:ext uri="{BB962C8B-B14F-4D97-AF65-F5344CB8AC3E}">
        <p14:creationId xmlns:p14="http://schemas.microsoft.com/office/powerpoint/2010/main" val="30475301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741707"/>
          </a:xfrm>
          <a:prstGeom prst="rect">
            <a:avLst/>
          </a:prstGeom>
        </p:spPr>
        <p:txBody>
          <a:bodyPr vert="horz" lIns="137579" tIns="68790" rIns="137579" bIns="68790" rtlCol="0"/>
          <a:lstStyle>
            <a:lvl1pPr algn="l">
              <a:defRPr sz="1800"/>
            </a:lvl1pPr>
          </a:lstStyle>
          <a:p>
            <a:endParaRPr lang="en-US" dirty="0"/>
          </a:p>
        </p:txBody>
      </p:sp>
      <p:sp>
        <p:nvSpPr>
          <p:cNvPr id="3" name="Date Placeholder 2"/>
          <p:cNvSpPr>
            <a:spLocks noGrp="1"/>
          </p:cNvSpPr>
          <p:nvPr>
            <p:ph type="dt" idx="1"/>
          </p:nvPr>
        </p:nvSpPr>
        <p:spPr>
          <a:xfrm>
            <a:off x="5265809" y="1"/>
            <a:ext cx="4028440" cy="741707"/>
          </a:xfrm>
          <a:prstGeom prst="rect">
            <a:avLst/>
          </a:prstGeom>
        </p:spPr>
        <p:txBody>
          <a:bodyPr vert="horz" lIns="137579" tIns="68790" rIns="137579" bIns="68790" rtlCol="0"/>
          <a:lstStyle>
            <a:lvl1pPr algn="r">
              <a:defRPr sz="1800"/>
            </a:lvl1pPr>
          </a:lstStyle>
          <a:p>
            <a:fld id="{CFB35CE4-1DD9-4DF6-9793-394BDDC01D4F}" type="datetimeFigureOut">
              <a:rPr lang="en-US" smtClean="0"/>
              <a:t>2/5/2019</a:t>
            </a:fld>
            <a:endParaRPr lang="en-US" dirty="0"/>
          </a:p>
        </p:txBody>
      </p:sp>
      <p:sp>
        <p:nvSpPr>
          <p:cNvPr id="4" name="Slide Image Placeholder 3"/>
          <p:cNvSpPr>
            <a:spLocks noGrp="1" noRot="1" noChangeAspect="1"/>
          </p:cNvSpPr>
          <p:nvPr>
            <p:ph type="sldImg" idx="2"/>
          </p:nvPr>
        </p:nvSpPr>
        <p:spPr>
          <a:xfrm>
            <a:off x="215900" y="1847850"/>
            <a:ext cx="8864600" cy="4987925"/>
          </a:xfrm>
          <a:prstGeom prst="rect">
            <a:avLst/>
          </a:prstGeom>
          <a:noFill/>
          <a:ln w="12700">
            <a:solidFill>
              <a:prstClr val="black"/>
            </a:solidFill>
          </a:ln>
        </p:spPr>
        <p:txBody>
          <a:bodyPr vert="horz" lIns="137579" tIns="68790" rIns="137579" bIns="68790" rtlCol="0" anchor="ctr"/>
          <a:lstStyle/>
          <a:p>
            <a:endParaRPr lang="en-US" dirty="0"/>
          </a:p>
        </p:txBody>
      </p:sp>
      <p:sp>
        <p:nvSpPr>
          <p:cNvPr id="5" name="Notes Placeholder 4"/>
          <p:cNvSpPr>
            <a:spLocks noGrp="1"/>
          </p:cNvSpPr>
          <p:nvPr>
            <p:ph type="body" sz="quarter" idx="3"/>
          </p:nvPr>
        </p:nvSpPr>
        <p:spPr>
          <a:xfrm>
            <a:off x="929640" y="7114223"/>
            <a:ext cx="7437120" cy="5820728"/>
          </a:xfrm>
          <a:prstGeom prst="rect">
            <a:avLst/>
          </a:prstGeom>
        </p:spPr>
        <p:txBody>
          <a:bodyPr vert="horz" lIns="137579" tIns="68790" rIns="137579" bIns="6879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4041097"/>
            <a:ext cx="4028440" cy="741705"/>
          </a:xfrm>
          <a:prstGeom prst="rect">
            <a:avLst/>
          </a:prstGeom>
        </p:spPr>
        <p:txBody>
          <a:bodyPr vert="horz" lIns="137579" tIns="68790" rIns="137579" bIns="68790" rtlCol="0" anchor="b"/>
          <a:lstStyle>
            <a:lvl1pPr algn="l">
              <a:defRPr sz="1800"/>
            </a:lvl1pPr>
          </a:lstStyle>
          <a:p>
            <a:endParaRPr lang="en-US" dirty="0"/>
          </a:p>
        </p:txBody>
      </p:sp>
      <p:sp>
        <p:nvSpPr>
          <p:cNvPr id="7" name="Slide Number Placeholder 6"/>
          <p:cNvSpPr>
            <a:spLocks noGrp="1"/>
          </p:cNvSpPr>
          <p:nvPr>
            <p:ph type="sldNum" sz="quarter" idx="5"/>
          </p:nvPr>
        </p:nvSpPr>
        <p:spPr>
          <a:xfrm>
            <a:off x="5265809" y="14041097"/>
            <a:ext cx="4028440" cy="741705"/>
          </a:xfrm>
          <a:prstGeom prst="rect">
            <a:avLst/>
          </a:prstGeom>
        </p:spPr>
        <p:txBody>
          <a:bodyPr vert="horz" lIns="137579" tIns="68790" rIns="137579" bIns="68790" rtlCol="0" anchor="b"/>
          <a:lstStyle>
            <a:lvl1pPr algn="r">
              <a:defRPr sz="1800"/>
            </a:lvl1pPr>
          </a:lstStyle>
          <a:p>
            <a:fld id="{191BA7C5-497D-4BFA-B6E9-11B124307388}" type="slidenum">
              <a:rPr lang="en-US" smtClean="0"/>
              <a:t>‹#›</a:t>
            </a:fld>
            <a:endParaRPr lang="en-US" dirty="0"/>
          </a:p>
        </p:txBody>
      </p:sp>
    </p:spTree>
    <p:extLst>
      <p:ext uri="{BB962C8B-B14F-4D97-AF65-F5344CB8AC3E}">
        <p14:creationId xmlns:p14="http://schemas.microsoft.com/office/powerpoint/2010/main" val="4954729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a:spcAft>
                <a:spcPts val="1800"/>
              </a:spcAft>
            </a:pPr>
            <a:r>
              <a:rPr lang="en-US" sz="1300" dirty="0"/>
              <a:t>OVERVIEW:  </a:t>
            </a:r>
          </a:p>
          <a:p>
            <a:pPr marL="285737" indent="-285737">
              <a:spcAft>
                <a:spcPts val="1800"/>
              </a:spcAft>
              <a:buFont typeface="Arial" panose="020B0604020202020204" pitchFamily="34" charset="0"/>
              <a:buChar char="•"/>
            </a:pPr>
            <a:r>
              <a:rPr lang="en-US" sz="1300" dirty="0"/>
              <a:t>We have heard your concerns regarding the parking situation on campus.</a:t>
            </a:r>
          </a:p>
          <a:p>
            <a:pPr marL="285737" indent="-285737">
              <a:spcAft>
                <a:spcPts val="1800"/>
              </a:spcAft>
              <a:buFont typeface="Arial" panose="020B0604020202020204" pitchFamily="34" charset="0"/>
              <a:buChar char="•"/>
            </a:pPr>
            <a:r>
              <a:rPr lang="en-US" sz="1300" dirty="0"/>
              <a:t>Want to share with you the draft of a plan to improve the parking situation on campus.</a:t>
            </a:r>
          </a:p>
          <a:p>
            <a:pPr marL="285737" indent="-285737">
              <a:spcAft>
                <a:spcPts val="1800"/>
              </a:spcAft>
              <a:buFont typeface="Arial" panose="020B0604020202020204" pitchFamily="34" charset="0"/>
              <a:buChar char="•"/>
            </a:pPr>
            <a:r>
              <a:rPr lang="en-US" sz="1300" dirty="0"/>
              <a:t>The plan consists of several actions that the University intends to take:</a:t>
            </a:r>
          </a:p>
          <a:p>
            <a:pPr marL="800063" lvl="1" indent="-342884">
              <a:spcAft>
                <a:spcPts val="1800"/>
              </a:spcAft>
              <a:buFont typeface="+mj-lt"/>
              <a:buAutoNum type="arabicPeriod"/>
            </a:pPr>
            <a:r>
              <a:rPr lang="en-US" sz="1300" dirty="0"/>
              <a:t>Construct new parking spaces.  Multiple projects over the next 5 years.</a:t>
            </a:r>
          </a:p>
          <a:p>
            <a:pPr marL="800063" lvl="1" indent="-342884">
              <a:spcAft>
                <a:spcPts val="1800"/>
              </a:spcAft>
              <a:buFont typeface="+mj-lt"/>
              <a:buAutoNum type="arabicPeriod"/>
            </a:pPr>
            <a:r>
              <a:rPr lang="en-US" sz="1300" dirty="0"/>
              <a:t>Institute a demand management system for campus parking that would include the establishment of zones on the campus with the cost of parking tied to the location of the zone. </a:t>
            </a:r>
          </a:p>
          <a:p>
            <a:pPr marL="800063" lvl="1" indent="-342884">
              <a:spcAft>
                <a:spcPts val="1800"/>
              </a:spcAft>
              <a:buFont typeface="+mj-lt"/>
              <a:buAutoNum type="arabicPeriod"/>
            </a:pPr>
            <a:r>
              <a:rPr lang="en-US" sz="1300" dirty="0"/>
              <a:t>Improve the transit system to make it more efficient and effective.  </a:t>
            </a:r>
          </a:p>
          <a:p>
            <a:pPr marL="800063" lvl="1" indent="-342884">
              <a:spcAft>
                <a:spcPts val="1800"/>
              </a:spcAft>
              <a:buFont typeface="+mj-lt"/>
              <a:buAutoNum type="arabicPeriod"/>
            </a:pPr>
            <a:r>
              <a:rPr lang="en-US" sz="1300" dirty="0"/>
              <a:t>Raise parking fees  so that parking comes closer to paying for itself. </a:t>
            </a:r>
            <a:endParaRPr lang="en-US" sz="1300" dirty="0"/>
          </a:p>
        </p:txBody>
      </p:sp>
      <p:sp>
        <p:nvSpPr>
          <p:cNvPr id="4" name="Slide Number Placeholder 3"/>
          <p:cNvSpPr>
            <a:spLocks noGrp="1"/>
          </p:cNvSpPr>
          <p:nvPr>
            <p:ph type="sldNum" sz="quarter" idx="10"/>
          </p:nvPr>
        </p:nvSpPr>
        <p:spPr/>
        <p:txBody>
          <a:bodyPr/>
          <a:lstStyle/>
          <a:p>
            <a:fld id="{191BA7C5-497D-4BFA-B6E9-11B124307388}" type="slidenum">
              <a:rPr lang="en-US" smtClean="0"/>
              <a:t>1</a:t>
            </a:fld>
            <a:endParaRPr lang="en-US" dirty="0"/>
          </a:p>
        </p:txBody>
      </p:sp>
    </p:spTree>
    <p:extLst>
      <p:ext uri="{BB962C8B-B14F-4D97-AF65-F5344CB8AC3E}">
        <p14:creationId xmlns:p14="http://schemas.microsoft.com/office/powerpoint/2010/main" val="142852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9640" y="7114222"/>
            <a:ext cx="7437120" cy="6806493"/>
          </a:xfrm>
        </p:spPr>
        <p:txBody>
          <a:bodyPr/>
          <a:lstStyle/>
          <a:p>
            <a:endParaRPr lang="en-US" dirty="0" smtClean="0"/>
          </a:p>
          <a:p>
            <a:pPr>
              <a:spcAft>
                <a:spcPts val="1800"/>
              </a:spcAft>
            </a:pPr>
            <a:r>
              <a:rPr lang="en-US" sz="1300" dirty="0"/>
              <a:t>Before I get into the details of the plan to construct more parking, let me share some past history with you.</a:t>
            </a:r>
          </a:p>
          <a:p>
            <a:pPr>
              <a:spcAft>
                <a:spcPts val="1800"/>
              </a:spcAft>
            </a:pPr>
            <a:r>
              <a:rPr lang="en-US" sz="1300" dirty="0"/>
              <a:t>Contrary to urban legend, the University has added a significant number of parking spaces on campus.   </a:t>
            </a:r>
          </a:p>
          <a:p>
            <a:pPr>
              <a:spcAft>
                <a:spcPts val="1800"/>
              </a:spcAft>
            </a:pPr>
            <a:r>
              <a:rPr lang="en-US" sz="1300" dirty="0"/>
              <a:t>This slide shows how faculty and staff parking has increased over the past 6-7 years.  </a:t>
            </a:r>
          </a:p>
          <a:p>
            <a:pPr>
              <a:spcAft>
                <a:spcPts val="1800"/>
              </a:spcAft>
            </a:pPr>
            <a:r>
              <a:rPr lang="en-US" sz="1300" dirty="0"/>
              <a:t>Added a net gain over 1,000 faculty and parking spaces since 2020</a:t>
            </a:r>
          </a:p>
          <a:p>
            <a:pPr>
              <a:spcAft>
                <a:spcPts val="1800"/>
              </a:spcAft>
            </a:pPr>
            <a:r>
              <a:rPr lang="en-US" sz="1300" dirty="0"/>
              <a:t>Some of the University investments that have contributed to faculty and staff parking the past 6-7 years include: </a:t>
            </a:r>
          </a:p>
          <a:p>
            <a:pPr marL="742916" lvl="1" indent="-285737">
              <a:spcAft>
                <a:spcPts val="1800"/>
              </a:spcAft>
              <a:buFont typeface="Arial" panose="020B0604020202020204" pitchFamily="34" charset="0"/>
              <a:buChar char="•"/>
            </a:pPr>
            <a:r>
              <a:rPr lang="en-US" sz="1300" dirty="0"/>
              <a:t>South Quad Parking Deck</a:t>
            </a:r>
          </a:p>
          <a:p>
            <a:pPr marL="742916" lvl="1" indent="-285737">
              <a:spcAft>
                <a:spcPts val="1800"/>
              </a:spcAft>
              <a:buFont typeface="Arial" panose="020B0604020202020204" pitchFamily="34" charset="0"/>
              <a:buChar char="•"/>
            </a:pPr>
            <a:r>
              <a:rPr lang="en-US" sz="1300" dirty="0"/>
              <a:t>South Donahue Parking Deck</a:t>
            </a:r>
          </a:p>
          <a:p>
            <a:pPr marL="742916" lvl="1" indent="-285737">
              <a:spcAft>
                <a:spcPts val="1800"/>
              </a:spcAft>
              <a:buFont typeface="Arial" panose="020B0604020202020204" pitchFamily="34" charset="0"/>
              <a:buChar char="•"/>
            </a:pPr>
            <a:r>
              <a:rPr lang="en-US" sz="1300" dirty="0"/>
              <a:t>South College Street Parking Deck</a:t>
            </a:r>
          </a:p>
          <a:p>
            <a:pPr>
              <a:spcAft>
                <a:spcPts val="1800"/>
              </a:spcAft>
            </a:pPr>
            <a:r>
              <a:rPr lang="en-US" sz="1300" dirty="0"/>
              <a:t>We plan on adding a net gain of </a:t>
            </a:r>
            <a:r>
              <a:rPr lang="en-US" sz="1300" dirty="0" smtClean="0"/>
              <a:t>631 </a:t>
            </a:r>
            <a:r>
              <a:rPr lang="en-US" sz="1300" dirty="0"/>
              <a:t>spaces for faculty and staff </a:t>
            </a:r>
            <a:r>
              <a:rPr lang="en-US" sz="1300" dirty="0" smtClean="0"/>
              <a:t>based the projects that will come on line in 2019 or that we will build by </a:t>
            </a:r>
            <a:r>
              <a:rPr lang="en-US" sz="1300" dirty="0"/>
              <a:t>2023  (in other words, after we build new Faculty and Staff parking and then subtract the spaces lost on campus for various reasons, we will still be ahead by </a:t>
            </a:r>
            <a:r>
              <a:rPr lang="en-US" sz="1300" dirty="0" smtClean="0"/>
              <a:t>631spaces </a:t>
            </a:r>
            <a:r>
              <a:rPr lang="en-US" sz="1300" dirty="0"/>
              <a:t>over where we are today. </a:t>
            </a:r>
            <a:endParaRPr lang="en-US" sz="1300" dirty="0" smtClean="0"/>
          </a:p>
          <a:p>
            <a:pPr>
              <a:spcAft>
                <a:spcPts val="1800"/>
              </a:spcAft>
            </a:pPr>
            <a:r>
              <a:rPr lang="en-US" sz="1300" dirty="0" smtClean="0"/>
              <a:t>Let me give you  some data regarding the cost of parking:</a:t>
            </a:r>
          </a:p>
          <a:p>
            <a:pPr marL="285750" indent="-285750">
              <a:spcAft>
                <a:spcPts val="1800"/>
              </a:spcAft>
              <a:buFont typeface="Arial" panose="020B0604020202020204" pitchFamily="34" charset="0"/>
              <a:buChar char="•"/>
            </a:pPr>
            <a:r>
              <a:rPr lang="en-US" sz="1300" dirty="0" smtClean="0"/>
              <a:t>The cost of a new parking spot in a parking garage:  approx. $25,000 per space.  (South College Parking Deck is $26.5 million and provides </a:t>
            </a:r>
            <a:r>
              <a:rPr lang="en-US" sz="1300" smtClean="0"/>
              <a:t>600 spaces = $26,500. </a:t>
            </a:r>
            <a:r>
              <a:rPr lang="en-US" sz="1300" dirty="0" smtClean="0"/>
              <a:t>)</a:t>
            </a:r>
          </a:p>
          <a:p>
            <a:pPr marL="285750" indent="-285750">
              <a:spcAft>
                <a:spcPts val="1800"/>
              </a:spcAft>
              <a:buFont typeface="Arial" panose="020B0604020202020204" pitchFamily="34" charset="0"/>
              <a:buChar char="•"/>
            </a:pPr>
            <a:r>
              <a:rPr lang="en-US" sz="1300" dirty="0" smtClean="0"/>
              <a:t>The cost to lease a space off campus but nearby for faculty and staff:  approx. $110/month.   </a:t>
            </a:r>
            <a:endParaRPr lang="en-US" sz="1300" dirty="0"/>
          </a:p>
        </p:txBody>
      </p:sp>
      <p:sp>
        <p:nvSpPr>
          <p:cNvPr id="4" name="Slide Number Placeholder 3"/>
          <p:cNvSpPr>
            <a:spLocks noGrp="1"/>
          </p:cNvSpPr>
          <p:nvPr>
            <p:ph type="sldNum" sz="quarter" idx="10"/>
          </p:nvPr>
        </p:nvSpPr>
        <p:spPr/>
        <p:txBody>
          <a:bodyPr/>
          <a:lstStyle/>
          <a:p>
            <a:fld id="{191BA7C5-497D-4BFA-B6E9-11B124307388}" type="slidenum">
              <a:rPr lang="en-US" smtClean="0"/>
              <a:t>2</a:t>
            </a:fld>
            <a:endParaRPr lang="en-US" dirty="0"/>
          </a:p>
        </p:txBody>
      </p:sp>
    </p:spTree>
    <p:extLst>
      <p:ext uri="{BB962C8B-B14F-4D97-AF65-F5344CB8AC3E}">
        <p14:creationId xmlns:p14="http://schemas.microsoft.com/office/powerpoint/2010/main" val="2551268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This slide is the plan to increase parking on campus for all three major parking constituent groups:</a:t>
            </a:r>
          </a:p>
          <a:p>
            <a:endParaRPr lang="en-US" sz="1300" dirty="0"/>
          </a:p>
          <a:p>
            <a:pPr marL="285737" indent="-285737">
              <a:buFont typeface="Arial" panose="020B0604020202020204" pitchFamily="34" charset="0"/>
              <a:buChar char="•"/>
            </a:pPr>
            <a:r>
              <a:rPr lang="en-US" sz="1300" dirty="0"/>
              <a:t>Faculty and Staff</a:t>
            </a:r>
          </a:p>
          <a:p>
            <a:pPr marL="285737" indent="-285737">
              <a:buFont typeface="Arial" panose="020B0604020202020204" pitchFamily="34" charset="0"/>
              <a:buChar char="•"/>
            </a:pPr>
            <a:r>
              <a:rPr lang="en-US" sz="1300" dirty="0"/>
              <a:t>Commuter Students and Event Parking</a:t>
            </a:r>
          </a:p>
          <a:p>
            <a:pPr marL="285737" indent="-285737">
              <a:buFont typeface="Arial" panose="020B0604020202020204" pitchFamily="34" charset="0"/>
              <a:buChar char="•"/>
            </a:pPr>
            <a:r>
              <a:rPr lang="en-US" sz="1300" dirty="0"/>
              <a:t>Resident Students </a:t>
            </a:r>
          </a:p>
          <a:p>
            <a:pPr marL="285737" indent="-285737">
              <a:buFont typeface="Arial" panose="020B0604020202020204" pitchFamily="34" charset="0"/>
              <a:buChar char="•"/>
            </a:pPr>
            <a:endParaRPr lang="en-US" sz="1300" dirty="0"/>
          </a:p>
          <a:p>
            <a:r>
              <a:rPr lang="en-US" sz="1300" dirty="0"/>
              <a:t>It shows the location of the proposed parking improvements, the target parking group each project will help, and the net change in parking spaces.   </a:t>
            </a:r>
          </a:p>
          <a:p>
            <a:endParaRPr lang="en-US" sz="1300" dirty="0"/>
          </a:p>
          <a:p>
            <a:r>
              <a:rPr lang="en-US" sz="1300" dirty="0"/>
              <a:t>These include both new parking garages and surface parking.  </a:t>
            </a:r>
          </a:p>
          <a:p>
            <a:endParaRPr lang="en-US" sz="1300" dirty="0"/>
          </a:p>
          <a:p>
            <a:r>
              <a:rPr lang="en-US" sz="1300" dirty="0"/>
              <a:t>Overall, the plan proposes that the University invest over $71 million in parking improvements. </a:t>
            </a:r>
          </a:p>
          <a:p>
            <a:endParaRPr lang="en-US" sz="1300" dirty="0"/>
          </a:p>
          <a:p>
            <a:r>
              <a:rPr lang="en-US" sz="1300" dirty="0"/>
              <a:t>It focuses faculty and staff parking improvements on the Northeast Quadrant of campus, where the shortfall for faculty and staff is greatest.   This is not an easy task since there is little to no space to build new parking in that area of campus.   Nonetheless, the plan: </a:t>
            </a:r>
          </a:p>
          <a:p>
            <a:endParaRPr lang="en-US" sz="1300" dirty="0"/>
          </a:p>
          <a:p>
            <a:pPr marL="285737" indent="-285737">
              <a:buFont typeface="Arial" panose="020B0604020202020204" pitchFamily="34" charset="0"/>
              <a:buChar char="•"/>
            </a:pPr>
            <a:r>
              <a:rPr lang="en-US" sz="1300" dirty="0"/>
              <a:t>Includes some off campus parking in conjunction with a private developer</a:t>
            </a:r>
          </a:p>
          <a:p>
            <a:endParaRPr lang="en-US" sz="1300" dirty="0"/>
          </a:p>
          <a:p>
            <a:pPr marL="285737" indent="-285737">
              <a:buFont typeface="Arial" panose="020B0604020202020204" pitchFamily="34" charset="0"/>
              <a:buChar char="•"/>
            </a:pPr>
            <a:r>
              <a:rPr lang="en-US" sz="1300" dirty="0"/>
              <a:t>Includes the replacement and expansion of the library parking deck. </a:t>
            </a:r>
          </a:p>
          <a:p>
            <a:pPr marL="285737" indent="-285737">
              <a:buFont typeface="Arial" panose="020B0604020202020204" pitchFamily="34" charset="0"/>
              <a:buChar char="•"/>
            </a:pPr>
            <a:endParaRPr lang="en-US" sz="1300" dirty="0"/>
          </a:p>
          <a:p>
            <a:r>
              <a:rPr lang="en-US" sz="1300" dirty="0"/>
              <a:t>A key driver in the plan is student housing.  The University plans on replacing the Hill Residence Hall complex and the Cambridge Residence Hall over the next five years.   </a:t>
            </a:r>
          </a:p>
          <a:p>
            <a:endParaRPr lang="en-US" sz="1300" dirty="0"/>
          </a:p>
          <a:p>
            <a:r>
              <a:rPr lang="en-US" sz="1300" dirty="0"/>
              <a:t>Overall this plan would construct over 2,500 new surface and structured parking spaces.  </a:t>
            </a:r>
            <a:endParaRPr lang="en-US" sz="1300" dirty="0"/>
          </a:p>
        </p:txBody>
      </p:sp>
      <p:sp>
        <p:nvSpPr>
          <p:cNvPr id="4" name="Slide Number Placeholder 3"/>
          <p:cNvSpPr>
            <a:spLocks noGrp="1"/>
          </p:cNvSpPr>
          <p:nvPr>
            <p:ph type="sldNum" sz="quarter" idx="10"/>
          </p:nvPr>
        </p:nvSpPr>
        <p:spPr/>
        <p:txBody>
          <a:bodyPr/>
          <a:lstStyle/>
          <a:p>
            <a:fld id="{191BA7C5-497D-4BFA-B6E9-11B124307388}" type="slidenum">
              <a:rPr lang="en-US" smtClean="0"/>
              <a:t>3</a:t>
            </a:fld>
            <a:endParaRPr lang="en-US" dirty="0"/>
          </a:p>
        </p:txBody>
      </p:sp>
    </p:spTree>
    <p:extLst>
      <p:ext uri="{BB962C8B-B14F-4D97-AF65-F5344CB8AC3E}">
        <p14:creationId xmlns:p14="http://schemas.microsoft.com/office/powerpoint/2010/main" val="1313326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This slide provides a summary of how this plan  will impact the overall parking situation for all of the parking constituent groups.  </a:t>
            </a:r>
          </a:p>
          <a:p>
            <a:endParaRPr lang="en-US" sz="1300" dirty="0"/>
          </a:p>
          <a:p>
            <a:r>
              <a:rPr lang="en-US" sz="1300" dirty="0"/>
              <a:t>This slide represents the net increase of parking spaces from 2012 to the end of the plan in 2023.  </a:t>
            </a:r>
          </a:p>
          <a:p>
            <a:endParaRPr lang="en-US" sz="1300" dirty="0"/>
          </a:p>
          <a:p>
            <a:r>
              <a:rPr lang="en-US" sz="1300" dirty="0"/>
              <a:t>As you can see we have tried to take a reasonably balanced approach to achieve improvements for all the parking constituents across campus.  </a:t>
            </a:r>
            <a:endParaRPr lang="en-US" sz="1300" dirty="0"/>
          </a:p>
          <a:p>
            <a:endParaRPr lang="en-US" sz="1300" dirty="0"/>
          </a:p>
          <a:p>
            <a:endParaRPr lang="en-US" sz="1300" dirty="0"/>
          </a:p>
        </p:txBody>
      </p:sp>
      <p:sp>
        <p:nvSpPr>
          <p:cNvPr id="4" name="Slide Number Placeholder 3"/>
          <p:cNvSpPr>
            <a:spLocks noGrp="1"/>
          </p:cNvSpPr>
          <p:nvPr>
            <p:ph type="sldNum" sz="quarter" idx="10"/>
          </p:nvPr>
        </p:nvSpPr>
        <p:spPr/>
        <p:txBody>
          <a:bodyPr/>
          <a:lstStyle/>
          <a:p>
            <a:fld id="{191BA7C5-497D-4BFA-B6E9-11B124307388}" type="slidenum">
              <a:rPr lang="en-US" smtClean="0"/>
              <a:t>4</a:t>
            </a:fld>
            <a:endParaRPr lang="en-US" dirty="0"/>
          </a:p>
        </p:txBody>
      </p:sp>
    </p:spTree>
    <p:extLst>
      <p:ext uri="{BB962C8B-B14F-4D97-AF65-F5344CB8AC3E}">
        <p14:creationId xmlns:p14="http://schemas.microsoft.com/office/powerpoint/2010/main" val="1793088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a:p>
            <a:r>
              <a:rPr lang="en-US" sz="1300" dirty="0"/>
              <a:t>This slide shows the execution schedule.  The grey bars are key University capital projects.  The orange bars are the construction timelines for the parking projects.  </a:t>
            </a:r>
          </a:p>
          <a:p>
            <a:endParaRPr lang="en-US" sz="1300" dirty="0"/>
          </a:p>
          <a:p>
            <a:r>
              <a:rPr lang="en-US" sz="1300" dirty="0"/>
              <a:t>None of this have been approved by the Board of Trustees, so it is only a proposal until they do.  </a:t>
            </a:r>
          </a:p>
          <a:p>
            <a:endParaRPr lang="en-US" sz="1300" dirty="0"/>
          </a:p>
          <a:p>
            <a:r>
              <a:rPr lang="en-US" sz="1300" dirty="0"/>
              <a:t>As stated earlier, a key driver to the schedule is the construction of 1800 bed of housing to replace the Hill at the Old CDV housing site and in the West Village Parking lot.</a:t>
            </a:r>
          </a:p>
          <a:p>
            <a:endParaRPr lang="en-US" sz="1300" dirty="0"/>
          </a:p>
          <a:p>
            <a:r>
              <a:rPr lang="en-US" sz="1300" dirty="0"/>
              <a:t>We have not finalized which of those two areas will be the first phase of housing to be constructed.  </a:t>
            </a:r>
          </a:p>
          <a:p>
            <a:endParaRPr lang="en-US" sz="1300" dirty="0"/>
          </a:p>
          <a:p>
            <a:r>
              <a:rPr lang="en-US" sz="1300" dirty="0"/>
              <a:t>The initial parking improvement would be to construct some surface parking this summer.  If we build the housing at CDV first, we would begin design of a new parking deck at the CDV Parking lot as soon as we got Board of Trustees approval.  </a:t>
            </a:r>
          </a:p>
          <a:p>
            <a:endParaRPr lang="en-US" sz="1300" dirty="0"/>
          </a:p>
          <a:p>
            <a:r>
              <a:rPr lang="en-US" sz="1300" dirty="0"/>
              <a:t>At the bottom, you can see a summary of the net additional parking spaces on campus resulting from this plan.  </a:t>
            </a:r>
          </a:p>
          <a:p>
            <a:endParaRPr lang="en-US" sz="1300" dirty="0"/>
          </a:p>
          <a:p>
            <a:r>
              <a:rPr lang="en-US" sz="1300" dirty="0"/>
              <a:t>Overall we would add a net 1,635 parking spaces.</a:t>
            </a:r>
            <a:endParaRPr lang="en-US" sz="1300" dirty="0"/>
          </a:p>
        </p:txBody>
      </p:sp>
      <p:sp>
        <p:nvSpPr>
          <p:cNvPr id="4" name="Slide Number Placeholder 3"/>
          <p:cNvSpPr>
            <a:spLocks noGrp="1"/>
          </p:cNvSpPr>
          <p:nvPr>
            <p:ph type="sldNum" sz="quarter" idx="10"/>
          </p:nvPr>
        </p:nvSpPr>
        <p:spPr/>
        <p:txBody>
          <a:bodyPr/>
          <a:lstStyle/>
          <a:p>
            <a:fld id="{191BA7C5-497D-4BFA-B6E9-11B124307388}" type="slidenum">
              <a:rPr lang="en-US" smtClean="0"/>
              <a:t>5</a:t>
            </a:fld>
            <a:endParaRPr lang="en-US" dirty="0"/>
          </a:p>
        </p:txBody>
      </p:sp>
    </p:spTree>
    <p:extLst>
      <p:ext uri="{BB962C8B-B14F-4D97-AF65-F5344CB8AC3E}">
        <p14:creationId xmlns:p14="http://schemas.microsoft.com/office/powerpoint/2010/main" val="189292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6936" y="7318940"/>
            <a:ext cx="7437120" cy="5820728"/>
          </a:xfrm>
        </p:spPr>
        <p:txBody>
          <a:bodyPr/>
          <a:lstStyle/>
          <a:p>
            <a:endParaRPr lang="en-US" dirty="0" smtClean="0"/>
          </a:p>
          <a:p>
            <a:r>
              <a:rPr lang="en-US" sz="1300" dirty="0"/>
              <a:t>This table shows the proposed projects, the spaces constructed, the net parking increase, and the cost.  </a:t>
            </a:r>
            <a:endParaRPr lang="en-US" sz="1300" dirty="0"/>
          </a:p>
        </p:txBody>
      </p:sp>
      <p:sp>
        <p:nvSpPr>
          <p:cNvPr id="4" name="Slide Number Placeholder 3"/>
          <p:cNvSpPr>
            <a:spLocks noGrp="1"/>
          </p:cNvSpPr>
          <p:nvPr>
            <p:ph type="sldNum" sz="quarter" idx="10"/>
          </p:nvPr>
        </p:nvSpPr>
        <p:spPr/>
        <p:txBody>
          <a:bodyPr/>
          <a:lstStyle/>
          <a:p>
            <a:fld id="{191BA7C5-497D-4BFA-B6E9-11B124307388}" type="slidenum">
              <a:rPr lang="en-US" smtClean="0"/>
              <a:t>6</a:t>
            </a:fld>
            <a:endParaRPr lang="en-US" dirty="0"/>
          </a:p>
        </p:txBody>
      </p:sp>
    </p:spTree>
    <p:extLst>
      <p:ext uri="{BB962C8B-B14F-4D97-AF65-F5344CB8AC3E}">
        <p14:creationId xmlns:p14="http://schemas.microsoft.com/office/powerpoint/2010/main" val="1030528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300" dirty="0"/>
              <a:t>As stated at the outset, this plan would also implement other changes to the parking and transit system to include: </a:t>
            </a:r>
          </a:p>
          <a:p>
            <a:endParaRPr lang="en-US" sz="1300" dirty="0"/>
          </a:p>
          <a:p>
            <a:pPr marL="171442" indent="-171442">
              <a:buFont typeface="Arial" panose="020B0604020202020204" pitchFamily="34" charset="0"/>
              <a:buChar char="•"/>
            </a:pPr>
            <a:r>
              <a:rPr lang="en-US" sz="1300" dirty="0"/>
              <a:t>Extending Parking enforcement hours</a:t>
            </a:r>
          </a:p>
          <a:p>
            <a:pPr marL="171442" indent="-171442">
              <a:buFont typeface="Arial" panose="020B0604020202020204" pitchFamily="34" charset="0"/>
              <a:buChar char="•"/>
            </a:pPr>
            <a:endParaRPr lang="en-US" sz="1300" dirty="0"/>
          </a:p>
          <a:p>
            <a:pPr marL="171442" indent="-171442">
              <a:buFont typeface="Arial" panose="020B0604020202020204" pitchFamily="34" charset="0"/>
              <a:buChar char="•"/>
            </a:pPr>
            <a:r>
              <a:rPr lang="en-US" sz="1300" dirty="0"/>
              <a:t>The creation of location based parking zoning system. </a:t>
            </a:r>
          </a:p>
          <a:p>
            <a:pPr marL="171442" indent="-171442">
              <a:buFont typeface="Arial" panose="020B0604020202020204" pitchFamily="34" charset="0"/>
              <a:buChar char="•"/>
            </a:pPr>
            <a:endParaRPr lang="en-US" sz="1300" dirty="0"/>
          </a:p>
          <a:p>
            <a:pPr marL="171442" indent="-171442">
              <a:buFont typeface="Arial" panose="020B0604020202020204" pitchFamily="34" charset="0"/>
              <a:buChar char="•"/>
            </a:pPr>
            <a:r>
              <a:rPr lang="en-US" sz="1300" dirty="0"/>
              <a:t>Create parking for departmental vehicles.</a:t>
            </a:r>
          </a:p>
          <a:p>
            <a:pPr marL="171442" indent="-171442">
              <a:buFont typeface="Arial" panose="020B0604020202020204" pitchFamily="34" charset="0"/>
              <a:buChar char="•"/>
            </a:pPr>
            <a:endParaRPr lang="en-US" sz="1300" dirty="0"/>
          </a:p>
          <a:p>
            <a:pPr marL="171442" indent="-171442">
              <a:buFont typeface="Arial" panose="020B0604020202020204" pitchFamily="34" charset="0"/>
              <a:buChar char="•"/>
            </a:pPr>
            <a:r>
              <a:rPr lang="en-US" sz="1300" dirty="0"/>
              <a:t>Ensure that all AU employees pay for parking.  </a:t>
            </a:r>
          </a:p>
          <a:p>
            <a:pPr marL="171442" indent="-171442">
              <a:buFont typeface="Arial" panose="020B0604020202020204" pitchFamily="34" charset="0"/>
              <a:buChar char="•"/>
            </a:pPr>
            <a:endParaRPr lang="en-US" sz="1300" dirty="0"/>
          </a:p>
          <a:p>
            <a:pPr marL="171442" indent="-171442">
              <a:buFont typeface="Arial" panose="020B0604020202020204" pitchFamily="34" charset="0"/>
              <a:buChar char="•"/>
            </a:pPr>
            <a:r>
              <a:rPr lang="en-US" sz="1300" dirty="0"/>
              <a:t>Make improvements to the Tiger Transit system</a:t>
            </a:r>
          </a:p>
          <a:p>
            <a:pPr marL="171442" indent="-171442">
              <a:buFont typeface="Arial" panose="020B0604020202020204" pitchFamily="34" charset="0"/>
              <a:buChar char="•"/>
            </a:pPr>
            <a:r>
              <a:rPr lang="en-US" sz="1300" dirty="0"/>
              <a:t> </a:t>
            </a:r>
            <a:endParaRPr lang="en-US" sz="1300" dirty="0"/>
          </a:p>
          <a:p>
            <a:pPr marL="742916" lvl="1" indent="-285737">
              <a:spcAft>
                <a:spcPts val="1200"/>
              </a:spcAft>
              <a:buFont typeface="Courier New" panose="02070309020205020404" pitchFamily="49" charset="0"/>
              <a:buChar char="o"/>
            </a:pPr>
            <a:r>
              <a:rPr lang="en-US" sz="1300" dirty="0"/>
              <a:t>Consolidate routes </a:t>
            </a:r>
          </a:p>
          <a:p>
            <a:pPr marL="742916" lvl="1" indent="-285737">
              <a:spcAft>
                <a:spcPts val="1200"/>
              </a:spcAft>
              <a:buFont typeface="Courier New" panose="02070309020205020404" pitchFamily="49" charset="0"/>
              <a:buChar char="o"/>
            </a:pPr>
            <a:r>
              <a:rPr lang="en-US" sz="1300" dirty="0"/>
              <a:t>Extend service hours on high ridership routes</a:t>
            </a:r>
          </a:p>
          <a:p>
            <a:pPr marL="742916" lvl="1" indent="-285737">
              <a:spcAft>
                <a:spcPts val="1200"/>
              </a:spcAft>
              <a:buFont typeface="Courier New" panose="02070309020205020404" pitchFamily="49" charset="0"/>
              <a:buChar char="o"/>
            </a:pPr>
            <a:r>
              <a:rPr lang="en-US" sz="1300" dirty="0"/>
              <a:t>Install bus infrastructure</a:t>
            </a:r>
          </a:p>
          <a:p>
            <a:pPr marL="742916" lvl="1" indent="-285737">
              <a:spcAft>
                <a:spcPts val="1200"/>
              </a:spcAft>
              <a:buFont typeface="Courier New" panose="02070309020205020404" pitchFamily="49" charset="0"/>
              <a:buChar char="o"/>
            </a:pPr>
            <a:r>
              <a:rPr lang="en-US" sz="1300" dirty="0"/>
              <a:t>City-Apartment partnerships?</a:t>
            </a:r>
            <a:endParaRPr lang="en-US" sz="1300" dirty="0"/>
          </a:p>
        </p:txBody>
      </p:sp>
      <p:sp>
        <p:nvSpPr>
          <p:cNvPr id="4" name="Slide Number Placeholder 3"/>
          <p:cNvSpPr>
            <a:spLocks noGrp="1"/>
          </p:cNvSpPr>
          <p:nvPr>
            <p:ph type="sldNum" sz="quarter" idx="10"/>
          </p:nvPr>
        </p:nvSpPr>
        <p:spPr/>
        <p:txBody>
          <a:bodyPr/>
          <a:lstStyle/>
          <a:p>
            <a:fld id="{191BA7C5-497D-4BFA-B6E9-11B124307388}" type="slidenum">
              <a:rPr lang="en-US" smtClean="0"/>
              <a:t>7</a:t>
            </a:fld>
            <a:endParaRPr lang="en-US" dirty="0"/>
          </a:p>
        </p:txBody>
      </p:sp>
    </p:spTree>
    <p:extLst>
      <p:ext uri="{BB962C8B-B14F-4D97-AF65-F5344CB8AC3E}">
        <p14:creationId xmlns:p14="http://schemas.microsoft.com/office/powerpoint/2010/main" val="13798104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DB38E5F-E8F4-488D-A76C-5BEA09C1D2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47" y="-2455638"/>
            <a:ext cx="12553648" cy="9415236"/>
          </a:xfrm>
          <a:prstGeom prst="rect">
            <a:avLst/>
          </a:prstGeom>
        </p:spPr>
      </p:pic>
      <p:sp>
        <p:nvSpPr>
          <p:cNvPr id="4" name="Date Placeholder 3">
            <a:extLst>
              <a:ext uri="{FF2B5EF4-FFF2-40B4-BE49-F238E27FC236}">
                <a16:creationId xmlns:a16="http://schemas.microsoft.com/office/drawing/2014/main" id="{0A0B8A11-14FF-47EE-B5EF-9D1BCE0693BD}"/>
              </a:ext>
            </a:extLst>
          </p:cNvPr>
          <p:cNvSpPr>
            <a:spLocks noGrp="1"/>
          </p:cNvSpPr>
          <p:nvPr>
            <p:ph type="dt" sz="half" idx="10"/>
          </p:nvPr>
        </p:nvSpPr>
        <p:spPr>
          <a:xfrm>
            <a:off x="838200" y="6461125"/>
            <a:ext cx="2743200" cy="365125"/>
          </a:xfrm>
        </p:spPr>
        <p:txBody>
          <a:bodyPr/>
          <a:lstStyle/>
          <a:p>
            <a:fld id="{E18DDF3D-5FC2-4E77-989E-DEF703A94E2C}" type="datetime1">
              <a:rPr lang="en-US" smtClean="0"/>
              <a:t>2/5/2019</a:t>
            </a:fld>
            <a:endParaRPr lang="en-US" dirty="0"/>
          </a:p>
        </p:txBody>
      </p:sp>
      <p:sp>
        <p:nvSpPr>
          <p:cNvPr id="5" name="Footer Placeholder 4">
            <a:extLst>
              <a:ext uri="{FF2B5EF4-FFF2-40B4-BE49-F238E27FC236}">
                <a16:creationId xmlns:a16="http://schemas.microsoft.com/office/drawing/2014/main" id="{693E4219-542D-4400-B456-1300B553FE44}"/>
              </a:ext>
            </a:extLst>
          </p:cNvPr>
          <p:cNvSpPr>
            <a:spLocks noGrp="1"/>
          </p:cNvSpPr>
          <p:nvPr>
            <p:ph type="ftr" sz="quarter" idx="11"/>
          </p:nvPr>
        </p:nvSpPr>
        <p:spPr>
          <a:xfrm>
            <a:off x="4038600" y="6461125"/>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0E922072-10D4-447C-B64A-0635ABF418D6}"/>
              </a:ext>
            </a:extLst>
          </p:cNvPr>
          <p:cNvSpPr>
            <a:spLocks noGrp="1"/>
          </p:cNvSpPr>
          <p:nvPr>
            <p:ph type="sldNum" sz="quarter" idx="12"/>
          </p:nvPr>
        </p:nvSpPr>
        <p:spPr>
          <a:xfrm>
            <a:off x="8610600" y="6461125"/>
            <a:ext cx="2743200" cy="365125"/>
          </a:xfrm>
        </p:spPr>
        <p:txBody>
          <a:bodyPr/>
          <a:lstStyle/>
          <a:p>
            <a:fld id="{D2DEA965-6982-4D51-9C0F-3C7CB46A2798}" type="slidenum">
              <a:rPr lang="en-US" smtClean="0"/>
              <a:t>‹#›</a:t>
            </a:fld>
            <a:endParaRPr lang="en-US" dirty="0"/>
          </a:p>
        </p:txBody>
      </p:sp>
      <p:sp>
        <p:nvSpPr>
          <p:cNvPr id="11" name="Rectangle 10">
            <a:extLst>
              <a:ext uri="{FF2B5EF4-FFF2-40B4-BE49-F238E27FC236}">
                <a16:creationId xmlns:a16="http://schemas.microsoft.com/office/drawing/2014/main" id="{CC9513D2-2BF7-4A9E-A70C-9ED18CAC2921}"/>
              </a:ext>
            </a:extLst>
          </p:cNvPr>
          <p:cNvSpPr/>
          <p:nvPr userDrawn="1"/>
        </p:nvSpPr>
        <p:spPr>
          <a:xfrm>
            <a:off x="-84447" y="1348806"/>
            <a:ext cx="12553648" cy="2944391"/>
          </a:xfrm>
          <a:prstGeom prst="rect">
            <a:avLst/>
          </a:prstGeom>
          <a:solidFill>
            <a:srgbClr val="F04A2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BEEA74-73A9-46BF-A042-C28F49FA8DAF}"/>
              </a:ext>
            </a:extLst>
          </p:cNvPr>
          <p:cNvSpPr>
            <a:spLocks noGrp="1"/>
          </p:cNvSpPr>
          <p:nvPr>
            <p:ph type="ctrTitle"/>
          </p:nvPr>
        </p:nvSpPr>
        <p:spPr>
          <a:xfrm>
            <a:off x="609601" y="596965"/>
            <a:ext cx="10970028" cy="2387600"/>
          </a:xfrm>
        </p:spPr>
        <p:txBody>
          <a:bodyPr anchor="b">
            <a:normAutofit/>
          </a:bodyPr>
          <a:lstStyle>
            <a:lvl1pPr algn="ctr">
              <a:defRPr sz="4800" b="1">
                <a:solidFill>
                  <a:srgbClr val="0D223F"/>
                </a:solidFill>
              </a:defRPr>
            </a:lvl1pPr>
          </a:lstStyle>
          <a:p>
            <a:r>
              <a:rPr lang="en-US" dirty="0"/>
              <a:t>Click to edit Master title style</a:t>
            </a:r>
          </a:p>
        </p:txBody>
      </p:sp>
      <p:sp>
        <p:nvSpPr>
          <p:cNvPr id="3" name="Subtitle 2">
            <a:extLst>
              <a:ext uri="{FF2B5EF4-FFF2-40B4-BE49-F238E27FC236}">
                <a16:creationId xmlns:a16="http://schemas.microsoft.com/office/drawing/2014/main" id="{EC6A459E-8387-4FE3-A857-9D1525ACE588}"/>
              </a:ext>
            </a:extLst>
          </p:cNvPr>
          <p:cNvSpPr>
            <a:spLocks noGrp="1"/>
          </p:cNvSpPr>
          <p:nvPr>
            <p:ph type="subTitle" idx="1"/>
          </p:nvPr>
        </p:nvSpPr>
        <p:spPr>
          <a:xfrm>
            <a:off x="609601" y="3475273"/>
            <a:ext cx="10970027" cy="679011"/>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a:extLst>
              <a:ext uri="{FF2B5EF4-FFF2-40B4-BE49-F238E27FC236}">
                <a16:creationId xmlns:a16="http://schemas.microsoft.com/office/drawing/2014/main" id="{D47472CA-70C9-4B79-AA83-DECB531917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7600" y="178162"/>
            <a:ext cx="4876800" cy="828675"/>
          </a:xfrm>
          <a:prstGeom prst="rect">
            <a:avLst/>
          </a:prstGeom>
        </p:spPr>
      </p:pic>
    </p:spTree>
    <p:extLst>
      <p:ext uri="{BB962C8B-B14F-4D97-AF65-F5344CB8AC3E}">
        <p14:creationId xmlns:p14="http://schemas.microsoft.com/office/powerpoint/2010/main" val="549175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6ECA3-960B-4B52-9F95-B115B5AAFE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FBD54B-2366-4F5D-A736-5F6BC65E058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B63816-D40A-43D9-BEC0-0C135EFDA76F}"/>
              </a:ext>
            </a:extLst>
          </p:cNvPr>
          <p:cNvSpPr>
            <a:spLocks noGrp="1"/>
          </p:cNvSpPr>
          <p:nvPr>
            <p:ph type="dt" sz="half" idx="10"/>
          </p:nvPr>
        </p:nvSpPr>
        <p:spPr/>
        <p:txBody>
          <a:bodyPr/>
          <a:lstStyle/>
          <a:p>
            <a:fld id="{698E42D6-707D-41B2-9B81-44286F410E68}" type="datetime1">
              <a:rPr lang="en-US" smtClean="0"/>
              <a:t>2/5/2019</a:t>
            </a:fld>
            <a:endParaRPr lang="en-US" dirty="0"/>
          </a:p>
        </p:txBody>
      </p:sp>
      <p:sp>
        <p:nvSpPr>
          <p:cNvPr id="5" name="Footer Placeholder 4">
            <a:extLst>
              <a:ext uri="{FF2B5EF4-FFF2-40B4-BE49-F238E27FC236}">
                <a16:creationId xmlns:a16="http://schemas.microsoft.com/office/drawing/2014/main" id="{E663D7F5-76F0-4074-BCEA-56D1034BE4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37905D-CE44-45B5-814C-009B967AE609}"/>
              </a:ext>
            </a:extLst>
          </p:cNvPr>
          <p:cNvSpPr>
            <a:spLocks noGrp="1"/>
          </p:cNvSpPr>
          <p:nvPr>
            <p:ph type="sldNum" sz="quarter" idx="12"/>
          </p:nvPr>
        </p:nvSpPr>
        <p:spPr/>
        <p:txBody>
          <a:bodyPr/>
          <a:lstStyle/>
          <a:p>
            <a:fld id="{D2DEA965-6982-4D51-9C0F-3C7CB46A2798}" type="slidenum">
              <a:rPr lang="en-US" smtClean="0"/>
              <a:t>‹#›</a:t>
            </a:fld>
            <a:endParaRPr lang="en-US" dirty="0"/>
          </a:p>
        </p:txBody>
      </p:sp>
    </p:spTree>
    <p:extLst>
      <p:ext uri="{BB962C8B-B14F-4D97-AF65-F5344CB8AC3E}">
        <p14:creationId xmlns:p14="http://schemas.microsoft.com/office/powerpoint/2010/main" val="3654763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F8DA65-DB30-4A23-8EE2-681512DA62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0721CC-4ED4-4616-9095-8B9681216CB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6E0615-0E56-4983-89FE-551EB2B53907}"/>
              </a:ext>
            </a:extLst>
          </p:cNvPr>
          <p:cNvSpPr>
            <a:spLocks noGrp="1"/>
          </p:cNvSpPr>
          <p:nvPr>
            <p:ph type="dt" sz="half" idx="10"/>
          </p:nvPr>
        </p:nvSpPr>
        <p:spPr/>
        <p:txBody>
          <a:bodyPr/>
          <a:lstStyle/>
          <a:p>
            <a:fld id="{2861FB91-5855-4E1D-97B8-8031C5A02337}" type="datetime1">
              <a:rPr lang="en-US" smtClean="0"/>
              <a:t>2/5/2019</a:t>
            </a:fld>
            <a:endParaRPr lang="en-US" dirty="0"/>
          </a:p>
        </p:txBody>
      </p:sp>
      <p:sp>
        <p:nvSpPr>
          <p:cNvPr id="5" name="Footer Placeholder 4">
            <a:extLst>
              <a:ext uri="{FF2B5EF4-FFF2-40B4-BE49-F238E27FC236}">
                <a16:creationId xmlns:a16="http://schemas.microsoft.com/office/drawing/2014/main" id="{82B12E8B-3EEE-4E10-8409-A6B7A00D6E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4C3B9A-3A9F-45F7-AA05-D83AA3DAD732}"/>
              </a:ext>
            </a:extLst>
          </p:cNvPr>
          <p:cNvSpPr>
            <a:spLocks noGrp="1"/>
          </p:cNvSpPr>
          <p:nvPr>
            <p:ph type="sldNum" sz="quarter" idx="12"/>
          </p:nvPr>
        </p:nvSpPr>
        <p:spPr/>
        <p:txBody>
          <a:bodyPr/>
          <a:lstStyle/>
          <a:p>
            <a:fld id="{D2DEA965-6982-4D51-9C0F-3C7CB46A2798}" type="slidenum">
              <a:rPr lang="en-US" smtClean="0"/>
              <a:t>‹#›</a:t>
            </a:fld>
            <a:endParaRPr lang="en-US" dirty="0"/>
          </a:p>
        </p:txBody>
      </p:sp>
    </p:spTree>
    <p:extLst>
      <p:ext uri="{BB962C8B-B14F-4D97-AF65-F5344CB8AC3E}">
        <p14:creationId xmlns:p14="http://schemas.microsoft.com/office/powerpoint/2010/main" val="262630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2C6D6E-D199-45C6-A4FD-BF09E5B2A7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8A1E8FE-5985-4076-9E72-10C5591FE74B}"/>
              </a:ext>
            </a:extLst>
          </p:cNvPr>
          <p:cNvSpPr>
            <a:spLocks noGrp="1"/>
          </p:cNvSpPr>
          <p:nvPr>
            <p:ph type="title"/>
          </p:nvPr>
        </p:nvSpPr>
        <p:spPr/>
        <p:txBody>
          <a:bodyPr/>
          <a:lstStyle>
            <a:lvl1pPr>
              <a:defRPr b="1">
                <a:solidFill>
                  <a:srgbClr val="0D223F"/>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B6A57D2-4068-49B8-BCDD-2A4A717A9DE0}"/>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A86E695-EA94-44D7-8758-2A2F25AE7C32}"/>
              </a:ext>
            </a:extLst>
          </p:cNvPr>
          <p:cNvSpPr>
            <a:spLocks noGrp="1"/>
          </p:cNvSpPr>
          <p:nvPr>
            <p:ph type="dt" sz="half" idx="10"/>
          </p:nvPr>
        </p:nvSpPr>
        <p:spPr>
          <a:xfrm>
            <a:off x="838200" y="6270625"/>
            <a:ext cx="2743200" cy="365125"/>
          </a:xfrm>
        </p:spPr>
        <p:txBody>
          <a:bodyPr/>
          <a:lstStyle/>
          <a:p>
            <a:fld id="{CC3F284D-E8E2-49DF-B0EE-FE8B55AA35E7}" type="datetime1">
              <a:rPr lang="en-US" smtClean="0"/>
              <a:t>2/5/2019</a:t>
            </a:fld>
            <a:endParaRPr lang="en-US" dirty="0"/>
          </a:p>
        </p:txBody>
      </p:sp>
      <p:sp>
        <p:nvSpPr>
          <p:cNvPr id="5" name="Footer Placeholder 4">
            <a:extLst>
              <a:ext uri="{FF2B5EF4-FFF2-40B4-BE49-F238E27FC236}">
                <a16:creationId xmlns:a16="http://schemas.microsoft.com/office/drawing/2014/main" id="{991AB77E-991E-43B5-BF83-32B74DE43BB4}"/>
              </a:ext>
            </a:extLst>
          </p:cNvPr>
          <p:cNvSpPr>
            <a:spLocks noGrp="1"/>
          </p:cNvSpPr>
          <p:nvPr>
            <p:ph type="ftr" sz="quarter" idx="11"/>
          </p:nvPr>
        </p:nvSpPr>
        <p:spPr>
          <a:xfrm>
            <a:off x="4038600" y="6270625"/>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08052A43-C2FC-486C-9B9F-B9807256CAB7}"/>
              </a:ext>
            </a:extLst>
          </p:cNvPr>
          <p:cNvSpPr>
            <a:spLocks noGrp="1"/>
          </p:cNvSpPr>
          <p:nvPr>
            <p:ph type="sldNum" sz="quarter" idx="12"/>
          </p:nvPr>
        </p:nvSpPr>
        <p:spPr>
          <a:xfrm>
            <a:off x="8610600" y="6270625"/>
            <a:ext cx="2743200" cy="365125"/>
          </a:xfrm>
        </p:spPr>
        <p:txBody>
          <a:bodyPr/>
          <a:lstStyle/>
          <a:p>
            <a:fld id="{D2DEA965-6982-4D51-9C0F-3C7CB46A2798}" type="slidenum">
              <a:rPr lang="en-US" smtClean="0"/>
              <a:t>‹#›</a:t>
            </a:fld>
            <a:endParaRPr lang="en-US" dirty="0"/>
          </a:p>
        </p:txBody>
      </p:sp>
    </p:spTree>
    <p:extLst>
      <p:ext uri="{BB962C8B-B14F-4D97-AF65-F5344CB8AC3E}">
        <p14:creationId xmlns:p14="http://schemas.microsoft.com/office/powerpoint/2010/main" val="341602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FCEB67-CFCB-40ED-9FF5-4F8386B7C8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5923519-F71B-4DD1-B064-A8CAB335E2FB}"/>
              </a:ext>
            </a:extLst>
          </p:cNvPr>
          <p:cNvSpPr>
            <a:spLocks noGrp="1"/>
          </p:cNvSpPr>
          <p:nvPr>
            <p:ph type="title"/>
          </p:nvPr>
        </p:nvSpPr>
        <p:spPr>
          <a:xfrm>
            <a:off x="831850" y="1709738"/>
            <a:ext cx="10515600" cy="2852737"/>
          </a:xfrm>
        </p:spPr>
        <p:txBody>
          <a:bodyPr anchor="b"/>
          <a:lstStyle>
            <a:lvl1pPr>
              <a:defRPr sz="6000" b="1">
                <a:solidFill>
                  <a:srgbClr val="0D223F"/>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11335DB-4BE0-4B87-B642-2A10E5F088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B5C6247-A9F7-4DC1-9619-ECEA8A685E5E}"/>
              </a:ext>
            </a:extLst>
          </p:cNvPr>
          <p:cNvSpPr>
            <a:spLocks noGrp="1"/>
          </p:cNvSpPr>
          <p:nvPr>
            <p:ph type="dt" sz="half" idx="10"/>
          </p:nvPr>
        </p:nvSpPr>
        <p:spPr/>
        <p:txBody>
          <a:bodyPr/>
          <a:lstStyle/>
          <a:p>
            <a:fld id="{B51B3F71-97F3-46EC-A1E6-9E468B179DCF}" type="datetime1">
              <a:rPr lang="en-US" smtClean="0"/>
              <a:t>2/5/2019</a:t>
            </a:fld>
            <a:endParaRPr lang="en-US" dirty="0"/>
          </a:p>
        </p:txBody>
      </p:sp>
      <p:sp>
        <p:nvSpPr>
          <p:cNvPr id="5" name="Footer Placeholder 4">
            <a:extLst>
              <a:ext uri="{FF2B5EF4-FFF2-40B4-BE49-F238E27FC236}">
                <a16:creationId xmlns:a16="http://schemas.microsoft.com/office/drawing/2014/main" id="{5EA5E039-02C0-46C4-B94C-BC4779FF5C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19CC21-5B75-469C-BAFA-A3676502792B}"/>
              </a:ext>
            </a:extLst>
          </p:cNvPr>
          <p:cNvSpPr>
            <a:spLocks noGrp="1"/>
          </p:cNvSpPr>
          <p:nvPr>
            <p:ph type="sldNum" sz="quarter" idx="12"/>
          </p:nvPr>
        </p:nvSpPr>
        <p:spPr>
          <a:xfrm>
            <a:off x="8610600" y="6291262"/>
            <a:ext cx="2743200" cy="365125"/>
          </a:xfrm>
        </p:spPr>
        <p:txBody>
          <a:bodyPr/>
          <a:lstStyle/>
          <a:p>
            <a:fld id="{D2DEA965-6982-4D51-9C0F-3C7CB46A2798}" type="slidenum">
              <a:rPr lang="en-US" smtClean="0"/>
              <a:t>‹#›</a:t>
            </a:fld>
            <a:endParaRPr lang="en-US" dirty="0"/>
          </a:p>
        </p:txBody>
      </p:sp>
    </p:spTree>
    <p:extLst>
      <p:ext uri="{BB962C8B-B14F-4D97-AF65-F5344CB8AC3E}">
        <p14:creationId xmlns:p14="http://schemas.microsoft.com/office/powerpoint/2010/main" val="1366023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3F2EEB-8931-407B-B138-A0F5EC34CD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28B6A19-BEC9-486A-81F9-779D7869C6D2}"/>
              </a:ext>
            </a:extLst>
          </p:cNvPr>
          <p:cNvSpPr>
            <a:spLocks noGrp="1"/>
          </p:cNvSpPr>
          <p:nvPr>
            <p:ph type="title"/>
          </p:nvPr>
        </p:nvSpPr>
        <p:spPr/>
        <p:txBody>
          <a:bodyPr/>
          <a:lstStyle>
            <a:lvl1pPr>
              <a:defRPr>
                <a:solidFill>
                  <a:srgbClr val="0D223F"/>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A3C5D50-8B53-44E8-B093-45C7368E673E}"/>
              </a:ext>
            </a:extLst>
          </p:cNvPr>
          <p:cNvSpPr>
            <a:spLocks noGrp="1"/>
          </p:cNvSpPr>
          <p:nvPr>
            <p:ph sz="half" idx="1"/>
          </p:nvPr>
        </p:nvSpPr>
        <p:spPr>
          <a:xfrm>
            <a:off x="838200" y="1825625"/>
            <a:ext cx="5181600" cy="435133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C9E7E1F-25CC-4051-9571-133FAC34BCA4}"/>
              </a:ext>
            </a:extLst>
          </p:cNvPr>
          <p:cNvSpPr>
            <a:spLocks noGrp="1"/>
          </p:cNvSpPr>
          <p:nvPr>
            <p:ph sz="half" idx="2"/>
          </p:nvPr>
        </p:nvSpPr>
        <p:spPr>
          <a:xfrm>
            <a:off x="6172200" y="1825625"/>
            <a:ext cx="5181600" cy="435133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80EE082-00B9-43D8-A2B2-BEA9D84F32FE}"/>
              </a:ext>
            </a:extLst>
          </p:cNvPr>
          <p:cNvSpPr>
            <a:spLocks noGrp="1"/>
          </p:cNvSpPr>
          <p:nvPr>
            <p:ph type="dt" sz="half" idx="10"/>
          </p:nvPr>
        </p:nvSpPr>
        <p:spPr/>
        <p:txBody>
          <a:bodyPr/>
          <a:lstStyle/>
          <a:p>
            <a:fld id="{DB32D473-BA76-4DD7-A1EE-B67D600FFDA8}" type="datetime1">
              <a:rPr lang="en-US" smtClean="0"/>
              <a:t>2/5/2019</a:t>
            </a:fld>
            <a:endParaRPr lang="en-US" dirty="0"/>
          </a:p>
        </p:txBody>
      </p:sp>
      <p:sp>
        <p:nvSpPr>
          <p:cNvPr id="6" name="Footer Placeholder 5">
            <a:extLst>
              <a:ext uri="{FF2B5EF4-FFF2-40B4-BE49-F238E27FC236}">
                <a16:creationId xmlns:a16="http://schemas.microsoft.com/office/drawing/2014/main" id="{E171765A-3F59-4092-BAD9-4109C489B24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6DA9261-038D-4BDE-A3D9-1A6A9E1C606D}"/>
              </a:ext>
            </a:extLst>
          </p:cNvPr>
          <p:cNvSpPr>
            <a:spLocks noGrp="1"/>
          </p:cNvSpPr>
          <p:nvPr>
            <p:ph type="sldNum" sz="quarter" idx="12"/>
          </p:nvPr>
        </p:nvSpPr>
        <p:spPr/>
        <p:txBody>
          <a:bodyPr/>
          <a:lstStyle/>
          <a:p>
            <a:fld id="{D2DEA965-6982-4D51-9C0F-3C7CB46A2798}" type="slidenum">
              <a:rPr lang="en-US" smtClean="0"/>
              <a:t>‹#›</a:t>
            </a:fld>
            <a:endParaRPr lang="en-US" dirty="0"/>
          </a:p>
        </p:txBody>
      </p:sp>
    </p:spTree>
    <p:extLst>
      <p:ext uri="{BB962C8B-B14F-4D97-AF65-F5344CB8AC3E}">
        <p14:creationId xmlns:p14="http://schemas.microsoft.com/office/powerpoint/2010/main" val="3655123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B45FE61-E13B-4CDF-8465-8258B4B7AF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091439A-CA39-487C-812C-0345315D1BA3}"/>
              </a:ext>
            </a:extLst>
          </p:cNvPr>
          <p:cNvSpPr>
            <a:spLocks noGrp="1"/>
          </p:cNvSpPr>
          <p:nvPr>
            <p:ph type="title"/>
          </p:nvPr>
        </p:nvSpPr>
        <p:spPr>
          <a:xfrm>
            <a:off x="839788" y="365125"/>
            <a:ext cx="10515600" cy="1325563"/>
          </a:xfrm>
        </p:spPr>
        <p:txBody>
          <a:bodyPr/>
          <a:lstStyle>
            <a:lvl1pPr>
              <a:defRPr>
                <a:solidFill>
                  <a:srgbClr val="0D223F"/>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39454768-D133-455D-B272-CFBF0BE341A3}"/>
              </a:ext>
            </a:extLst>
          </p:cNvPr>
          <p:cNvSpPr>
            <a:spLocks noGrp="1"/>
          </p:cNvSpPr>
          <p:nvPr>
            <p:ph type="body" idx="1"/>
          </p:nvPr>
        </p:nvSpPr>
        <p:spPr>
          <a:xfrm>
            <a:off x="839788" y="1681163"/>
            <a:ext cx="5157787" cy="823912"/>
          </a:xfrm>
        </p:spPr>
        <p:txBody>
          <a:bodyPr anchor="b"/>
          <a:lstStyle>
            <a:lvl1pPr marL="0" indent="0">
              <a:buNone/>
              <a:defRPr sz="2400" b="1">
                <a:solidFill>
                  <a:srgbClr val="F04A2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C8AC7C87-85F2-49D2-8781-E1C602447BFC}"/>
              </a:ext>
            </a:extLst>
          </p:cNvPr>
          <p:cNvSpPr>
            <a:spLocks noGrp="1"/>
          </p:cNvSpPr>
          <p:nvPr>
            <p:ph sz="half" idx="2"/>
          </p:nvPr>
        </p:nvSpPr>
        <p:spPr>
          <a:xfrm>
            <a:off x="839788" y="2505075"/>
            <a:ext cx="5157787" cy="368458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3AEBB97-5EB0-43D3-9572-9C709922DAE4}"/>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F04A2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5E3915A2-406F-41A2-AA68-388BE28B8FBE}"/>
              </a:ext>
            </a:extLst>
          </p:cNvPr>
          <p:cNvSpPr>
            <a:spLocks noGrp="1"/>
          </p:cNvSpPr>
          <p:nvPr>
            <p:ph sz="quarter" idx="4"/>
          </p:nvPr>
        </p:nvSpPr>
        <p:spPr>
          <a:xfrm>
            <a:off x="6172200" y="2505075"/>
            <a:ext cx="5183188" cy="368458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95C725B-EEC0-49D7-8161-CCE6A77DEBEA}"/>
              </a:ext>
            </a:extLst>
          </p:cNvPr>
          <p:cNvSpPr>
            <a:spLocks noGrp="1"/>
          </p:cNvSpPr>
          <p:nvPr>
            <p:ph type="dt" sz="half" idx="10"/>
          </p:nvPr>
        </p:nvSpPr>
        <p:spPr/>
        <p:txBody>
          <a:bodyPr/>
          <a:lstStyle/>
          <a:p>
            <a:fld id="{148DA09A-8CA5-42CA-AA00-2F22E61B1A85}" type="datetime1">
              <a:rPr lang="en-US" smtClean="0"/>
              <a:t>2/5/2019</a:t>
            </a:fld>
            <a:endParaRPr lang="en-US" dirty="0"/>
          </a:p>
        </p:txBody>
      </p:sp>
      <p:sp>
        <p:nvSpPr>
          <p:cNvPr id="8" name="Footer Placeholder 7">
            <a:extLst>
              <a:ext uri="{FF2B5EF4-FFF2-40B4-BE49-F238E27FC236}">
                <a16:creationId xmlns:a16="http://schemas.microsoft.com/office/drawing/2014/main" id="{C04E4DD0-6281-4B8B-B649-7B50DEACE59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B289B14-9571-4080-9CA7-DE302CBA3CA2}"/>
              </a:ext>
            </a:extLst>
          </p:cNvPr>
          <p:cNvSpPr>
            <a:spLocks noGrp="1"/>
          </p:cNvSpPr>
          <p:nvPr>
            <p:ph type="sldNum" sz="quarter" idx="12"/>
          </p:nvPr>
        </p:nvSpPr>
        <p:spPr>
          <a:xfrm>
            <a:off x="8610600" y="6280150"/>
            <a:ext cx="2743200" cy="365125"/>
          </a:xfrm>
        </p:spPr>
        <p:txBody>
          <a:bodyPr/>
          <a:lstStyle/>
          <a:p>
            <a:fld id="{D2DEA965-6982-4D51-9C0F-3C7CB46A2798}" type="slidenum">
              <a:rPr lang="en-US" smtClean="0"/>
              <a:t>‹#›</a:t>
            </a:fld>
            <a:endParaRPr lang="en-US" dirty="0"/>
          </a:p>
        </p:txBody>
      </p:sp>
    </p:spTree>
    <p:extLst>
      <p:ext uri="{BB962C8B-B14F-4D97-AF65-F5344CB8AC3E}">
        <p14:creationId xmlns:p14="http://schemas.microsoft.com/office/powerpoint/2010/main" val="2774267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38AD2-55ED-41DE-970B-B262826E61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C9E5FB-E6BD-4A4A-9E5A-D5ED9A2C6829}"/>
              </a:ext>
            </a:extLst>
          </p:cNvPr>
          <p:cNvSpPr>
            <a:spLocks noGrp="1"/>
          </p:cNvSpPr>
          <p:nvPr>
            <p:ph type="dt" sz="half" idx="10"/>
          </p:nvPr>
        </p:nvSpPr>
        <p:spPr/>
        <p:txBody>
          <a:bodyPr/>
          <a:lstStyle/>
          <a:p>
            <a:fld id="{FBB98FEF-A8AB-469C-B8C3-43C632E5315D}" type="datetime1">
              <a:rPr lang="en-US" smtClean="0"/>
              <a:t>2/5/2019</a:t>
            </a:fld>
            <a:endParaRPr lang="en-US" dirty="0"/>
          </a:p>
        </p:txBody>
      </p:sp>
      <p:sp>
        <p:nvSpPr>
          <p:cNvPr id="4" name="Footer Placeholder 3">
            <a:extLst>
              <a:ext uri="{FF2B5EF4-FFF2-40B4-BE49-F238E27FC236}">
                <a16:creationId xmlns:a16="http://schemas.microsoft.com/office/drawing/2014/main" id="{6F0BCAB8-BE3E-4B2A-AA90-C65490211C8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9B98670-D9C0-4DF0-B430-A922A84E70C4}"/>
              </a:ext>
            </a:extLst>
          </p:cNvPr>
          <p:cNvSpPr>
            <a:spLocks noGrp="1"/>
          </p:cNvSpPr>
          <p:nvPr>
            <p:ph type="sldNum" sz="quarter" idx="12"/>
          </p:nvPr>
        </p:nvSpPr>
        <p:spPr/>
        <p:txBody>
          <a:bodyPr/>
          <a:lstStyle/>
          <a:p>
            <a:fld id="{D2DEA965-6982-4D51-9C0F-3C7CB46A2798}" type="slidenum">
              <a:rPr lang="en-US" smtClean="0"/>
              <a:t>‹#›</a:t>
            </a:fld>
            <a:endParaRPr lang="en-US" dirty="0"/>
          </a:p>
        </p:txBody>
      </p:sp>
    </p:spTree>
    <p:extLst>
      <p:ext uri="{BB962C8B-B14F-4D97-AF65-F5344CB8AC3E}">
        <p14:creationId xmlns:p14="http://schemas.microsoft.com/office/powerpoint/2010/main" val="2856140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F9746B-0B32-4463-B8A2-05DF27F48675}"/>
              </a:ext>
            </a:extLst>
          </p:cNvPr>
          <p:cNvSpPr>
            <a:spLocks noGrp="1"/>
          </p:cNvSpPr>
          <p:nvPr>
            <p:ph type="dt" sz="half" idx="10"/>
          </p:nvPr>
        </p:nvSpPr>
        <p:spPr/>
        <p:txBody>
          <a:bodyPr/>
          <a:lstStyle/>
          <a:p>
            <a:fld id="{6B477741-40B2-42A1-B0B3-B511DC08185B}" type="datetime1">
              <a:rPr lang="en-US" smtClean="0"/>
              <a:t>2/5/2019</a:t>
            </a:fld>
            <a:endParaRPr lang="en-US" dirty="0"/>
          </a:p>
        </p:txBody>
      </p:sp>
      <p:sp>
        <p:nvSpPr>
          <p:cNvPr id="3" name="Footer Placeholder 2">
            <a:extLst>
              <a:ext uri="{FF2B5EF4-FFF2-40B4-BE49-F238E27FC236}">
                <a16:creationId xmlns:a16="http://schemas.microsoft.com/office/drawing/2014/main" id="{A4E267D7-81CB-4CE4-A8F7-B55D553F058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E275EDC-B173-4F8F-8172-4C114B112A51}"/>
              </a:ext>
            </a:extLst>
          </p:cNvPr>
          <p:cNvSpPr>
            <a:spLocks noGrp="1"/>
          </p:cNvSpPr>
          <p:nvPr>
            <p:ph type="sldNum" sz="quarter" idx="12"/>
          </p:nvPr>
        </p:nvSpPr>
        <p:spPr/>
        <p:txBody>
          <a:bodyPr/>
          <a:lstStyle/>
          <a:p>
            <a:fld id="{D2DEA965-6982-4D51-9C0F-3C7CB46A2798}" type="slidenum">
              <a:rPr lang="en-US" smtClean="0"/>
              <a:t>‹#›</a:t>
            </a:fld>
            <a:endParaRPr lang="en-US" dirty="0"/>
          </a:p>
        </p:txBody>
      </p:sp>
    </p:spTree>
    <p:extLst>
      <p:ext uri="{BB962C8B-B14F-4D97-AF65-F5344CB8AC3E}">
        <p14:creationId xmlns:p14="http://schemas.microsoft.com/office/powerpoint/2010/main" val="3492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48EC0-807B-4B29-A24E-FB4279BF15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0774DC-9AF9-47BD-A2DF-0FE507DFEE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75A62A-F315-4637-8775-290F42C254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7008ED-9319-406D-9659-D242811A4867}"/>
              </a:ext>
            </a:extLst>
          </p:cNvPr>
          <p:cNvSpPr>
            <a:spLocks noGrp="1"/>
          </p:cNvSpPr>
          <p:nvPr>
            <p:ph type="dt" sz="half" idx="10"/>
          </p:nvPr>
        </p:nvSpPr>
        <p:spPr/>
        <p:txBody>
          <a:bodyPr/>
          <a:lstStyle/>
          <a:p>
            <a:fld id="{DC10EC89-3A34-4173-9A90-FB189198D91E}" type="datetime1">
              <a:rPr lang="en-US" smtClean="0"/>
              <a:t>2/5/2019</a:t>
            </a:fld>
            <a:endParaRPr lang="en-US" dirty="0"/>
          </a:p>
        </p:txBody>
      </p:sp>
      <p:sp>
        <p:nvSpPr>
          <p:cNvPr id="6" name="Footer Placeholder 5">
            <a:extLst>
              <a:ext uri="{FF2B5EF4-FFF2-40B4-BE49-F238E27FC236}">
                <a16:creationId xmlns:a16="http://schemas.microsoft.com/office/drawing/2014/main" id="{0CAB10E4-F726-4051-8179-F17BB760BB8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B23BEB-3825-416F-8106-7D531F5B6A8A}"/>
              </a:ext>
            </a:extLst>
          </p:cNvPr>
          <p:cNvSpPr>
            <a:spLocks noGrp="1"/>
          </p:cNvSpPr>
          <p:nvPr>
            <p:ph type="sldNum" sz="quarter" idx="12"/>
          </p:nvPr>
        </p:nvSpPr>
        <p:spPr/>
        <p:txBody>
          <a:bodyPr/>
          <a:lstStyle/>
          <a:p>
            <a:fld id="{D2DEA965-6982-4D51-9C0F-3C7CB46A2798}" type="slidenum">
              <a:rPr lang="en-US" smtClean="0"/>
              <a:t>‹#›</a:t>
            </a:fld>
            <a:endParaRPr lang="en-US" dirty="0"/>
          </a:p>
        </p:txBody>
      </p:sp>
    </p:spTree>
    <p:extLst>
      <p:ext uri="{BB962C8B-B14F-4D97-AF65-F5344CB8AC3E}">
        <p14:creationId xmlns:p14="http://schemas.microsoft.com/office/powerpoint/2010/main" val="1537930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BB373-426A-4500-AF4B-FCFFF4788A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42109F-159B-4578-BF20-6A896D702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79C2FE6-38B3-4DB2-A559-70B88516F5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E76A43-3ED8-486B-ABB9-0FC0CB789B8C}"/>
              </a:ext>
            </a:extLst>
          </p:cNvPr>
          <p:cNvSpPr>
            <a:spLocks noGrp="1"/>
          </p:cNvSpPr>
          <p:nvPr>
            <p:ph type="dt" sz="half" idx="10"/>
          </p:nvPr>
        </p:nvSpPr>
        <p:spPr/>
        <p:txBody>
          <a:bodyPr/>
          <a:lstStyle/>
          <a:p>
            <a:fld id="{D1B69D12-8C6B-4A58-9DF9-A3B9F2C99E6F}" type="datetime1">
              <a:rPr lang="en-US" smtClean="0"/>
              <a:t>2/5/2019</a:t>
            </a:fld>
            <a:endParaRPr lang="en-US" dirty="0"/>
          </a:p>
        </p:txBody>
      </p:sp>
      <p:sp>
        <p:nvSpPr>
          <p:cNvPr id="6" name="Footer Placeholder 5">
            <a:extLst>
              <a:ext uri="{FF2B5EF4-FFF2-40B4-BE49-F238E27FC236}">
                <a16:creationId xmlns:a16="http://schemas.microsoft.com/office/drawing/2014/main" id="{99FB5CCD-A9BA-4129-8651-D9B086396B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627D321-CB83-4871-AC92-E9D38D17A9BD}"/>
              </a:ext>
            </a:extLst>
          </p:cNvPr>
          <p:cNvSpPr>
            <a:spLocks noGrp="1"/>
          </p:cNvSpPr>
          <p:nvPr>
            <p:ph type="sldNum" sz="quarter" idx="12"/>
          </p:nvPr>
        </p:nvSpPr>
        <p:spPr/>
        <p:txBody>
          <a:bodyPr/>
          <a:lstStyle/>
          <a:p>
            <a:fld id="{D2DEA965-6982-4D51-9C0F-3C7CB46A2798}" type="slidenum">
              <a:rPr lang="en-US" smtClean="0"/>
              <a:t>‹#›</a:t>
            </a:fld>
            <a:endParaRPr lang="en-US" dirty="0"/>
          </a:p>
        </p:txBody>
      </p:sp>
    </p:spTree>
    <p:extLst>
      <p:ext uri="{BB962C8B-B14F-4D97-AF65-F5344CB8AC3E}">
        <p14:creationId xmlns:p14="http://schemas.microsoft.com/office/powerpoint/2010/main" val="3572102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978D53-6FDC-4F33-B8C3-E44B04688D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4F4D05-DC80-48C4-A780-537B0C216F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BD77A5-CD9B-44EF-92B2-8661C39C16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B6260-9AAB-4978-8AAC-432A6D247B65}" type="datetime1">
              <a:rPr lang="en-US" smtClean="0"/>
              <a:t>2/5/2019</a:t>
            </a:fld>
            <a:endParaRPr lang="en-US" dirty="0"/>
          </a:p>
        </p:txBody>
      </p:sp>
      <p:sp>
        <p:nvSpPr>
          <p:cNvPr id="5" name="Footer Placeholder 4">
            <a:extLst>
              <a:ext uri="{FF2B5EF4-FFF2-40B4-BE49-F238E27FC236}">
                <a16:creationId xmlns:a16="http://schemas.microsoft.com/office/drawing/2014/main" id="{EEEE500D-080B-4E7F-8ADE-4A6C514308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3AA548E-6A3C-4D20-9F86-9F6078E9B1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EA965-6982-4D51-9C0F-3C7CB46A2798}" type="slidenum">
              <a:rPr lang="en-US" smtClean="0"/>
              <a:t>‹#›</a:t>
            </a:fld>
            <a:endParaRPr lang="en-US" dirty="0"/>
          </a:p>
        </p:txBody>
      </p:sp>
    </p:spTree>
    <p:extLst>
      <p:ext uri="{BB962C8B-B14F-4D97-AF65-F5344CB8AC3E}">
        <p14:creationId xmlns:p14="http://schemas.microsoft.com/office/powerpoint/2010/main" val="1289608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16" Type="http://schemas.openxmlformats.org/officeDocument/2006/relationships/tags" Target="../tags/tag16.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5" Type="http://schemas.openxmlformats.org/officeDocument/2006/relationships/tags" Target="../tags/tag5.xml"/><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77" Type="http://schemas.openxmlformats.org/officeDocument/2006/relationships/tags" Target="../tags/tag7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80" Type="http://schemas.openxmlformats.org/officeDocument/2006/relationships/tags" Target="../tags/tag80.xml"/><Relationship Id="rId85" Type="http://schemas.openxmlformats.org/officeDocument/2006/relationships/tags" Target="../tags/tag85.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7" Type="http://schemas.openxmlformats.org/officeDocument/2006/relationships/tags" Target="../tags/tag7.xml"/><Relationship Id="rId71" Type="http://schemas.openxmlformats.org/officeDocument/2006/relationships/tags" Target="../tags/tag71.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notesSlide" Target="../notesSlides/notesSlide5.xml"/><Relationship Id="rId61" Type="http://schemas.openxmlformats.org/officeDocument/2006/relationships/tags" Target="../tags/tag61.xml"/><Relationship Id="rId82" Type="http://schemas.openxmlformats.org/officeDocument/2006/relationships/tags" Target="../tags/tag8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1247"/>
        </a:solidFill>
        <a:effectLst/>
      </p:bgPr>
    </p:bg>
    <p:spTree>
      <p:nvGrpSpPr>
        <p:cNvPr id="1" name=""/>
        <p:cNvGrpSpPr/>
        <p:nvPr/>
      </p:nvGrpSpPr>
      <p:grpSpPr>
        <a:xfrm>
          <a:off x="0" y="0"/>
          <a:ext cx="0" cy="0"/>
          <a:chOff x="0" y="0"/>
          <a:chExt cx="0" cy="0"/>
        </a:xfrm>
      </p:grpSpPr>
      <p:sp>
        <p:nvSpPr>
          <p:cNvPr id="39" name="Slide Number Placeholder 3">
            <a:extLst>
              <a:ext uri="{FF2B5EF4-FFF2-40B4-BE49-F238E27FC236}">
                <a16:creationId xmlns:a16="http://schemas.microsoft.com/office/drawing/2014/main" id="{A17649FC-54C5-4210-A241-2C553E60661E}"/>
              </a:ext>
            </a:extLst>
          </p:cNvPr>
          <p:cNvSpPr>
            <a:spLocks noGrp="1"/>
          </p:cNvSpPr>
          <p:nvPr>
            <p:ph type="sldNum" sz="quarter" idx="12"/>
          </p:nvPr>
        </p:nvSpPr>
        <p:spPr/>
        <p:txBody>
          <a:bodyPr/>
          <a:lstStyle/>
          <a:p>
            <a:fld id="{B85BFA1C-4E31-4B40-98F0-0A6FF6CC1FA6}" type="slidenum">
              <a:rPr lang="en-US" smtClean="0"/>
              <a:t>1</a:t>
            </a:fld>
            <a:endParaRPr lang="en-US" dirty="0"/>
          </a:p>
        </p:txBody>
      </p:sp>
      <p:sp>
        <p:nvSpPr>
          <p:cNvPr id="13" name="Title 12">
            <a:extLst>
              <a:ext uri="{FF2B5EF4-FFF2-40B4-BE49-F238E27FC236}">
                <a16:creationId xmlns:a16="http://schemas.microsoft.com/office/drawing/2014/main" id="{C4E80B01-398A-482E-B514-42D473E5C734}"/>
              </a:ext>
            </a:extLst>
          </p:cNvPr>
          <p:cNvSpPr>
            <a:spLocks noGrp="1"/>
          </p:cNvSpPr>
          <p:nvPr>
            <p:ph type="title" idx="4294967295"/>
          </p:nvPr>
        </p:nvSpPr>
        <p:spPr>
          <a:xfrm>
            <a:off x="1362075" y="3726192"/>
            <a:ext cx="9505950" cy="446088"/>
          </a:xfrm>
        </p:spPr>
        <p:txBody>
          <a:bodyPr>
            <a:noAutofit/>
          </a:bodyPr>
          <a:lstStyle/>
          <a:p>
            <a:pPr algn="ctr"/>
            <a:r>
              <a:rPr lang="en-US" b="1" dirty="0" smtClean="0">
                <a:solidFill>
                  <a:srgbClr val="FF6600"/>
                </a:solidFill>
                <a:latin typeface="Times New Roman" panose="02020603050405020304" pitchFamily="18" charset="0"/>
                <a:cs typeface="Times New Roman" panose="02020603050405020304" pitchFamily="18" charset="0"/>
              </a:rPr>
              <a:t>Proposed Parking Improvement Plan</a:t>
            </a:r>
            <a:br>
              <a:rPr lang="en-US" b="1" dirty="0" smtClean="0">
                <a:solidFill>
                  <a:srgbClr val="FF6600"/>
                </a:solidFill>
                <a:latin typeface="Times New Roman" panose="02020603050405020304" pitchFamily="18" charset="0"/>
                <a:cs typeface="Times New Roman" panose="02020603050405020304" pitchFamily="18" charset="0"/>
              </a:rPr>
            </a:br>
            <a:r>
              <a:rPr lang="en-US" b="1" dirty="0" smtClean="0">
                <a:solidFill>
                  <a:srgbClr val="FF6600"/>
                </a:solidFill>
                <a:latin typeface="Times New Roman" panose="02020603050405020304" pitchFamily="18" charset="0"/>
                <a:cs typeface="Times New Roman" panose="02020603050405020304" pitchFamily="18" charset="0"/>
              </a:rPr>
              <a:t/>
            </a:r>
            <a:br>
              <a:rPr lang="en-US" b="1" dirty="0" smtClean="0">
                <a:solidFill>
                  <a:srgbClr val="FF6600"/>
                </a:solidFill>
                <a:latin typeface="Times New Roman" panose="02020603050405020304" pitchFamily="18" charset="0"/>
                <a:cs typeface="Times New Roman" panose="02020603050405020304" pitchFamily="18" charset="0"/>
              </a:rPr>
            </a:br>
            <a:r>
              <a:rPr lang="en-US" b="1" dirty="0" smtClean="0">
                <a:solidFill>
                  <a:srgbClr val="FF6600"/>
                </a:solidFill>
                <a:latin typeface="Times New Roman" panose="02020603050405020304" pitchFamily="18" charset="0"/>
                <a:cs typeface="Times New Roman" panose="02020603050405020304" pitchFamily="18" charset="0"/>
              </a:rPr>
              <a:t>2019 - 2024</a:t>
            </a:r>
            <a:endParaRPr lang="en-US" b="1" dirty="0">
              <a:solidFill>
                <a:srgbClr val="FF66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3"/>
          <a:srcRect l="19660" r="18672"/>
          <a:stretch/>
        </p:blipFill>
        <p:spPr>
          <a:xfrm>
            <a:off x="5233987" y="874683"/>
            <a:ext cx="1762126" cy="1600200"/>
          </a:xfrm>
          <a:prstGeom prst="rect">
            <a:avLst/>
          </a:prstGeom>
        </p:spPr>
      </p:pic>
    </p:spTree>
    <p:extLst>
      <p:ext uri="{BB962C8B-B14F-4D97-AF65-F5344CB8AC3E}">
        <p14:creationId xmlns:p14="http://schemas.microsoft.com/office/powerpoint/2010/main" val="3803142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laceholder 3">
            <a:extLst>
              <a:ext uri="{FF2B5EF4-FFF2-40B4-BE49-F238E27FC236}">
                <a16:creationId xmlns:a16="http://schemas.microsoft.com/office/drawing/2014/main" id="{A17649FC-54C5-4210-A241-2C553E60661E}"/>
              </a:ext>
            </a:extLst>
          </p:cNvPr>
          <p:cNvSpPr>
            <a:spLocks noGrp="1"/>
          </p:cNvSpPr>
          <p:nvPr>
            <p:ph type="sldNum" sz="quarter" idx="12"/>
          </p:nvPr>
        </p:nvSpPr>
        <p:spPr>
          <a:xfrm>
            <a:off x="11618746" y="6273468"/>
            <a:ext cx="287548" cy="365125"/>
          </a:xfrm>
        </p:spPr>
        <p:txBody>
          <a:bodyPr/>
          <a:lstStyle/>
          <a:p>
            <a:fld id="{B85BFA1C-4E31-4B40-98F0-0A6FF6CC1FA6}" type="slidenum">
              <a:rPr lang="en-US" smtClean="0"/>
              <a:t>2</a:t>
            </a:fld>
            <a:endParaRPr lang="en-US" dirty="0"/>
          </a:p>
        </p:txBody>
      </p:sp>
      <p:graphicFrame>
        <p:nvGraphicFramePr>
          <p:cNvPr id="90" name="Chart 89"/>
          <p:cNvGraphicFramePr>
            <a:graphicFrameLocks/>
          </p:cNvGraphicFramePr>
          <p:nvPr>
            <p:extLst>
              <p:ext uri="{D42A27DB-BD31-4B8C-83A1-F6EECF244321}">
                <p14:modId xmlns:p14="http://schemas.microsoft.com/office/powerpoint/2010/main" val="13593205"/>
              </p:ext>
            </p:extLst>
          </p:nvPr>
        </p:nvGraphicFramePr>
        <p:xfrm>
          <a:off x="1369316" y="210312"/>
          <a:ext cx="9328021" cy="559681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7964304" y="5534804"/>
            <a:ext cx="3491229" cy="738664"/>
          </a:xfrm>
          <a:prstGeom prst="rect">
            <a:avLst/>
          </a:prstGeom>
          <a:solidFill>
            <a:schemeClr val="bg1"/>
          </a:solidFill>
          <a:ln>
            <a:solidFill>
              <a:schemeClr val="tx1"/>
            </a:solidFill>
          </a:ln>
        </p:spPr>
        <p:txBody>
          <a:bodyPr wrap="square" rtlCol="0">
            <a:spAutoFit/>
          </a:bodyPr>
          <a:lstStyle/>
          <a:p>
            <a:r>
              <a:rPr lang="en-US" sz="1050" dirty="0" smtClean="0"/>
              <a:t>Faculty/Staff Parking Inventory</a:t>
            </a:r>
          </a:p>
          <a:p>
            <a:r>
              <a:rPr lang="en-US" sz="1050" dirty="0" smtClean="0"/>
              <a:t>2012 – 3859 Spaces</a:t>
            </a:r>
          </a:p>
          <a:p>
            <a:r>
              <a:rPr lang="en-US" sz="1050" dirty="0" smtClean="0"/>
              <a:t>2019 – 4879 Spaces (26% Increase Since 2012)</a:t>
            </a:r>
          </a:p>
          <a:p>
            <a:r>
              <a:rPr lang="en-US" sz="1050" dirty="0" smtClean="0"/>
              <a:t>2023 (Projected) – 5359 Spaces (39% Increase Since 2012)</a:t>
            </a:r>
            <a:endParaRPr lang="en-US" sz="1050" dirty="0"/>
          </a:p>
        </p:txBody>
      </p:sp>
      <p:cxnSp>
        <p:nvCxnSpPr>
          <p:cNvPr id="6" name="Straight Connector 5"/>
          <p:cNvCxnSpPr/>
          <p:nvPr/>
        </p:nvCxnSpPr>
        <p:spPr>
          <a:xfrm>
            <a:off x="1924050" y="2324100"/>
            <a:ext cx="8467725" cy="0"/>
          </a:xfrm>
          <a:prstGeom prst="line">
            <a:avLst/>
          </a:prstGeom>
          <a:ln>
            <a:solidFill>
              <a:srgbClr val="011247"/>
            </a:solidFill>
          </a:ln>
        </p:spPr>
        <p:style>
          <a:lnRef idx="1">
            <a:schemeClr val="accent1"/>
          </a:lnRef>
          <a:fillRef idx="0">
            <a:schemeClr val="accent1"/>
          </a:fillRef>
          <a:effectRef idx="0">
            <a:schemeClr val="accent1"/>
          </a:effectRef>
          <a:fontRef idx="minor">
            <a:schemeClr val="tx1"/>
          </a:fontRef>
        </p:style>
      </p:cxnSp>
      <p:sp>
        <p:nvSpPr>
          <p:cNvPr id="7" name="Right Brace 6"/>
          <p:cNvSpPr/>
          <p:nvPr/>
        </p:nvSpPr>
        <p:spPr>
          <a:xfrm>
            <a:off x="10458450" y="1238250"/>
            <a:ext cx="209550" cy="1076325"/>
          </a:xfrm>
          <a:prstGeom prst="rightBrace">
            <a:avLst/>
          </a:prstGeom>
          <a:ln>
            <a:solidFill>
              <a:srgbClr val="00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9" name="TextBox 8"/>
          <p:cNvSpPr txBox="1"/>
          <p:nvPr/>
        </p:nvSpPr>
        <p:spPr>
          <a:xfrm>
            <a:off x="10715625" y="1209675"/>
            <a:ext cx="885825" cy="1154162"/>
          </a:xfrm>
          <a:prstGeom prst="rect">
            <a:avLst/>
          </a:prstGeom>
          <a:noFill/>
        </p:spPr>
        <p:txBody>
          <a:bodyPr wrap="square" rtlCol="0">
            <a:spAutoFit/>
          </a:bodyPr>
          <a:lstStyle/>
          <a:p>
            <a:pPr algn="ctr"/>
            <a:r>
              <a:rPr lang="en-US" sz="1200" b="1" dirty="0" smtClean="0">
                <a:solidFill>
                  <a:srgbClr val="000066"/>
                </a:solidFill>
              </a:rPr>
              <a:t>+1,500 Space Increase</a:t>
            </a:r>
          </a:p>
          <a:p>
            <a:pPr algn="ctr"/>
            <a:endParaRPr lang="en-US" sz="700" b="1" dirty="0">
              <a:solidFill>
                <a:srgbClr val="000066"/>
              </a:solidFill>
            </a:endParaRPr>
          </a:p>
          <a:p>
            <a:pPr algn="ctr"/>
            <a:r>
              <a:rPr lang="en-US" sz="1200" b="1" dirty="0" smtClean="0">
                <a:solidFill>
                  <a:srgbClr val="000066"/>
                </a:solidFill>
              </a:rPr>
              <a:t>39% Increase</a:t>
            </a:r>
            <a:endParaRPr lang="en-US" sz="1200" b="1" dirty="0">
              <a:solidFill>
                <a:srgbClr val="000066"/>
              </a:solidFill>
            </a:endParaRPr>
          </a:p>
        </p:txBody>
      </p:sp>
    </p:spTree>
    <p:extLst>
      <p:ext uri="{BB962C8B-B14F-4D97-AF65-F5344CB8AC3E}">
        <p14:creationId xmlns:p14="http://schemas.microsoft.com/office/powerpoint/2010/main" val="2161878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098" y="174662"/>
            <a:ext cx="6812906" cy="5946938"/>
          </a:xfrm>
          <a:prstGeom prst="rect">
            <a:avLst/>
          </a:prstGeom>
          <a:ln w="38100">
            <a:solidFill>
              <a:schemeClr val="tx1"/>
            </a:solidFill>
          </a:ln>
        </p:spPr>
      </p:pic>
      <p:sp>
        <p:nvSpPr>
          <p:cNvPr id="82" name="TextBox 81"/>
          <p:cNvSpPr txBox="1"/>
          <p:nvPr/>
        </p:nvSpPr>
        <p:spPr>
          <a:xfrm>
            <a:off x="4867615" y="4448726"/>
            <a:ext cx="1411792" cy="507831"/>
          </a:xfrm>
          <a:prstGeom prst="rect">
            <a:avLst/>
          </a:prstGeom>
          <a:solidFill>
            <a:schemeClr val="bg1"/>
          </a:solidFill>
          <a:ln>
            <a:solidFill>
              <a:schemeClr val="tx1"/>
            </a:solidFill>
          </a:ln>
        </p:spPr>
        <p:txBody>
          <a:bodyPr wrap="square" rtlCol="0">
            <a:spAutoFit/>
          </a:bodyPr>
          <a:lstStyle/>
          <a:p>
            <a:r>
              <a:rPr lang="en-US" sz="900" dirty="0" smtClean="0"/>
              <a:t>300 Gravel Spaces </a:t>
            </a:r>
          </a:p>
          <a:p>
            <a:r>
              <a:rPr lang="en-US" sz="900" dirty="0" smtClean="0"/>
              <a:t>Net 300 Addition</a:t>
            </a:r>
          </a:p>
          <a:p>
            <a:r>
              <a:rPr lang="en-US" sz="900" dirty="0" smtClean="0"/>
              <a:t>Complete 2019 - $0.5 M</a:t>
            </a:r>
            <a:endParaRPr lang="en-US" sz="900" dirty="0"/>
          </a:p>
        </p:txBody>
      </p:sp>
      <p:sp>
        <p:nvSpPr>
          <p:cNvPr id="3" name="TextBox 2"/>
          <p:cNvSpPr txBox="1"/>
          <p:nvPr/>
        </p:nvSpPr>
        <p:spPr>
          <a:xfrm>
            <a:off x="136618" y="870180"/>
            <a:ext cx="1411792" cy="507831"/>
          </a:xfrm>
          <a:prstGeom prst="rect">
            <a:avLst/>
          </a:prstGeom>
          <a:solidFill>
            <a:schemeClr val="bg1"/>
          </a:solidFill>
          <a:ln>
            <a:solidFill>
              <a:schemeClr val="tx1"/>
            </a:solidFill>
          </a:ln>
        </p:spPr>
        <p:txBody>
          <a:bodyPr wrap="square" rtlCol="0">
            <a:spAutoFit/>
          </a:bodyPr>
          <a:lstStyle/>
          <a:p>
            <a:r>
              <a:rPr lang="en-US" sz="900" dirty="0" smtClean="0"/>
              <a:t>300 Surface Spaces</a:t>
            </a:r>
          </a:p>
          <a:p>
            <a:r>
              <a:rPr lang="en-US" sz="900" dirty="0" smtClean="0"/>
              <a:t>Net 300 Addition</a:t>
            </a:r>
          </a:p>
          <a:p>
            <a:r>
              <a:rPr lang="en-US" sz="900" dirty="0" smtClean="0"/>
              <a:t>Complete 2019 - $2.7 M</a:t>
            </a:r>
            <a:endParaRPr lang="en-US" sz="900" dirty="0"/>
          </a:p>
        </p:txBody>
      </p:sp>
      <p:sp>
        <p:nvSpPr>
          <p:cNvPr id="64" name="TextBox 63"/>
          <p:cNvSpPr txBox="1"/>
          <p:nvPr/>
        </p:nvSpPr>
        <p:spPr>
          <a:xfrm>
            <a:off x="2321698" y="648513"/>
            <a:ext cx="1411792" cy="507831"/>
          </a:xfrm>
          <a:prstGeom prst="rect">
            <a:avLst/>
          </a:prstGeom>
          <a:solidFill>
            <a:schemeClr val="bg1"/>
          </a:solidFill>
          <a:ln>
            <a:solidFill>
              <a:schemeClr val="tx1"/>
            </a:solidFill>
          </a:ln>
        </p:spPr>
        <p:txBody>
          <a:bodyPr wrap="square" rtlCol="0">
            <a:spAutoFit/>
          </a:bodyPr>
          <a:lstStyle/>
          <a:p>
            <a:r>
              <a:rPr lang="en-US" sz="900" dirty="0" smtClean="0"/>
              <a:t>140 Surface Spaces </a:t>
            </a:r>
          </a:p>
          <a:p>
            <a:r>
              <a:rPr lang="en-US" sz="900" dirty="0" smtClean="0"/>
              <a:t>Net 140 Addition</a:t>
            </a:r>
          </a:p>
          <a:p>
            <a:r>
              <a:rPr lang="en-US" sz="900" dirty="0" smtClean="0"/>
              <a:t>Complete 2020 - $1.6 M</a:t>
            </a:r>
            <a:endParaRPr lang="en-US" sz="900" dirty="0"/>
          </a:p>
        </p:txBody>
      </p:sp>
      <p:sp>
        <p:nvSpPr>
          <p:cNvPr id="65" name="TextBox 64"/>
          <p:cNvSpPr txBox="1"/>
          <p:nvPr/>
        </p:nvSpPr>
        <p:spPr>
          <a:xfrm>
            <a:off x="569180" y="1671921"/>
            <a:ext cx="1411792" cy="369332"/>
          </a:xfrm>
          <a:prstGeom prst="rect">
            <a:avLst/>
          </a:prstGeom>
          <a:solidFill>
            <a:schemeClr val="bg1"/>
          </a:solidFill>
          <a:ln>
            <a:solidFill>
              <a:schemeClr val="tx1"/>
            </a:solidFill>
          </a:ln>
        </p:spPr>
        <p:txBody>
          <a:bodyPr wrap="square" rtlCol="0">
            <a:spAutoFit/>
          </a:bodyPr>
          <a:lstStyle/>
          <a:p>
            <a:r>
              <a:rPr lang="en-US" sz="900" dirty="0" smtClean="0"/>
              <a:t>Net 85 Addition</a:t>
            </a:r>
          </a:p>
          <a:p>
            <a:r>
              <a:rPr lang="en-US" sz="900" dirty="0" smtClean="0"/>
              <a:t>Complete 2020 - $1.0 M</a:t>
            </a:r>
            <a:endParaRPr lang="en-US" sz="900" dirty="0"/>
          </a:p>
        </p:txBody>
      </p:sp>
      <p:sp>
        <p:nvSpPr>
          <p:cNvPr id="74" name="TextBox 73"/>
          <p:cNvSpPr txBox="1"/>
          <p:nvPr/>
        </p:nvSpPr>
        <p:spPr>
          <a:xfrm>
            <a:off x="3893987" y="2962539"/>
            <a:ext cx="1411792" cy="507831"/>
          </a:xfrm>
          <a:prstGeom prst="rect">
            <a:avLst/>
          </a:prstGeom>
          <a:solidFill>
            <a:schemeClr val="bg1"/>
          </a:solidFill>
          <a:ln>
            <a:solidFill>
              <a:schemeClr val="tx1"/>
            </a:solidFill>
          </a:ln>
        </p:spPr>
        <p:txBody>
          <a:bodyPr wrap="square" rtlCol="0">
            <a:spAutoFit/>
          </a:bodyPr>
          <a:lstStyle/>
          <a:p>
            <a:r>
              <a:rPr lang="en-US" sz="900" dirty="0" smtClean="0"/>
              <a:t>570 Surface Spaces </a:t>
            </a:r>
          </a:p>
          <a:p>
            <a:r>
              <a:rPr lang="en-US" sz="900" dirty="0" smtClean="0"/>
              <a:t>Net 0 Addition</a:t>
            </a:r>
          </a:p>
          <a:p>
            <a:r>
              <a:rPr lang="en-US" sz="900" dirty="0" smtClean="0"/>
              <a:t>Complete 2020 - $2.5 M</a:t>
            </a:r>
            <a:endParaRPr lang="en-US" sz="900" dirty="0"/>
          </a:p>
        </p:txBody>
      </p:sp>
      <p:sp>
        <p:nvSpPr>
          <p:cNvPr id="83" name="TextBox 82"/>
          <p:cNvSpPr txBox="1"/>
          <p:nvPr/>
        </p:nvSpPr>
        <p:spPr>
          <a:xfrm>
            <a:off x="5770861" y="1695040"/>
            <a:ext cx="1297460" cy="1338828"/>
          </a:xfrm>
          <a:prstGeom prst="rect">
            <a:avLst/>
          </a:prstGeom>
          <a:solidFill>
            <a:schemeClr val="bg1"/>
          </a:solidFill>
          <a:ln>
            <a:solidFill>
              <a:schemeClr val="tx1"/>
            </a:solidFill>
          </a:ln>
        </p:spPr>
        <p:txBody>
          <a:bodyPr wrap="square" rtlCol="0">
            <a:spAutoFit/>
          </a:bodyPr>
          <a:lstStyle/>
          <a:p>
            <a:r>
              <a:rPr lang="en-US" sz="900" dirty="0" smtClean="0"/>
              <a:t>Phase 1:Expansion</a:t>
            </a:r>
          </a:p>
          <a:p>
            <a:r>
              <a:rPr lang="en-US" sz="900" dirty="0" smtClean="0"/>
              <a:t>350 Structured Spaces </a:t>
            </a:r>
          </a:p>
          <a:p>
            <a:r>
              <a:rPr lang="en-US" sz="900" dirty="0" smtClean="0"/>
              <a:t>Net 350 Addition</a:t>
            </a:r>
          </a:p>
          <a:p>
            <a:r>
              <a:rPr lang="en-US" sz="900" dirty="0" smtClean="0"/>
              <a:t>Complete 2022</a:t>
            </a:r>
          </a:p>
          <a:p>
            <a:endParaRPr lang="en-US" sz="900" dirty="0"/>
          </a:p>
          <a:p>
            <a:r>
              <a:rPr lang="en-US" sz="900" dirty="0" smtClean="0"/>
              <a:t>Phase 2: Replacement</a:t>
            </a:r>
          </a:p>
          <a:p>
            <a:r>
              <a:rPr lang="en-US" sz="900" dirty="0" smtClean="0"/>
              <a:t>350 Structured Spaces</a:t>
            </a:r>
          </a:p>
          <a:p>
            <a:r>
              <a:rPr lang="en-US" sz="900" dirty="0" smtClean="0"/>
              <a:t>Net 0 Addition</a:t>
            </a:r>
          </a:p>
          <a:p>
            <a:r>
              <a:rPr lang="en-US" sz="900" dirty="0" smtClean="0"/>
              <a:t>Complete 2023</a:t>
            </a:r>
            <a:endParaRPr lang="en-US" sz="900" dirty="0"/>
          </a:p>
        </p:txBody>
      </p:sp>
      <p:sp>
        <p:nvSpPr>
          <p:cNvPr id="55" name="TextBox 54"/>
          <p:cNvSpPr txBox="1"/>
          <p:nvPr/>
        </p:nvSpPr>
        <p:spPr>
          <a:xfrm>
            <a:off x="4240168" y="1432256"/>
            <a:ext cx="1411792" cy="507831"/>
          </a:xfrm>
          <a:prstGeom prst="rect">
            <a:avLst/>
          </a:prstGeom>
          <a:solidFill>
            <a:schemeClr val="bg1"/>
          </a:solidFill>
          <a:ln>
            <a:solidFill>
              <a:schemeClr val="tx1"/>
            </a:solidFill>
          </a:ln>
        </p:spPr>
        <p:txBody>
          <a:bodyPr wrap="square" rtlCol="0">
            <a:spAutoFit/>
          </a:bodyPr>
          <a:lstStyle/>
          <a:p>
            <a:r>
              <a:rPr lang="en-US" sz="900" dirty="0" smtClean="0"/>
              <a:t>475 Surface Spaces </a:t>
            </a:r>
          </a:p>
          <a:p>
            <a:r>
              <a:rPr lang="en-US" sz="900" dirty="0" smtClean="0"/>
              <a:t>Net 0 Addition</a:t>
            </a:r>
          </a:p>
          <a:p>
            <a:r>
              <a:rPr lang="en-US" sz="900" dirty="0" smtClean="0"/>
              <a:t>Complete 2020 - $3.5 M</a:t>
            </a:r>
            <a:endParaRPr lang="en-US" sz="900" dirty="0"/>
          </a:p>
        </p:txBody>
      </p:sp>
      <p:sp>
        <p:nvSpPr>
          <p:cNvPr id="66" name="TextBox 65"/>
          <p:cNvSpPr txBox="1"/>
          <p:nvPr/>
        </p:nvSpPr>
        <p:spPr>
          <a:xfrm>
            <a:off x="2279813" y="1711018"/>
            <a:ext cx="1447814" cy="507831"/>
          </a:xfrm>
          <a:prstGeom prst="rect">
            <a:avLst/>
          </a:prstGeom>
          <a:solidFill>
            <a:schemeClr val="bg1"/>
          </a:solidFill>
          <a:ln>
            <a:solidFill>
              <a:schemeClr val="tx1"/>
            </a:solidFill>
          </a:ln>
        </p:spPr>
        <p:txBody>
          <a:bodyPr wrap="square" rtlCol="0">
            <a:spAutoFit/>
          </a:bodyPr>
          <a:lstStyle/>
          <a:p>
            <a:r>
              <a:rPr lang="en-US" sz="900" dirty="0" smtClean="0"/>
              <a:t>750 Structured Spaces </a:t>
            </a:r>
          </a:p>
          <a:p>
            <a:r>
              <a:rPr lang="en-US" sz="900" dirty="0" smtClean="0"/>
              <a:t>Net 470 Addition</a:t>
            </a:r>
          </a:p>
          <a:p>
            <a:r>
              <a:rPr lang="en-US" sz="900" dirty="0" smtClean="0"/>
              <a:t>Complete 2021 - $19.5 M</a:t>
            </a:r>
            <a:endParaRPr lang="en-US" sz="900" dirty="0"/>
          </a:p>
        </p:txBody>
      </p:sp>
      <p:sp>
        <p:nvSpPr>
          <p:cNvPr id="71" name="TextBox 70"/>
          <p:cNvSpPr txBox="1"/>
          <p:nvPr/>
        </p:nvSpPr>
        <p:spPr>
          <a:xfrm>
            <a:off x="5845086" y="254662"/>
            <a:ext cx="1411792" cy="507831"/>
          </a:xfrm>
          <a:prstGeom prst="rect">
            <a:avLst/>
          </a:prstGeom>
          <a:solidFill>
            <a:schemeClr val="bg1"/>
          </a:solidFill>
          <a:ln>
            <a:solidFill>
              <a:schemeClr val="tx1"/>
            </a:solidFill>
          </a:ln>
        </p:spPr>
        <p:txBody>
          <a:bodyPr wrap="square" rtlCol="0">
            <a:spAutoFit/>
          </a:bodyPr>
          <a:lstStyle/>
          <a:p>
            <a:r>
              <a:rPr lang="en-US" sz="900" dirty="0" smtClean="0"/>
              <a:t>130 Structured Spaces </a:t>
            </a:r>
          </a:p>
          <a:p>
            <a:r>
              <a:rPr lang="en-US" sz="900" dirty="0" smtClean="0"/>
              <a:t>Net 72 Addition</a:t>
            </a:r>
          </a:p>
          <a:p>
            <a:r>
              <a:rPr lang="en-US" sz="900" dirty="0" smtClean="0"/>
              <a:t>Complete 2021 - $0 M</a:t>
            </a:r>
            <a:endParaRPr lang="en-US" sz="900" dirty="0"/>
          </a:p>
        </p:txBody>
      </p:sp>
      <p:sp>
        <p:nvSpPr>
          <p:cNvPr id="35" name="Slide Number Placeholder 3">
            <a:extLst>
              <a:ext uri="{FF2B5EF4-FFF2-40B4-BE49-F238E27FC236}">
                <a16:creationId xmlns:a16="http://schemas.microsoft.com/office/drawing/2014/main" id="{A17649FC-54C5-4210-A241-2C553E60661E}"/>
              </a:ext>
            </a:extLst>
          </p:cNvPr>
          <p:cNvSpPr>
            <a:spLocks noGrp="1"/>
          </p:cNvSpPr>
          <p:nvPr>
            <p:ph type="sldNum" sz="quarter" idx="12"/>
          </p:nvPr>
        </p:nvSpPr>
        <p:spPr>
          <a:xfrm>
            <a:off x="10407721" y="6556015"/>
            <a:ext cx="1516861" cy="365125"/>
          </a:xfrm>
        </p:spPr>
        <p:txBody>
          <a:bodyPr/>
          <a:lstStyle/>
          <a:p>
            <a:fld id="{E2A81E89-673D-4E2C-A03A-A60B836F9FB0}" type="slidenum">
              <a:rPr lang="en-US" smtClean="0"/>
              <a:t>3</a:t>
            </a:fld>
            <a:endParaRPr lang="en-US" dirty="0"/>
          </a:p>
        </p:txBody>
      </p:sp>
      <p:sp>
        <p:nvSpPr>
          <p:cNvPr id="72" name="Oval 71"/>
          <p:cNvSpPr/>
          <p:nvPr/>
        </p:nvSpPr>
        <p:spPr>
          <a:xfrm>
            <a:off x="1236387" y="648969"/>
            <a:ext cx="323680" cy="286800"/>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75" name="Title 12">
            <a:extLst>
              <a:ext uri="{FF2B5EF4-FFF2-40B4-BE49-F238E27FC236}">
                <a16:creationId xmlns:a16="http://schemas.microsoft.com/office/drawing/2014/main" id="{352635EF-B123-4DDE-A4B7-CDBEA5BB9A12}"/>
              </a:ext>
            </a:extLst>
          </p:cNvPr>
          <p:cNvSpPr txBox="1">
            <a:spLocks/>
          </p:cNvSpPr>
          <p:nvPr/>
        </p:nvSpPr>
        <p:spPr>
          <a:xfrm>
            <a:off x="2483879" y="1671921"/>
            <a:ext cx="259321" cy="263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D223F"/>
                </a:solidFill>
                <a:latin typeface="+mj-lt"/>
                <a:ea typeface="+mj-ea"/>
                <a:cs typeface="+mj-cs"/>
              </a:defRPr>
            </a:lvl1pPr>
          </a:lstStyle>
          <a:p>
            <a:pPr>
              <a:lnSpc>
                <a:spcPct val="100000"/>
              </a:lnSpc>
            </a:pPr>
            <a:endParaRPr lang="en-US" sz="800" dirty="0">
              <a:solidFill>
                <a:schemeClr val="bg1"/>
              </a:solidFill>
            </a:endParaRPr>
          </a:p>
        </p:txBody>
      </p:sp>
      <p:sp>
        <p:nvSpPr>
          <p:cNvPr id="76" name="Title 12">
            <a:extLst>
              <a:ext uri="{FF2B5EF4-FFF2-40B4-BE49-F238E27FC236}">
                <a16:creationId xmlns:a16="http://schemas.microsoft.com/office/drawing/2014/main" id="{352635EF-B123-4DDE-A4B7-CDBEA5BB9A12}"/>
              </a:ext>
            </a:extLst>
          </p:cNvPr>
          <p:cNvSpPr txBox="1">
            <a:spLocks/>
          </p:cNvSpPr>
          <p:nvPr/>
        </p:nvSpPr>
        <p:spPr>
          <a:xfrm>
            <a:off x="1269336" y="718261"/>
            <a:ext cx="240894" cy="263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D223F"/>
                </a:solidFill>
                <a:latin typeface="+mj-lt"/>
                <a:ea typeface="+mj-ea"/>
                <a:cs typeface="+mj-cs"/>
              </a:defRPr>
            </a:lvl1pPr>
          </a:lstStyle>
          <a:p>
            <a:pPr algn="ctr">
              <a:lnSpc>
                <a:spcPct val="100000"/>
              </a:lnSpc>
            </a:pPr>
            <a:r>
              <a:rPr lang="en-US" sz="1100" dirty="0">
                <a:solidFill>
                  <a:schemeClr val="bg1"/>
                </a:solidFill>
              </a:rPr>
              <a:t>1</a:t>
            </a:r>
            <a:endParaRPr lang="en-US" sz="1100" dirty="0" smtClean="0">
              <a:solidFill>
                <a:schemeClr val="bg1"/>
              </a:solidFill>
            </a:endParaRPr>
          </a:p>
          <a:p>
            <a:pPr>
              <a:lnSpc>
                <a:spcPct val="100000"/>
              </a:lnSpc>
            </a:pPr>
            <a:endParaRPr lang="en-US" sz="800" dirty="0">
              <a:solidFill>
                <a:schemeClr val="bg1"/>
              </a:solidFill>
            </a:endParaRPr>
          </a:p>
        </p:txBody>
      </p:sp>
      <p:sp>
        <p:nvSpPr>
          <p:cNvPr id="46" name="Title 12">
            <a:extLst>
              <a:ext uri="{FF2B5EF4-FFF2-40B4-BE49-F238E27FC236}">
                <a16:creationId xmlns:a16="http://schemas.microsoft.com/office/drawing/2014/main" id="{352635EF-B123-4DDE-A4B7-CDBEA5BB9A12}"/>
              </a:ext>
            </a:extLst>
          </p:cNvPr>
          <p:cNvSpPr txBox="1">
            <a:spLocks/>
          </p:cNvSpPr>
          <p:nvPr/>
        </p:nvSpPr>
        <p:spPr>
          <a:xfrm>
            <a:off x="5185332" y="3611200"/>
            <a:ext cx="240894" cy="263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D223F"/>
                </a:solidFill>
                <a:latin typeface="+mj-lt"/>
                <a:ea typeface="+mj-ea"/>
                <a:cs typeface="+mj-cs"/>
              </a:defRPr>
            </a:lvl1pPr>
          </a:lstStyle>
          <a:p>
            <a:pPr algn="ctr">
              <a:lnSpc>
                <a:spcPct val="100000"/>
              </a:lnSpc>
            </a:pPr>
            <a:endParaRPr lang="en-US" sz="800" dirty="0">
              <a:solidFill>
                <a:schemeClr val="tx1"/>
              </a:solidFill>
            </a:endParaRPr>
          </a:p>
        </p:txBody>
      </p:sp>
      <p:sp>
        <p:nvSpPr>
          <p:cNvPr id="67" name="TextBox 66">
            <a:extLst>
              <a:ext uri="{FF2B5EF4-FFF2-40B4-BE49-F238E27FC236}">
                <a16:creationId xmlns:a16="http://schemas.microsoft.com/office/drawing/2014/main" id="{6E84C9C3-DDD7-4637-AF18-4311E5717AC1}"/>
              </a:ext>
            </a:extLst>
          </p:cNvPr>
          <p:cNvSpPr txBox="1"/>
          <p:nvPr/>
        </p:nvSpPr>
        <p:spPr>
          <a:xfrm>
            <a:off x="7417226" y="162951"/>
            <a:ext cx="4867329" cy="5232202"/>
          </a:xfrm>
          <a:prstGeom prst="rect">
            <a:avLst/>
          </a:prstGeom>
          <a:noFill/>
        </p:spPr>
        <p:txBody>
          <a:bodyPr wrap="square" rtlCol="0">
            <a:spAutoFit/>
          </a:bodyPr>
          <a:lstStyle/>
          <a:p>
            <a:r>
              <a:rPr lang="en-US" sz="1100" b="1" dirty="0" smtClean="0"/>
              <a:t>Ongoing Projects Increasing Parking For Fall 2019:</a:t>
            </a:r>
          </a:p>
          <a:p>
            <a:endParaRPr lang="en-US" sz="1050" b="1" dirty="0" smtClean="0"/>
          </a:p>
          <a:p>
            <a:pPr marL="342900" indent="-342900">
              <a:buAutoNum type="alphaUcPeriod"/>
            </a:pPr>
            <a:r>
              <a:rPr lang="en-US" sz="1050" dirty="0" smtClean="0"/>
              <a:t>Graduate Business Building (+140)</a:t>
            </a:r>
          </a:p>
          <a:p>
            <a:pPr marL="342900" indent="-342900">
              <a:buAutoNum type="alphaUcPeriod"/>
            </a:pPr>
            <a:endParaRPr lang="en-US" sz="1050" dirty="0" smtClean="0"/>
          </a:p>
          <a:p>
            <a:pPr marL="342900" indent="-342900">
              <a:buAutoNum type="alphaUcPeriod"/>
            </a:pPr>
            <a:r>
              <a:rPr lang="en-US" sz="1050" dirty="0" smtClean="0"/>
              <a:t>South College Street Parking Deck (+600)</a:t>
            </a:r>
          </a:p>
          <a:p>
            <a:pPr marL="342900" indent="-342900">
              <a:buAutoNum type="alphaUcPeriod"/>
            </a:pPr>
            <a:endParaRPr lang="en-US" sz="1050" dirty="0" smtClean="0"/>
          </a:p>
          <a:p>
            <a:pPr marL="342900" indent="-342900">
              <a:buAutoNum type="alphaUcPeriod"/>
            </a:pPr>
            <a:r>
              <a:rPr lang="en-US" sz="1050" dirty="0" err="1" smtClean="0"/>
              <a:t>Gogue</a:t>
            </a:r>
            <a:r>
              <a:rPr lang="en-US" sz="1050" dirty="0" smtClean="0"/>
              <a:t> Performing Arts Center (+455)</a:t>
            </a:r>
          </a:p>
          <a:p>
            <a:endParaRPr lang="en-US" sz="1200" b="1" dirty="0"/>
          </a:p>
          <a:p>
            <a:r>
              <a:rPr lang="en-US" sz="1100" b="1" dirty="0" smtClean="0"/>
              <a:t>Future Parking Project Recommendations:</a:t>
            </a:r>
          </a:p>
          <a:p>
            <a:endParaRPr lang="en-US" sz="1050" b="1" dirty="0"/>
          </a:p>
          <a:p>
            <a:pPr marL="228600" indent="-228600">
              <a:buAutoNum type="arabicPeriod"/>
            </a:pPr>
            <a:r>
              <a:rPr lang="en-US" sz="1050" dirty="0" smtClean="0"/>
              <a:t>North &amp; South Surface Lot Expansion at West Campus Parking</a:t>
            </a:r>
          </a:p>
          <a:p>
            <a:pPr marL="228600" indent="-228600">
              <a:buAutoNum type="arabicPeriod"/>
            </a:pPr>
            <a:endParaRPr lang="en-US" sz="1050" dirty="0" smtClean="0"/>
          </a:p>
          <a:p>
            <a:pPr marL="228600" indent="-228600">
              <a:buFontTx/>
              <a:buAutoNum type="arabicPeriod"/>
            </a:pPr>
            <a:r>
              <a:rPr lang="en-US" sz="1050" dirty="0"/>
              <a:t>Gravel Parking Expansion at Hayfield</a:t>
            </a:r>
          </a:p>
          <a:p>
            <a:pPr marL="228600" indent="-228600">
              <a:buAutoNum type="arabicPeriod"/>
            </a:pPr>
            <a:endParaRPr lang="en-US" sz="1050" dirty="0" smtClean="0"/>
          </a:p>
          <a:p>
            <a:pPr marL="228600" indent="-228600">
              <a:buFontTx/>
              <a:buAutoNum type="arabicPeriod"/>
            </a:pPr>
            <a:r>
              <a:rPr lang="en-US" sz="1050" dirty="0"/>
              <a:t>Surface lot expansion at </a:t>
            </a:r>
            <a:r>
              <a:rPr lang="en-US" sz="1050" dirty="0" smtClean="0"/>
              <a:t>Hemlock/Thach (Fire Station)</a:t>
            </a:r>
            <a:endParaRPr lang="en-US" sz="1050" dirty="0"/>
          </a:p>
          <a:p>
            <a:pPr marL="228600" indent="-228600">
              <a:buAutoNum type="arabicPeriod"/>
            </a:pPr>
            <a:endParaRPr lang="en-US" sz="1050" dirty="0" smtClean="0"/>
          </a:p>
          <a:p>
            <a:pPr marL="228600" indent="-228600">
              <a:buAutoNum type="arabicPeriod"/>
            </a:pPr>
            <a:r>
              <a:rPr lang="en-US" sz="1050" dirty="0" smtClean="0"/>
              <a:t>Relocate Impound Lot to Recapture Surface Parking</a:t>
            </a:r>
          </a:p>
          <a:p>
            <a:pPr marL="228600" indent="-228600">
              <a:buAutoNum type="arabicPeriod"/>
            </a:pPr>
            <a:endParaRPr lang="en-US" sz="1050" dirty="0" smtClean="0"/>
          </a:p>
          <a:p>
            <a:pPr marL="228600" indent="-228600">
              <a:buFontTx/>
              <a:buAutoNum type="arabicPeriod"/>
            </a:pPr>
            <a:r>
              <a:rPr lang="en-US" sz="1050" dirty="0"/>
              <a:t>Repair Coliseum Parking </a:t>
            </a:r>
            <a:r>
              <a:rPr lang="en-US" sz="1050" dirty="0" smtClean="0"/>
              <a:t>Lot</a:t>
            </a:r>
          </a:p>
          <a:p>
            <a:pPr marL="228600" indent="-228600">
              <a:buFontTx/>
              <a:buAutoNum type="arabicPeriod"/>
            </a:pPr>
            <a:endParaRPr lang="en-US" sz="1050" dirty="0"/>
          </a:p>
          <a:p>
            <a:pPr marL="228600" indent="-228600">
              <a:buFontTx/>
              <a:buAutoNum type="arabicPeriod"/>
            </a:pPr>
            <a:r>
              <a:rPr lang="en-US" sz="1050" dirty="0"/>
              <a:t>Repair </a:t>
            </a:r>
            <a:r>
              <a:rPr lang="en-US" sz="1050" dirty="0" smtClean="0"/>
              <a:t>Hill </a:t>
            </a:r>
            <a:r>
              <a:rPr lang="en-US" sz="1050" dirty="0"/>
              <a:t>Parking Lot</a:t>
            </a:r>
          </a:p>
          <a:p>
            <a:pPr marL="228600" indent="-228600">
              <a:buAutoNum type="arabicPeriod"/>
            </a:pPr>
            <a:endParaRPr lang="en-US" sz="1050" dirty="0" smtClean="0"/>
          </a:p>
          <a:p>
            <a:pPr marL="228600" indent="-228600">
              <a:buAutoNum type="arabicPeriod"/>
            </a:pPr>
            <a:r>
              <a:rPr lang="en-US" sz="1050" dirty="0" smtClean="0"/>
              <a:t>Parking Deck at CDV Extension</a:t>
            </a:r>
          </a:p>
          <a:p>
            <a:pPr marL="228600" indent="-228600">
              <a:buAutoNum type="arabicPeriod"/>
            </a:pPr>
            <a:endParaRPr lang="en-US" sz="1050" dirty="0" smtClean="0"/>
          </a:p>
          <a:p>
            <a:pPr marL="228600" indent="-228600">
              <a:buAutoNum type="arabicPeriod"/>
            </a:pPr>
            <a:r>
              <a:rPr lang="en-US" sz="1050" dirty="0" smtClean="0"/>
              <a:t>Off Campus Faculty Staff Parking </a:t>
            </a:r>
          </a:p>
          <a:p>
            <a:pPr marL="228600" indent="-228600">
              <a:buAutoNum type="arabicPeriod"/>
            </a:pPr>
            <a:endParaRPr lang="en-US" sz="1050" dirty="0" smtClean="0"/>
          </a:p>
          <a:p>
            <a:pPr marL="228600" indent="-228600">
              <a:buAutoNum type="arabicPeriod"/>
            </a:pPr>
            <a:r>
              <a:rPr lang="en-US" sz="1050" dirty="0" smtClean="0"/>
              <a:t>Replace/Expand Library Deck</a:t>
            </a:r>
          </a:p>
          <a:p>
            <a:pPr marL="228600" indent="-228600">
              <a:buAutoNum type="arabicPeriod"/>
            </a:pPr>
            <a:endParaRPr lang="en-US" sz="1200" dirty="0" smtClean="0"/>
          </a:p>
          <a:p>
            <a:endParaRPr lang="en-US" sz="1200" dirty="0" smtClean="0"/>
          </a:p>
          <a:p>
            <a:pPr marL="228600" indent="-228600">
              <a:buAutoNum type="arabicPeriod"/>
            </a:pPr>
            <a:endParaRPr lang="en-US" sz="1200" dirty="0"/>
          </a:p>
        </p:txBody>
      </p:sp>
      <p:sp>
        <p:nvSpPr>
          <p:cNvPr id="51" name="Oval 50"/>
          <p:cNvSpPr/>
          <p:nvPr/>
        </p:nvSpPr>
        <p:spPr>
          <a:xfrm>
            <a:off x="1880574" y="1378011"/>
            <a:ext cx="323680" cy="286800"/>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6" name="Title 12">
            <a:extLst>
              <a:ext uri="{FF2B5EF4-FFF2-40B4-BE49-F238E27FC236}">
                <a16:creationId xmlns:a16="http://schemas.microsoft.com/office/drawing/2014/main" id="{352635EF-B123-4DDE-A4B7-CDBEA5BB9A12}"/>
              </a:ext>
            </a:extLst>
          </p:cNvPr>
          <p:cNvSpPr txBox="1">
            <a:spLocks/>
          </p:cNvSpPr>
          <p:nvPr/>
        </p:nvSpPr>
        <p:spPr>
          <a:xfrm>
            <a:off x="1913523" y="1447303"/>
            <a:ext cx="240894" cy="263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D223F"/>
                </a:solidFill>
                <a:latin typeface="+mj-lt"/>
                <a:ea typeface="+mj-ea"/>
                <a:cs typeface="+mj-cs"/>
              </a:defRPr>
            </a:lvl1pPr>
          </a:lstStyle>
          <a:p>
            <a:pPr algn="ctr">
              <a:lnSpc>
                <a:spcPct val="100000"/>
              </a:lnSpc>
            </a:pPr>
            <a:r>
              <a:rPr lang="en-US" sz="1100" dirty="0" smtClean="0">
                <a:solidFill>
                  <a:schemeClr val="bg1"/>
                </a:solidFill>
              </a:rPr>
              <a:t>4</a:t>
            </a:r>
          </a:p>
          <a:p>
            <a:pPr>
              <a:lnSpc>
                <a:spcPct val="100000"/>
              </a:lnSpc>
            </a:pPr>
            <a:endParaRPr lang="en-US" sz="800" dirty="0">
              <a:solidFill>
                <a:schemeClr val="bg1"/>
              </a:solidFill>
            </a:endParaRPr>
          </a:p>
        </p:txBody>
      </p:sp>
      <p:sp>
        <p:nvSpPr>
          <p:cNvPr id="57" name="Oval 56"/>
          <p:cNvSpPr/>
          <p:nvPr/>
        </p:nvSpPr>
        <p:spPr>
          <a:xfrm>
            <a:off x="2048632" y="981853"/>
            <a:ext cx="323680" cy="286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8" name="Title 12">
            <a:extLst>
              <a:ext uri="{FF2B5EF4-FFF2-40B4-BE49-F238E27FC236}">
                <a16:creationId xmlns:a16="http://schemas.microsoft.com/office/drawing/2014/main" id="{352635EF-B123-4DDE-A4B7-CDBEA5BB9A12}"/>
              </a:ext>
            </a:extLst>
          </p:cNvPr>
          <p:cNvSpPr txBox="1">
            <a:spLocks/>
          </p:cNvSpPr>
          <p:nvPr/>
        </p:nvSpPr>
        <p:spPr>
          <a:xfrm>
            <a:off x="2072452" y="1047051"/>
            <a:ext cx="240894" cy="263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D223F"/>
                </a:solidFill>
                <a:latin typeface="+mj-lt"/>
                <a:ea typeface="+mj-ea"/>
                <a:cs typeface="+mj-cs"/>
              </a:defRPr>
            </a:lvl1pPr>
          </a:lstStyle>
          <a:p>
            <a:pPr algn="ctr">
              <a:lnSpc>
                <a:spcPct val="100000"/>
              </a:lnSpc>
            </a:pPr>
            <a:r>
              <a:rPr lang="en-US" sz="1100" dirty="0" smtClean="0">
                <a:solidFill>
                  <a:schemeClr val="bg1"/>
                </a:solidFill>
              </a:rPr>
              <a:t>3</a:t>
            </a:r>
          </a:p>
          <a:p>
            <a:pPr>
              <a:lnSpc>
                <a:spcPct val="100000"/>
              </a:lnSpc>
            </a:pPr>
            <a:endParaRPr lang="en-US" sz="800" dirty="0">
              <a:solidFill>
                <a:schemeClr val="bg1"/>
              </a:solidFill>
            </a:endParaRPr>
          </a:p>
        </p:txBody>
      </p:sp>
      <p:sp>
        <p:nvSpPr>
          <p:cNvPr id="59" name="Oval 58"/>
          <p:cNvSpPr/>
          <p:nvPr/>
        </p:nvSpPr>
        <p:spPr>
          <a:xfrm>
            <a:off x="2853124" y="1453434"/>
            <a:ext cx="323680" cy="286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60" name="Title 12">
            <a:extLst>
              <a:ext uri="{FF2B5EF4-FFF2-40B4-BE49-F238E27FC236}">
                <a16:creationId xmlns:a16="http://schemas.microsoft.com/office/drawing/2014/main" id="{352635EF-B123-4DDE-A4B7-CDBEA5BB9A12}"/>
              </a:ext>
            </a:extLst>
          </p:cNvPr>
          <p:cNvSpPr txBox="1">
            <a:spLocks/>
          </p:cNvSpPr>
          <p:nvPr/>
        </p:nvSpPr>
        <p:spPr>
          <a:xfrm>
            <a:off x="2894517" y="1540063"/>
            <a:ext cx="240894" cy="263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D223F"/>
                </a:solidFill>
                <a:latin typeface="+mj-lt"/>
                <a:ea typeface="+mj-ea"/>
                <a:cs typeface="+mj-cs"/>
              </a:defRPr>
            </a:lvl1pPr>
          </a:lstStyle>
          <a:p>
            <a:pPr algn="ctr">
              <a:lnSpc>
                <a:spcPct val="100000"/>
              </a:lnSpc>
            </a:pPr>
            <a:r>
              <a:rPr lang="en-US" sz="1100" dirty="0" smtClean="0">
                <a:solidFill>
                  <a:schemeClr val="bg1"/>
                </a:solidFill>
              </a:rPr>
              <a:t>7</a:t>
            </a:r>
          </a:p>
          <a:p>
            <a:pPr>
              <a:lnSpc>
                <a:spcPct val="100000"/>
              </a:lnSpc>
            </a:pPr>
            <a:endParaRPr lang="en-US" sz="800" dirty="0">
              <a:solidFill>
                <a:schemeClr val="bg1"/>
              </a:solidFill>
            </a:endParaRPr>
          </a:p>
        </p:txBody>
      </p:sp>
      <p:sp>
        <p:nvSpPr>
          <p:cNvPr id="61" name="Oval 60"/>
          <p:cNvSpPr/>
          <p:nvPr/>
        </p:nvSpPr>
        <p:spPr>
          <a:xfrm>
            <a:off x="5092861" y="37514"/>
            <a:ext cx="995423" cy="286800"/>
          </a:xfrm>
          <a:prstGeom prst="ellipse">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70" name="Title 12">
            <a:extLst>
              <a:ext uri="{FF2B5EF4-FFF2-40B4-BE49-F238E27FC236}">
                <a16:creationId xmlns:a16="http://schemas.microsoft.com/office/drawing/2014/main" id="{352635EF-B123-4DDE-A4B7-CDBEA5BB9A12}"/>
              </a:ext>
            </a:extLst>
          </p:cNvPr>
          <p:cNvSpPr txBox="1">
            <a:spLocks/>
          </p:cNvSpPr>
          <p:nvPr/>
        </p:nvSpPr>
        <p:spPr>
          <a:xfrm>
            <a:off x="5455190" y="114286"/>
            <a:ext cx="240894" cy="263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D223F"/>
                </a:solidFill>
                <a:latin typeface="+mj-lt"/>
                <a:ea typeface="+mj-ea"/>
                <a:cs typeface="+mj-cs"/>
              </a:defRPr>
            </a:lvl1pPr>
          </a:lstStyle>
          <a:p>
            <a:pPr algn="ctr">
              <a:lnSpc>
                <a:spcPct val="100000"/>
              </a:lnSpc>
            </a:pPr>
            <a:r>
              <a:rPr lang="en-US" sz="1100" dirty="0" smtClean="0">
                <a:solidFill>
                  <a:schemeClr val="tx1"/>
                </a:solidFill>
              </a:rPr>
              <a:t>8</a:t>
            </a:r>
          </a:p>
          <a:p>
            <a:pPr>
              <a:lnSpc>
                <a:spcPct val="100000"/>
              </a:lnSpc>
            </a:pPr>
            <a:endParaRPr lang="en-US" sz="800" dirty="0">
              <a:solidFill>
                <a:schemeClr val="bg1"/>
              </a:solidFill>
            </a:endParaRPr>
          </a:p>
        </p:txBody>
      </p:sp>
      <p:sp>
        <p:nvSpPr>
          <p:cNvPr id="81" name="Oval 80"/>
          <p:cNvSpPr/>
          <p:nvPr/>
        </p:nvSpPr>
        <p:spPr>
          <a:xfrm>
            <a:off x="4078025" y="1875383"/>
            <a:ext cx="323680" cy="286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85" name="Title 12">
            <a:extLst>
              <a:ext uri="{FF2B5EF4-FFF2-40B4-BE49-F238E27FC236}">
                <a16:creationId xmlns:a16="http://schemas.microsoft.com/office/drawing/2014/main" id="{352635EF-B123-4DDE-A4B7-CDBEA5BB9A12}"/>
              </a:ext>
            </a:extLst>
          </p:cNvPr>
          <p:cNvSpPr txBox="1">
            <a:spLocks/>
          </p:cNvSpPr>
          <p:nvPr/>
        </p:nvSpPr>
        <p:spPr>
          <a:xfrm>
            <a:off x="4101845" y="1940581"/>
            <a:ext cx="240894" cy="263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D223F"/>
                </a:solidFill>
                <a:latin typeface="+mj-lt"/>
                <a:ea typeface="+mj-ea"/>
                <a:cs typeface="+mj-cs"/>
              </a:defRPr>
            </a:lvl1pPr>
          </a:lstStyle>
          <a:p>
            <a:pPr algn="ctr">
              <a:lnSpc>
                <a:spcPct val="100000"/>
              </a:lnSpc>
            </a:pPr>
            <a:r>
              <a:rPr lang="en-US" sz="1100" dirty="0" smtClean="0">
                <a:solidFill>
                  <a:schemeClr val="bg1"/>
                </a:solidFill>
              </a:rPr>
              <a:t>5</a:t>
            </a:r>
          </a:p>
          <a:p>
            <a:pPr>
              <a:lnSpc>
                <a:spcPct val="100000"/>
              </a:lnSpc>
            </a:pPr>
            <a:endParaRPr lang="en-US" sz="800" dirty="0">
              <a:solidFill>
                <a:schemeClr val="bg1"/>
              </a:solidFill>
            </a:endParaRPr>
          </a:p>
        </p:txBody>
      </p:sp>
      <p:sp>
        <p:nvSpPr>
          <p:cNvPr id="86" name="Oval 85"/>
          <p:cNvSpPr/>
          <p:nvPr/>
        </p:nvSpPr>
        <p:spPr>
          <a:xfrm>
            <a:off x="4630445" y="4278694"/>
            <a:ext cx="323680" cy="286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87" name="Title 12">
            <a:extLst>
              <a:ext uri="{FF2B5EF4-FFF2-40B4-BE49-F238E27FC236}">
                <a16:creationId xmlns:a16="http://schemas.microsoft.com/office/drawing/2014/main" id="{352635EF-B123-4DDE-A4B7-CDBEA5BB9A12}"/>
              </a:ext>
            </a:extLst>
          </p:cNvPr>
          <p:cNvSpPr txBox="1">
            <a:spLocks/>
          </p:cNvSpPr>
          <p:nvPr/>
        </p:nvSpPr>
        <p:spPr>
          <a:xfrm>
            <a:off x="4654265" y="4343892"/>
            <a:ext cx="240894" cy="263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D223F"/>
                </a:solidFill>
                <a:latin typeface="+mj-lt"/>
                <a:ea typeface="+mj-ea"/>
                <a:cs typeface="+mj-cs"/>
              </a:defRPr>
            </a:lvl1pPr>
          </a:lstStyle>
          <a:p>
            <a:pPr algn="ctr">
              <a:lnSpc>
                <a:spcPct val="100000"/>
              </a:lnSpc>
            </a:pPr>
            <a:r>
              <a:rPr lang="en-US" sz="1100" dirty="0" smtClean="0">
                <a:solidFill>
                  <a:schemeClr val="bg1"/>
                </a:solidFill>
              </a:rPr>
              <a:t>2</a:t>
            </a:r>
          </a:p>
          <a:p>
            <a:pPr>
              <a:lnSpc>
                <a:spcPct val="100000"/>
              </a:lnSpc>
            </a:pPr>
            <a:endParaRPr lang="en-US" sz="800" dirty="0">
              <a:solidFill>
                <a:schemeClr val="bg1"/>
              </a:solidFill>
            </a:endParaRPr>
          </a:p>
        </p:txBody>
      </p:sp>
      <p:sp>
        <p:nvSpPr>
          <p:cNvPr id="88" name="Oval 87"/>
          <p:cNvSpPr/>
          <p:nvPr/>
        </p:nvSpPr>
        <p:spPr>
          <a:xfrm>
            <a:off x="5220428" y="2800846"/>
            <a:ext cx="323680" cy="286800"/>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89" name="Title 12">
            <a:extLst>
              <a:ext uri="{FF2B5EF4-FFF2-40B4-BE49-F238E27FC236}">
                <a16:creationId xmlns:a16="http://schemas.microsoft.com/office/drawing/2014/main" id="{352635EF-B123-4DDE-A4B7-CDBEA5BB9A12}"/>
              </a:ext>
            </a:extLst>
          </p:cNvPr>
          <p:cNvSpPr txBox="1">
            <a:spLocks/>
          </p:cNvSpPr>
          <p:nvPr/>
        </p:nvSpPr>
        <p:spPr>
          <a:xfrm>
            <a:off x="5253377" y="2870138"/>
            <a:ext cx="240894" cy="263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D223F"/>
                </a:solidFill>
                <a:latin typeface="+mj-lt"/>
                <a:ea typeface="+mj-ea"/>
                <a:cs typeface="+mj-cs"/>
              </a:defRPr>
            </a:lvl1pPr>
          </a:lstStyle>
          <a:p>
            <a:pPr algn="ctr">
              <a:lnSpc>
                <a:spcPct val="100000"/>
              </a:lnSpc>
            </a:pPr>
            <a:r>
              <a:rPr lang="en-US" sz="1100" dirty="0" smtClean="0">
                <a:solidFill>
                  <a:schemeClr val="bg1"/>
                </a:solidFill>
              </a:rPr>
              <a:t>6</a:t>
            </a:r>
          </a:p>
          <a:p>
            <a:pPr>
              <a:lnSpc>
                <a:spcPct val="100000"/>
              </a:lnSpc>
            </a:pPr>
            <a:endParaRPr lang="en-US" sz="800" dirty="0">
              <a:solidFill>
                <a:schemeClr val="bg1"/>
              </a:solidFill>
            </a:endParaRPr>
          </a:p>
        </p:txBody>
      </p:sp>
      <p:sp>
        <p:nvSpPr>
          <p:cNvPr id="90" name="Oval 89"/>
          <p:cNvSpPr/>
          <p:nvPr/>
        </p:nvSpPr>
        <p:spPr>
          <a:xfrm>
            <a:off x="6020234" y="1443927"/>
            <a:ext cx="323680" cy="286800"/>
          </a:xfrm>
          <a:prstGeom prst="ellipse">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91" name="Title 12">
            <a:extLst>
              <a:ext uri="{FF2B5EF4-FFF2-40B4-BE49-F238E27FC236}">
                <a16:creationId xmlns:a16="http://schemas.microsoft.com/office/drawing/2014/main" id="{352635EF-B123-4DDE-A4B7-CDBEA5BB9A12}"/>
              </a:ext>
            </a:extLst>
          </p:cNvPr>
          <p:cNvSpPr txBox="1">
            <a:spLocks/>
          </p:cNvSpPr>
          <p:nvPr/>
        </p:nvSpPr>
        <p:spPr>
          <a:xfrm>
            <a:off x="6044054" y="1509125"/>
            <a:ext cx="240894" cy="263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D223F"/>
                </a:solidFill>
                <a:latin typeface="+mj-lt"/>
                <a:ea typeface="+mj-ea"/>
                <a:cs typeface="+mj-cs"/>
              </a:defRPr>
            </a:lvl1pPr>
          </a:lstStyle>
          <a:p>
            <a:pPr algn="ctr">
              <a:lnSpc>
                <a:spcPct val="100000"/>
              </a:lnSpc>
            </a:pPr>
            <a:r>
              <a:rPr lang="en-US" sz="1100" dirty="0" smtClean="0">
                <a:solidFill>
                  <a:schemeClr val="tx1"/>
                </a:solidFill>
              </a:rPr>
              <a:t>9</a:t>
            </a:r>
          </a:p>
          <a:p>
            <a:pPr>
              <a:lnSpc>
                <a:spcPct val="100000"/>
              </a:lnSpc>
            </a:pPr>
            <a:endParaRPr lang="en-US" sz="800" dirty="0">
              <a:solidFill>
                <a:schemeClr val="bg1"/>
              </a:solidFill>
            </a:endParaRPr>
          </a:p>
        </p:txBody>
      </p:sp>
      <p:sp>
        <p:nvSpPr>
          <p:cNvPr id="92" name="Oval 91"/>
          <p:cNvSpPr/>
          <p:nvPr/>
        </p:nvSpPr>
        <p:spPr>
          <a:xfrm>
            <a:off x="4336439" y="399831"/>
            <a:ext cx="323680" cy="286800"/>
          </a:xfrm>
          <a:prstGeom prst="ellips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93" name="Title 12">
            <a:extLst>
              <a:ext uri="{FF2B5EF4-FFF2-40B4-BE49-F238E27FC236}">
                <a16:creationId xmlns:a16="http://schemas.microsoft.com/office/drawing/2014/main" id="{352635EF-B123-4DDE-A4B7-CDBEA5BB9A12}"/>
              </a:ext>
            </a:extLst>
          </p:cNvPr>
          <p:cNvSpPr txBox="1">
            <a:spLocks/>
          </p:cNvSpPr>
          <p:nvPr/>
        </p:nvSpPr>
        <p:spPr>
          <a:xfrm>
            <a:off x="4358989" y="469963"/>
            <a:ext cx="240894" cy="263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D223F"/>
                </a:solidFill>
                <a:latin typeface="+mj-lt"/>
                <a:ea typeface="+mj-ea"/>
                <a:cs typeface="+mj-cs"/>
              </a:defRPr>
            </a:lvl1pPr>
          </a:lstStyle>
          <a:p>
            <a:pPr algn="ctr">
              <a:lnSpc>
                <a:spcPct val="100000"/>
              </a:lnSpc>
            </a:pPr>
            <a:r>
              <a:rPr lang="en-US" sz="1100" dirty="0" smtClean="0">
                <a:solidFill>
                  <a:schemeClr val="bg1"/>
                </a:solidFill>
              </a:rPr>
              <a:t>A</a:t>
            </a:r>
          </a:p>
          <a:p>
            <a:pPr>
              <a:lnSpc>
                <a:spcPct val="100000"/>
              </a:lnSpc>
            </a:pPr>
            <a:endParaRPr lang="en-US" sz="800" dirty="0">
              <a:solidFill>
                <a:schemeClr val="bg1"/>
              </a:solidFill>
            </a:endParaRPr>
          </a:p>
        </p:txBody>
      </p:sp>
      <p:sp>
        <p:nvSpPr>
          <p:cNvPr id="96" name="Oval 95"/>
          <p:cNvSpPr/>
          <p:nvPr/>
        </p:nvSpPr>
        <p:spPr>
          <a:xfrm>
            <a:off x="6586036" y="1336367"/>
            <a:ext cx="323680" cy="286800"/>
          </a:xfrm>
          <a:prstGeom prst="ellips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97" name="Title 12">
            <a:extLst>
              <a:ext uri="{FF2B5EF4-FFF2-40B4-BE49-F238E27FC236}">
                <a16:creationId xmlns:a16="http://schemas.microsoft.com/office/drawing/2014/main" id="{352635EF-B123-4DDE-A4B7-CDBEA5BB9A12}"/>
              </a:ext>
            </a:extLst>
          </p:cNvPr>
          <p:cNvSpPr txBox="1">
            <a:spLocks/>
          </p:cNvSpPr>
          <p:nvPr/>
        </p:nvSpPr>
        <p:spPr>
          <a:xfrm>
            <a:off x="6631258" y="1415518"/>
            <a:ext cx="240894" cy="263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D223F"/>
                </a:solidFill>
                <a:latin typeface="+mj-lt"/>
                <a:ea typeface="+mj-ea"/>
                <a:cs typeface="+mj-cs"/>
              </a:defRPr>
            </a:lvl1pPr>
          </a:lstStyle>
          <a:p>
            <a:pPr algn="ctr">
              <a:lnSpc>
                <a:spcPct val="100000"/>
              </a:lnSpc>
            </a:pPr>
            <a:r>
              <a:rPr lang="en-US" sz="1100" dirty="0" smtClean="0">
                <a:solidFill>
                  <a:schemeClr val="bg1"/>
                </a:solidFill>
              </a:rPr>
              <a:t>B</a:t>
            </a:r>
          </a:p>
          <a:p>
            <a:pPr>
              <a:lnSpc>
                <a:spcPct val="100000"/>
              </a:lnSpc>
            </a:pPr>
            <a:endParaRPr lang="en-US" sz="800" dirty="0">
              <a:solidFill>
                <a:schemeClr val="bg1"/>
              </a:solidFill>
            </a:endParaRPr>
          </a:p>
        </p:txBody>
      </p:sp>
      <p:sp>
        <p:nvSpPr>
          <p:cNvPr id="98" name="Oval 97"/>
          <p:cNvSpPr/>
          <p:nvPr/>
        </p:nvSpPr>
        <p:spPr>
          <a:xfrm>
            <a:off x="4929697" y="5086091"/>
            <a:ext cx="323680" cy="286800"/>
          </a:xfrm>
          <a:prstGeom prst="ellips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99" name="Title 12">
            <a:extLst>
              <a:ext uri="{FF2B5EF4-FFF2-40B4-BE49-F238E27FC236}">
                <a16:creationId xmlns:a16="http://schemas.microsoft.com/office/drawing/2014/main" id="{352635EF-B123-4DDE-A4B7-CDBEA5BB9A12}"/>
              </a:ext>
            </a:extLst>
          </p:cNvPr>
          <p:cNvSpPr txBox="1">
            <a:spLocks/>
          </p:cNvSpPr>
          <p:nvPr/>
        </p:nvSpPr>
        <p:spPr>
          <a:xfrm>
            <a:off x="4954125" y="5148133"/>
            <a:ext cx="240894" cy="263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D223F"/>
                </a:solidFill>
                <a:latin typeface="+mj-lt"/>
                <a:ea typeface="+mj-ea"/>
                <a:cs typeface="+mj-cs"/>
              </a:defRPr>
            </a:lvl1pPr>
          </a:lstStyle>
          <a:p>
            <a:pPr algn="ctr">
              <a:lnSpc>
                <a:spcPct val="100000"/>
              </a:lnSpc>
            </a:pPr>
            <a:r>
              <a:rPr lang="en-US" sz="1100" dirty="0" smtClean="0">
                <a:solidFill>
                  <a:schemeClr val="bg1"/>
                </a:solidFill>
              </a:rPr>
              <a:t>C</a:t>
            </a:r>
          </a:p>
          <a:p>
            <a:pPr>
              <a:lnSpc>
                <a:spcPct val="100000"/>
              </a:lnSpc>
            </a:pPr>
            <a:endParaRPr lang="en-US" sz="800" dirty="0">
              <a:solidFill>
                <a:schemeClr val="bg1"/>
              </a:solidFill>
            </a:endParaRPr>
          </a:p>
        </p:txBody>
      </p:sp>
      <p:sp>
        <p:nvSpPr>
          <p:cNvPr id="62" name="TextBox 61"/>
          <p:cNvSpPr txBox="1"/>
          <p:nvPr/>
        </p:nvSpPr>
        <p:spPr>
          <a:xfrm>
            <a:off x="7811211" y="4656765"/>
            <a:ext cx="3448460" cy="1792798"/>
          </a:xfrm>
          <a:prstGeom prst="rect">
            <a:avLst/>
          </a:prstGeom>
          <a:solidFill>
            <a:schemeClr val="bg1"/>
          </a:solidFill>
          <a:ln>
            <a:solidFill>
              <a:schemeClr val="tx1"/>
            </a:solidFill>
          </a:ln>
        </p:spPr>
        <p:txBody>
          <a:bodyPr wrap="square" rtlCol="0">
            <a:spAutoFit/>
          </a:bodyPr>
          <a:lstStyle/>
          <a:p>
            <a:r>
              <a:rPr lang="en-US" sz="1050" u="sng" dirty="0" smtClean="0"/>
              <a:t>Parking Overview</a:t>
            </a:r>
            <a:r>
              <a:rPr lang="en-US" sz="1050" dirty="0" smtClean="0"/>
              <a:t>:</a:t>
            </a:r>
          </a:p>
          <a:p>
            <a:r>
              <a:rPr lang="en-US" sz="1000" dirty="0" smtClean="0"/>
              <a:t>Parking Constructed – 3600 Spaces</a:t>
            </a:r>
          </a:p>
          <a:p>
            <a:r>
              <a:rPr lang="en-US" sz="1000" dirty="0" smtClean="0"/>
              <a:t>Net Increase from Parking Projects – 2551 Spaces</a:t>
            </a:r>
          </a:p>
          <a:p>
            <a:r>
              <a:rPr lang="en-US" sz="1000" dirty="0" smtClean="0"/>
              <a:t>Anticipated Loss from Other Capital Projects – 900 Spaces</a:t>
            </a:r>
          </a:p>
          <a:p>
            <a:r>
              <a:rPr lang="en-US" sz="1000" dirty="0" smtClean="0"/>
              <a:t>Total Increase of Parking (2018 – 2023) – 1651 Spaces</a:t>
            </a:r>
            <a:endParaRPr lang="en-US" sz="1000" dirty="0"/>
          </a:p>
          <a:p>
            <a:endParaRPr lang="en-US" sz="1000" dirty="0" smtClean="0"/>
          </a:p>
          <a:p>
            <a:r>
              <a:rPr lang="en-US" sz="1000" dirty="0" smtClean="0"/>
              <a:t>Faculty/Staff </a:t>
            </a:r>
            <a:r>
              <a:rPr lang="en-US" sz="1000" dirty="0"/>
              <a:t>– </a:t>
            </a:r>
            <a:r>
              <a:rPr lang="en-US" sz="1000" dirty="0" smtClean="0"/>
              <a:t>631 </a:t>
            </a:r>
            <a:r>
              <a:rPr lang="en-US" sz="1000" dirty="0"/>
              <a:t>Spaces</a:t>
            </a:r>
          </a:p>
          <a:p>
            <a:r>
              <a:rPr lang="en-US" sz="1000" dirty="0"/>
              <a:t>Commuter/Events – </a:t>
            </a:r>
            <a:r>
              <a:rPr lang="en-US" sz="1000" dirty="0" smtClean="0"/>
              <a:t>619 </a:t>
            </a:r>
            <a:r>
              <a:rPr lang="en-US" sz="1000" dirty="0"/>
              <a:t>Spaces</a:t>
            </a:r>
          </a:p>
          <a:p>
            <a:r>
              <a:rPr lang="en-US" sz="1000" dirty="0"/>
              <a:t>Resident Students – </a:t>
            </a:r>
            <a:r>
              <a:rPr lang="en-US" sz="1000" dirty="0" smtClean="0"/>
              <a:t>385 </a:t>
            </a:r>
            <a:r>
              <a:rPr lang="en-US" sz="1000" dirty="0"/>
              <a:t>Spaces</a:t>
            </a:r>
          </a:p>
          <a:p>
            <a:r>
              <a:rPr lang="en-US" sz="1000" dirty="0" smtClean="0"/>
              <a:t>Other – 16 Spaces</a:t>
            </a:r>
          </a:p>
          <a:p>
            <a:r>
              <a:rPr lang="en-US" sz="1000" dirty="0" smtClean="0"/>
              <a:t>Estimated </a:t>
            </a:r>
            <a:r>
              <a:rPr lang="en-US" sz="1000" dirty="0"/>
              <a:t>Cost - $71.50 M</a:t>
            </a:r>
          </a:p>
        </p:txBody>
      </p:sp>
      <p:sp>
        <p:nvSpPr>
          <p:cNvPr id="4" name="Rectangle 3"/>
          <p:cNvSpPr/>
          <p:nvPr/>
        </p:nvSpPr>
        <p:spPr>
          <a:xfrm>
            <a:off x="202187" y="4356440"/>
            <a:ext cx="1711336" cy="16212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304B8224-3546-4367-9E4B-B2A58F2FB492}"/>
              </a:ext>
            </a:extLst>
          </p:cNvPr>
          <p:cNvSpPr txBox="1"/>
          <p:nvPr/>
        </p:nvSpPr>
        <p:spPr>
          <a:xfrm>
            <a:off x="637721" y="4712938"/>
            <a:ext cx="1401644" cy="1415772"/>
          </a:xfrm>
          <a:prstGeom prst="rect">
            <a:avLst/>
          </a:prstGeom>
          <a:noFill/>
        </p:spPr>
        <p:txBody>
          <a:bodyPr wrap="square" rtlCol="0">
            <a:spAutoFit/>
          </a:bodyPr>
          <a:lstStyle/>
          <a:p>
            <a:r>
              <a:rPr lang="en-US" sz="1000" dirty="0" smtClean="0"/>
              <a:t>Current Projects</a:t>
            </a:r>
          </a:p>
          <a:p>
            <a:endParaRPr lang="en-US" sz="1000" dirty="0"/>
          </a:p>
          <a:p>
            <a:r>
              <a:rPr lang="en-US" sz="1000" dirty="0" smtClean="0"/>
              <a:t>Faculty/Staff</a:t>
            </a:r>
            <a:endParaRPr lang="en-US" sz="1000" dirty="0"/>
          </a:p>
          <a:p>
            <a:endParaRPr lang="en-US" sz="1000" dirty="0"/>
          </a:p>
          <a:p>
            <a:r>
              <a:rPr lang="en-US" sz="1000" dirty="0" smtClean="0"/>
              <a:t>Commuters/Events</a:t>
            </a:r>
          </a:p>
          <a:p>
            <a:endParaRPr lang="en-US" sz="1000" dirty="0"/>
          </a:p>
          <a:p>
            <a:r>
              <a:rPr lang="en-US" sz="1000" dirty="0" smtClean="0"/>
              <a:t>Residents</a:t>
            </a:r>
            <a:endParaRPr lang="en-US" sz="800" dirty="0"/>
          </a:p>
          <a:p>
            <a:endParaRPr lang="en-US" sz="1600" b="1" u="sng" dirty="0"/>
          </a:p>
        </p:txBody>
      </p:sp>
      <p:sp>
        <p:nvSpPr>
          <p:cNvPr id="42" name="Title 12">
            <a:extLst>
              <a:ext uri="{FF2B5EF4-FFF2-40B4-BE49-F238E27FC236}">
                <a16:creationId xmlns:a16="http://schemas.microsoft.com/office/drawing/2014/main" id="{352635EF-B123-4DDE-A4B7-CDBEA5BB9A12}"/>
              </a:ext>
            </a:extLst>
          </p:cNvPr>
          <p:cNvSpPr txBox="1">
            <a:spLocks/>
          </p:cNvSpPr>
          <p:nvPr/>
        </p:nvSpPr>
        <p:spPr>
          <a:xfrm>
            <a:off x="310036" y="5027777"/>
            <a:ext cx="622878" cy="263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D223F"/>
                </a:solidFill>
                <a:latin typeface="+mj-lt"/>
                <a:ea typeface="+mj-ea"/>
                <a:cs typeface="+mj-cs"/>
              </a:defRPr>
            </a:lvl1pPr>
          </a:lstStyle>
          <a:p>
            <a:pPr>
              <a:lnSpc>
                <a:spcPct val="100000"/>
              </a:lnSpc>
            </a:pPr>
            <a:r>
              <a:rPr lang="en-US" sz="1050" dirty="0">
                <a:solidFill>
                  <a:schemeClr val="bg1"/>
                </a:solidFill>
              </a:rPr>
              <a:t>XX</a:t>
            </a:r>
          </a:p>
        </p:txBody>
      </p:sp>
      <p:sp>
        <p:nvSpPr>
          <p:cNvPr id="43" name="Oval 42"/>
          <p:cNvSpPr/>
          <p:nvPr/>
        </p:nvSpPr>
        <p:spPr>
          <a:xfrm>
            <a:off x="341112" y="5337608"/>
            <a:ext cx="287293" cy="25262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itle 12">
            <a:extLst>
              <a:ext uri="{FF2B5EF4-FFF2-40B4-BE49-F238E27FC236}">
                <a16:creationId xmlns:a16="http://schemas.microsoft.com/office/drawing/2014/main" id="{352635EF-B123-4DDE-A4B7-CDBEA5BB9A12}"/>
              </a:ext>
            </a:extLst>
          </p:cNvPr>
          <p:cNvSpPr txBox="1">
            <a:spLocks/>
          </p:cNvSpPr>
          <p:nvPr/>
        </p:nvSpPr>
        <p:spPr>
          <a:xfrm>
            <a:off x="310036" y="5332060"/>
            <a:ext cx="622878" cy="263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D223F"/>
                </a:solidFill>
                <a:latin typeface="+mj-lt"/>
                <a:ea typeface="+mj-ea"/>
                <a:cs typeface="+mj-cs"/>
              </a:defRPr>
            </a:lvl1pPr>
          </a:lstStyle>
          <a:p>
            <a:pPr>
              <a:lnSpc>
                <a:spcPct val="100000"/>
              </a:lnSpc>
            </a:pPr>
            <a:r>
              <a:rPr lang="en-US" sz="1050" dirty="0">
                <a:solidFill>
                  <a:schemeClr val="bg1"/>
                </a:solidFill>
              </a:rPr>
              <a:t>XX</a:t>
            </a:r>
          </a:p>
        </p:txBody>
      </p:sp>
      <p:sp>
        <p:nvSpPr>
          <p:cNvPr id="50" name="Oval 49"/>
          <p:cNvSpPr/>
          <p:nvPr/>
        </p:nvSpPr>
        <p:spPr>
          <a:xfrm>
            <a:off x="341112" y="5641891"/>
            <a:ext cx="287293" cy="252621"/>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itle 12">
            <a:extLst>
              <a:ext uri="{FF2B5EF4-FFF2-40B4-BE49-F238E27FC236}">
                <a16:creationId xmlns:a16="http://schemas.microsoft.com/office/drawing/2014/main" id="{352635EF-B123-4DDE-A4B7-CDBEA5BB9A12}"/>
              </a:ext>
            </a:extLst>
          </p:cNvPr>
          <p:cNvSpPr txBox="1">
            <a:spLocks/>
          </p:cNvSpPr>
          <p:nvPr/>
        </p:nvSpPr>
        <p:spPr>
          <a:xfrm>
            <a:off x="306090" y="5650436"/>
            <a:ext cx="622878" cy="263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D223F"/>
                </a:solidFill>
                <a:latin typeface="+mj-lt"/>
                <a:ea typeface="+mj-ea"/>
                <a:cs typeface="+mj-cs"/>
              </a:defRPr>
            </a:lvl1pPr>
          </a:lstStyle>
          <a:p>
            <a:pPr>
              <a:lnSpc>
                <a:spcPct val="100000"/>
              </a:lnSpc>
            </a:pPr>
            <a:r>
              <a:rPr lang="en-US" sz="1050" dirty="0">
                <a:solidFill>
                  <a:schemeClr val="bg1"/>
                </a:solidFill>
              </a:rPr>
              <a:t>XX</a:t>
            </a:r>
          </a:p>
        </p:txBody>
      </p:sp>
      <p:sp>
        <p:nvSpPr>
          <p:cNvPr id="53" name="TextBox 52">
            <a:extLst>
              <a:ext uri="{FF2B5EF4-FFF2-40B4-BE49-F238E27FC236}">
                <a16:creationId xmlns:a16="http://schemas.microsoft.com/office/drawing/2014/main" id="{304B8224-3546-4367-9E4B-B2A58F2FB492}"/>
              </a:ext>
            </a:extLst>
          </p:cNvPr>
          <p:cNvSpPr txBox="1"/>
          <p:nvPr/>
        </p:nvSpPr>
        <p:spPr>
          <a:xfrm>
            <a:off x="628405" y="4379766"/>
            <a:ext cx="724333" cy="276999"/>
          </a:xfrm>
          <a:prstGeom prst="rect">
            <a:avLst/>
          </a:prstGeom>
          <a:noFill/>
        </p:spPr>
        <p:txBody>
          <a:bodyPr wrap="square" rtlCol="0">
            <a:spAutoFit/>
          </a:bodyPr>
          <a:lstStyle/>
          <a:p>
            <a:pPr algn="ctr"/>
            <a:r>
              <a:rPr lang="en-US" sz="1200" b="1" u="sng" dirty="0"/>
              <a:t>Legend</a:t>
            </a:r>
            <a:endParaRPr lang="en-US" sz="1600" b="1" u="sng" dirty="0"/>
          </a:p>
        </p:txBody>
      </p:sp>
      <p:sp>
        <p:nvSpPr>
          <p:cNvPr id="54" name="Oval 53"/>
          <p:cNvSpPr/>
          <p:nvPr/>
        </p:nvSpPr>
        <p:spPr>
          <a:xfrm>
            <a:off x="350428" y="5017620"/>
            <a:ext cx="287293" cy="252621"/>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itle 12">
            <a:extLst>
              <a:ext uri="{FF2B5EF4-FFF2-40B4-BE49-F238E27FC236}">
                <a16:creationId xmlns:a16="http://schemas.microsoft.com/office/drawing/2014/main" id="{352635EF-B123-4DDE-A4B7-CDBEA5BB9A12}"/>
              </a:ext>
            </a:extLst>
          </p:cNvPr>
          <p:cNvSpPr txBox="1">
            <a:spLocks/>
          </p:cNvSpPr>
          <p:nvPr/>
        </p:nvSpPr>
        <p:spPr>
          <a:xfrm>
            <a:off x="319352" y="5012072"/>
            <a:ext cx="622878" cy="263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D223F"/>
                </a:solidFill>
                <a:latin typeface="+mj-lt"/>
                <a:ea typeface="+mj-ea"/>
                <a:cs typeface="+mj-cs"/>
              </a:defRPr>
            </a:lvl1pPr>
          </a:lstStyle>
          <a:p>
            <a:pPr>
              <a:lnSpc>
                <a:spcPct val="100000"/>
              </a:lnSpc>
            </a:pPr>
            <a:r>
              <a:rPr lang="en-US" sz="1050" dirty="0">
                <a:solidFill>
                  <a:schemeClr val="bg1"/>
                </a:solidFill>
              </a:rPr>
              <a:t>XX</a:t>
            </a:r>
          </a:p>
        </p:txBody>
      </p:sp>
      <p:sp>
        <p:nvSpPr>
          <p:cNvPr id="100" name="Oval 99"/>
          <p:cNvSpPr/>
          <p:nvPr/>
        </p:nvSpPr>
        <p:spPr>
          <a:xfrm>
            <a:off x="337166" y="4717916"/>
            <a:ext cx="287293" cy="25262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itle 12">
            <a:extLst>
              <a:ext uri="{FF2B5EF4-FFF2-40B4-BE49-F238E27FC236}">
                <a16:creationId xmlns:a16="http://schemas.microsoft.com/office/drawing/2014/main" id="{352635EF-B123-4DDE-A4B7-CDBEA5BB9A12}"/>
              </a:ext>
            </a:extLst>
          </p:cNvPr>
          <p:cNvSpPr txBox="1">
            <a:spLocks/>
          </p:cNvSpPr>
          <p:nvPr/>
        </p:nvSpPr>
        <p:spPr>
          <a:xfrm>
            <a:off x="302065" y="4713337"/>
            <a:ext cx="622878" cy="263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D223F"/>
                </a:solidFill>
                <a:latin typeface="+mj-lt"/>
                <a:ea typeface="+mj-ea"/>
                <a:cs typeface="+mj-cs"/>
              </a:defRPr>
            </a:lvl1pPr>
          </a:lstStyle>
          <a:p>
            <a:pPr>
              <a:lnSpc>
                <a:spcPct val="100000"/>
              </a:lnSpc>
            </a:pPr>
            <a:r>
              <a:rPr lang="en-US" sz="1050" dirty="0">
                <a:solidFill>
                  <a:schemeClr val="bg1"/>
                </a:solidFill>
              </a:rPr>
              <a:t>XX</a:t>
            </a:r>
          </a:p>
        </p:txBody>
      </p:sp>
    </p:spTree>
    <p:extLst>
      <p:ext uri="{BB962C8B-B14F-4D97-AF65-F5344CB8AC3E}">
        <p14:creationId xmlns:p14="http://schemas.microsoft.com/office/powerpoint/2010/main" val="1724814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laceholder 3">
            <a:extLst>
              <a:ext uri="{FF2B5EF4-FFF2-40B4-BE49-F238E27FC236}">
                <a16:creationId xmlns:a16="http://schemas.microsoft.com/office/drawing/2014/main" id="{A17649FC-54C5-4210-A241-2C553E60661E}"/>
              </a:ext>
            </a:extLst>
          </p:cNvPr>
          <p:cNvSpPr>
            <a:spLocks noGrp="1"/>
          </p:cNvSpPr>
          <p:nvPr>
            <p:ph type="sldNum" sz="quarter" idx="12"/>
          </p:nvPr>
        </p:nvSpPr>
        <p:spPr>
          <a:xfrm>
            <a:off x="11618746" y="6273468"/>
            <a:ext cx="287548" cy="365125"/>
          </a:xfrm>
        </p:spPr>
        <p:txBody>
          <a:bodyPr/>
          <a:lstStyle/>
          <a:p>
            <a:fld id="{B85BFA1C-4E31-4B40-98F0-0A6FF6CC1FA6}" type="slidenum">
              <a:rPr lang="en-US" smtClean="0"/>
              <a:t>4</a:t>
            </a:fld>
            <a:endParaRPr lang="en-US" dirty="0"/>
          </a:p>
        </p:txBody>
      </p:sp>
      <p:graphicFrame>
        <p:nvGraphicFramePr>
          <p:cNvPr id="90" name="Chart 89"/>
          <p:cNvGraphicFramePr>
            <a:graphicFrameLocks/>
          </p:cNvGraphicFramePr>
          <p:nvPr>
            <p:extLst>
              <p:ext uri="{D42A27DB-BD31-4B8C-83A1-F6EECF244321}">
                <p14:modId xmlns:p14="http://schemas.microsoft.com/office/powerpoint/2010/main" val="2552255554"/>
              </p:ext>
            </p:extLst>
          </p:nvPr>
        </p:nvGraphicFramePr>
        <p:xfrm>
          <a:off x="1369316" y="210312"/>
          <a:ext cx="9328021" cy="559681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677048" y="4337181"/>
            <a:ext cx="1332278" cy="307777"/>
          </a:xfrm>
          <a:prstGeom prst="rect">
            <a:avLst/>
          </a:prstGeom>
          <a:noFill/>
          <a:ln>
            <a:noFill/>
          </a:ln>
        </p:spPr>
        <p:txBody>
          <a:bodyPr wrap="square" rtlCol="0">
            <a:spAutoFit/>
          </a:bodyPr>
          <a:lstStyle/>
          <a:p>
            <a:pPr algn="ctr"/>
            <a:r>
              <a:rPr lang="en-US" sz="1400" b="1" dirty="0" smtClean="0">
                <a:solidFill>
                  <a:schemeClr val="bg1"/>
                </a:solidFill>
              </a:rPr>
              <a:t>Faculty/Staff</a:t>
            </a:r>
            <a:endParaRPr lang="en-US" sz="1400" b="1" dirty="0">
              <a:solidFill>
                <a:schemeClr val="bg1"/>
              </a:solidFill>
            </a:endParaRPr>
          </a:p>
        </p:txBody>
      </p:sp>
      <p:sp>
        <p:nvSpPr>
          <p:cNvPr id="10" name="TextBox 9"/>
          <p:cNvSpPr txBox="1"/>
          <p:nvPr/>
        </p:nvSpPr>
        <p:spPr>
          <a:xfrm>
            <a:off x="5297121" y="3266088"/>
            <a:ext cx="2092132" cy="307777"/>
          </a:xfrm>
          <a:prstGeom prst="rect">
            <a:avLst/>
          </a:prstGeom>
          <a:noFill/>
          <a:ln>
            <a:noFill/>
          </a:ln>
        </p:spPr>
        <p:txBody>
          <a:bodyPr wrap="square" rtlCol="0">
            <a:spAutoFit/>
          </a:bodyPr>
          <a:lstStyle/>
          <a:p>
            <a:pPr algn="ctr"/>
            <a:r>
              <a:rPr lang="en-US" sz="1400" b="1" dirty="0" smtClean="0">
                <a:solidFill>
                  <a:schemeClr val="bg1"/>
                </a:solidFill>
              </a:rPr>
              <a:t>Commuter Students</a:t>
            </a:r>
            <a:endParaRPr lang="en-US" sz="1400" b="1" dirty="0">
              <a:solidFill>
                <a:schemeClr val="bg1"/>
              </a:solidFill>
            </a:endParaRPr>
          </a:p>
        </p:txBody>
      </p:sp>
      <p:sp>
        <p:nvSpPr>
          <p:cNvPr id="11" name="TextBox 10"/>
          <p:cNvSpPr txBox="1"/>
          <p:nvPr/>
        </p:nvSpPr>
        <p:spPr>
          <a:xfrm>
            <a:off x="5297121" y="2309405"/>
            <a:ext cx="2092132" cy="307777"/>
          </a:xfrm>
          <a:prstGeom prst="rect">
            <a:avLst/>
          </a:prstGeom>
          <a:noFill/>
          <a:ln>
            <a:noFill/>
          </a:ln>
        </p:spPr>
        <p:txBody>
          <a:bodyPr wrap="square" rtlCol="0">
            <a:spAutoFit/>
          </a:bodyPr>
          <a:lstStyle/>
          <a:p>
            <a:pPr algn="ctr"/>
            <a:r>
              <a:rPr lang="en-US" sz="1400" b="1" dirty="0" smtClean="0"/>
              <a:t>Resident Students</a:t>
            </a:r>
            <a:endParaRPr lang="en-US" sz="1400" b="1" dirty="0"/>
          </a:p>
        </p:txBody>
      </p:sp>
      <p:sp>
        <p:nvSpPr>
          <p:cNvPr id="12" name="TextBox 11"/>
          <p:cNvSpPr txBox="1"/>
          <p:nvPr/>
        </p:nvSpPr>
        <p:spPr>
          <a:xfrm>
            <a:off x="6008679" y="1618596"/>
            <a:ext cx="669017" cy="307777"/>
          </a:xfrm>
          <a:prstGeom prst="rect">
            <a:avLst/>
          </a:prstGeom>
          <a:noFill/>
          <a:ln>
            <a:noFill/>
          </a:ln>
        </p:spPr>
        <p:txBody>
          <a:bodyPr wrap="square" rtlCol="0">
            <a:spAutoFit/>
          </a:bodyPr>
          <a:lstStyle/>
          <a:p>
            <a:pPr algn="ctr"/>
            <a:r>
              <a:rPr lang="en-US" sz="1400" b="1" dirty="0" smtClean="0"/>
              <a:t>Other</a:t>
            </a:r>
            <a:endParaRPr lang="en-US" sz="1400" b="1" dirty="0"/>
          </a:p>
        </p:txBody>
      </p:sp>
      <p:sp>
        <p:nvSpPr>
          <p:cNvPr id="2" name="TextBox 1"/>
          <p:cNvSpPr txBox="1"/>
          <p:nvPr/>
        </p:nvSpPr>
        <p:spPr>
          <a:xfrm>
            <a:off x="10119254" y="783997"/>
            <a:ext cx="678391" cy="307777"/>
          </a:xfrm>
          <a:prstGeom prst="rect">
            <a:avLst/>
          </a:prstGeom>
          <a:noFill/>
        </p:spPr>
        <p:txBody>
          <a:bodyPr wrap="none" rtlCol="0">
            <a:spAutoFit/>
          </a:bodyPr>
          <a:lstStyle/>
          <a:p>
            <a:r>
              <a:rPr lang="en-US" sz="1400" b="1" dirty="0" smtClean="0">
                <a:solidFill>
                  <a:srgbClr val="FF0000"/>
                </a:solidFill>
              </a:rPr>
              <a:t>14,944</a:t>
            </a:r>
            <a:endParaRPr lang="en-US" sz="1400" b="1" dirty="0">
              <a:solidFill>
                <a:srgbClr val="FF0000"/>
              </a:solidFill>
            </a:endParaRPr>
          </a:p>
        </p:txBody>
      </p:sp>
      <p:sp>
        <p:nvSpPr>
          <p:cNvPr id="13" name="TextBox 12"/>
          <p:cNvSpPr txBox="1"/>
          <p:nvPr/>
        </p:nvSpPr>
        <p:spPr>
          <a:xfrm>
            <a:off x="1209675" y="2009775"/>
            <a:ext cx="678391" cy="307777"/>
          </a:xfrm>
          <a:prstGeom prst="rect">
            <a:avLst/>
          </a:prstGeom>
          <a:noFill/>
        </p:spPr>
        <p:txBody>
          <a:bodyPr wrap="none" rtlCol="0">
            <a:spAutoFit/>
          </a:bodyPr>
          <a:lstStyle/>
          <a:p>
            <a:r>
              <a:rPr lang="en-US" sz="1400" b="1" dirty="0" smtClean="0">
                <a:solidFill>
                  <a:srgbClr val="FF0000"/>
                </a:solidFill>
              </a:rPr>
              <a:t>10,998</a:t>
            </a:r>
            <a:endParaRPr lang="en-US" sz="1400" b="1" dirty="0">
              <a:solidFill>
                <a:srgbClr val="FF0000"/>
              </a:solidFill>
            </a:endParaRPr>
          </a:p>
        </p:txBody>
      </p:sp>
      <p:cxnSp>
        <p:nvCxnSpPr>
          <p:cNvPr id="14" name="Straight Connector 13"/>
          <p:cNvCxnSpPr/>
          <p:nvPr/>
        </p:nvCxnSpPr>
        <p:spPr>
          <a:xfrm>
            <a:off x="1904999" y="2162175"/>
            <a:ext cx="8522208" cy="0"/>
          </a:xfrm>
          <a:prstGeom prst="line">
            <a:avLst/>
          </a:prstGeom>
          <a:ln>
            <a:solidFill>
              <a:srgbClr val="011247"/>
            </a:solidFill>
          </a:ln>
        </p:spPr>
        <p:style>
          <a:lnRef idx="1">
            <a:schemeClr val="accent1"/>
          </a:lnRef>
          <a:fillRef idx="0">
            <a:schemeClr val="accent1"/>
          </a:fillRef>
          <a:effectRef idx="0">
            <a:schemeClr val="accent1"/>
          </a:effectRef>
          <a:fontRef idx="minor">
            <a:schemeClr val="tx1"/>
          </a:fontRef>
        </p:style>
      </p:cxnSp>
      <p:sp>
        <p:nvSpPr>
          <p:cNvPr id="15" name="Right Brace 14"/>
          <p:cNvSpPr/>
          <p:nvPr/>
        </p:nvSpPr>
        <p:spPr>
          <a:xfrm>
            <a:off x="10444140" y="1091774"/>
            <a:ext cx="223860" cy="1079927"/>
          </a:xfrm>
          <a:prstGeom prst="rightBrace">
            <a:avLst/>
          </a:prstGeom>
          <a:ln>
            <a:solidFill>
              <a:srgbClr val="00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16" name="TextBox 15"/>
          <p:cNvSpPr txBox="1"/>
          <p:nvPr/>
        </p:nvSpPr>
        <p:spPr>
          <a:xfrm>
            <a:off x="10715625" y="1209675"/>
            <a:ext cx="885825" cy="1154162"/>
          </a:xfrm>
          <a:prstGeom prst="rect">
            <a:avLst/>
          </a:prstGeom>
          <a:noFill/>
        </p:spPr>
        <p:txBody>
          <a:bodyPr wrap="square" rtlCol="0">
            <a:spAutoFit/>
          </a:bodyPr>
          <a:lstStyle/>
          <a:p>
            <a:pPr algn="ctr"/>
            <a:r>
              <a:rPr lang="en-US" sz="1200" b="1" dirty="0" smtClean="0">
                <a:solidFill>
                  <a:srgbClr val="000066"/>
                </a:solidFill>
              </a:rPr>
              <a:t>+3,946 Space Increase</a:t>
            </a:r>
          </a:p>
          <a:p>
            <a:pPr algn="ctr"/>
            <a:endParaRPr lang="en-US" sz="700" b="1" dirty="0">
              <a:solidFill>
                <a:srgbClr val="000066"/>
              </a:solidFill>
            </a:endParaRPr>
          </a:p>
          <a:p>
            <a:pPr algn="ctr"/>
            <a:r>
              <a:rPr lang="en-US" sz="1200" b="1" dirty="0" smtClean="0">
                <a:solidFill>
                  <a:srgbClr val="000066"/>
                </a:solidFill>
              </a:rPr>
              <a:t>36% Increase</a:t>
            </a:r>
            <a:endParaRPr lang="en-US" sz="1200" b="1" dirty="0">
              <a:solidFill>
                <a:srgbClr val="000066"/>
              </a:solidFill>
            </a:endParaRPr>
          </a:p>
        </p:txBody>
      </p:sp>
    </p:spTree>
    <p:extLst>
      <p:ext uri="{BB962C8B-B14F-4D97-AF65-F5344CB8AC3E}">
        <p14:creationId xmlns:p14="http://schemas.microsoft.com/office/powerpoint/2010/main" val="326682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6" name="OTLSHAPE_T_2508efa28ff349da8bc6837b0c12f3f2_RightVerticalConnector1"/>
          <p:cNvCxnSpPr/>
          <p:nvPr>
            <p:custDataLst>
              <p:tags r:id="rId1"/>
            </p:custDataLst>
          </p:nvPr>
        </p:nvCxnSpPr>
        <p:spPr>
          <a:xfrm flipH="1">
            <a:off x="11553964" y="137160"/>
            <a:ext cx="28007" cy="5457969"/>
          </a:xfrm>
          <a:prstGeom prst="line">
            <a:avLst/>
          </a:prstGeom>
          <a:ln w="9525" cap="flat" cmpd="sng" algn="ctr">
            <a:solidFill>
              <a:schemeClr val="bg1">
                <a:lumMod val="5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OTLSHAPE_T_2508efa28ff349da8bc6837b0c12f3f2_RightVerticalConnector1"/>
          <p:cNvCxnSpPr/>
          <p:nvPr>
            <p:custDataLst>
              <p:tags r:id="rId2"/>
            </p:custDataLst>
          </p:nvPr>
        </p:nvCxnSpPr>
        <p:spPr>
          <a:xfrm flipH="1">
            <a:off x="2684774" y="137160"/>
            <a:ext cx="26459" cy="5378829"/>
          </a:xfrm>
          <a:prstGeom prst="line">
            <a:avLst/>
          </a:prstGeom>
          <a:ln w="9525" cap="flat" cmpd="sng" algn="ctr">
            <a:solidFill>
              <a:schemeClr val="bg1">
                <a:lumMod val="5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OTLSHAPE_T_2508efa28ff349da8bc6837b0c12f3f2_RightVerticalConnector1"/>
          <p:cNvCxnSpPr/>
          <p:nvPr>
            <p:custDataLst>
              <p:tags r:id="rId3"/>
            </p:custDataLst>
          </p:nvPr>
        </p:nvCxnSpPr>
        <p:spPr>
          <a:xfrm flipH="1">
            <a:off x="4074790" y="117385"/>
            <a:ext cx="51072" cy="5487270"/>
          </a:xfrm>
          <a:prstGeom prst="line">
            <a:avLst/>
          </a:prstGeom>
          <a:ln w="9525" cap="flat" cmpd="sng" algn="ctr">
            <a:solidFill>
              <a:schemeClr val="bg1">
                <a:lumMod val="9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OTLSHAPE_T_2508efa28ff349da8bc6837b0c12f3f2_RightVerticalConnector1"/>
          <p:cNvCxnSpPr/>
          <p:nvPr>
            <p:custDataLst>
              <p:tags r:id="rId4"/>
            </p:custDataLst>
          </p:nvPr>
        </p:nvCxnSpPr>
        <p:spPr>
          <a:xfrm>
            <a:off x="3143652" y="117385"/>
            <a:ext cx="0" cy="5431198"/>
          </a:xfrm>
          <a:prstGeom prst="line">
            <a:avLst/>
          </a:prstGeom>
          <a:ln w="9525" cap="flat" cmpd="sng" algn="ctr">
            <a:solidFill>
              <a:schemeClr val="bg1">
                <a:lumMod val="9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OTLSHAPE_T_2508efa28ff349da8bc6837b0c12f3f2_RightVerticalConnector1"/>
          <p:cNvCxnSpPr/>
          <p:nvPr>
            <p:custDataLst>
              <p:tags r:id="rId5"/>
            </p:custDataLst>
          </p:nvPr>
        </p:nvCxnSpPr>
        <p:spPr>
          <a:xfrm flipH="1">
            <a:off x="3624040" y="137160"/>
            <a:ext cx="33329" cy="5467495"/>
          </a:xfrm>
          <a:prstGeom prst="line">
            <a:avLst/>
          </a:prstGeom>
          <a:ln w="9525" cap="flat" cmpd="sng" algn="ctr">
            <a:solidFill>
              <a:schemeClr val="bg1">
                <a:lumMod val="9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OTLSHAPE_T_2508efa28ff349da8bc6837b0c12f3f2_RightVerticalConnector1"/>
          <p:cNvCxnSpPr/>
          <p:nvPr>
            <p:custDataLst>
              <p:tags r:id="rId6"/>
            </p:custDataLst>
          </p:nvPr>
        </p:nvCxnSpPr>
        <p:spPr>
          <a:xfrm flipH="1">
            <a:off x="5783269" y="136502"/>
            <a:ext cx="39997" cy="5611445"/>
          </a:xfrm>
          <a:prstGeom prst="line">
            <a:avLst/>
          </a:prstGeom>
          <a:ln w="9525" cap="flat" cmpd="sng" algn="ctr">
            <a:solidFill>
              <a:schemeClr val="bg1">
                <a:lumMod val="9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OTLSHAPE_T_2508efa28ff349da8bc6837b0c12f3f2_RightVerticalConnector1"/>
          <p:cNvCxnSpPr/>
          <p:nvPr>
            <p:custDataLst>
              <p:tags r:id="rId7"/>
            </p:custDataLst>
          </p:nvPr>
        </p:nvCxnSpPr>
        <p:spPr>
          <a:xfrm flipH="1">
            <a:off x="4941709" y="136502"/>
            <a:ext cx="49634" cy="5611445"/>
          </a:xfrm>
          <a:prstGeom prst="line">
            <a:avLst/>
          </a:prstGeom>
          <a:ln w="9525" cap="flat" cmpd="sng" algn="ctr">
            <a:solidFill>
              <a:schemeClr val="bg1">
                <a:lumMod val="9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OTLSHAPE_T_2508efa28ff349da8bc6837b0c12f3f2_RightVerticalConnector1"/>
          <p:cNvCxnSpPr/>
          <p:nvPr>
            <p:custDataLst>
              <p:tags r:id="rId8"/>
            </p:custDataLst>
          </p:nvPr>
        </p:nvCxnSpPr>
        <p:spPr>
          <a:xfrm flipH="1">
            <a:off x="5373764" y="136502"/>
            <a:ext cx="49078" cy="5611445"/>
          </a:xfrm>
          <a:prstGeom prst="line">
            <a:avLst/>
          </a:prstGeom>
          <a:ln w="9525" cap="flat" cmpd="sng" algn="ctr">
            <a:solidFill>
              <a:schemeClr val="bg1">
                <a:lumMod val="9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OTLSHAPE_T_2508efa28ff349da8bc6837b0c12f3f2_RightVerticalConnector1"/>
          <p:cNvCxnSpPr/>
          <p:nvPr>
            <p:custDataLst>
              <p:tags r:id="rId9"/>
            </p:custDataLst>
          </p:nvPr>
        </p:nvCxnSpPr>
        <p:spPr>
          <a:xfrm>
            <a:off x="7652934" y="153795"/>
            <a:ext cx="0" cy="5450860"/>
          </a:xfrm>
          <a:prstGeom prst="line">
            <a:avLst/>
          </a:prstGeom>
          <a:ln w="9525" cap="flat" cmpd="sng" algn="ctr">
            <a:solidFill>
              <a:schemeClr val="bg1">
                <a:lumMod val="9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OTLSHAPE_T_2508efa28ff349da8bc6837b0c12f3f2_RightVerticalConnector1"/>
          <p:cNvCxnSpPr/>
          <p:nvPr>
            <p:custDataLst>
              <p:tags r:id="rId10"/>
            </p:custDataLst>
          </p:nvPr>
        </p:nvCxnSpPr>
        <p:spPr>
          <a:xfrm flipH="1">
            <a:off x="6706852" y="153795"/>
            <a:ext cx="22751" cy="5450860"/>
          </a:xfrm>
          <a:prstGeom prst="line">
            <a:avLst/>
          </a:prstGeom>
          <a:ln w="9525" cap="flat" cmpd="sng" algn="ctr">
            <a:solidFill>
              <a:schemeClr val="bg1">
                <a:lumMod val="9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OTLSHAPE_T_2508efa28ff349da8bc6837b0c12f3f2_RightVerticalConnector1"/>
          <p:cNvCxnSpPr/>
          <p:nvPr>
            <p:custDataLst>
              <p:tags r:id="rId11"/>
            </p:custDataLst>
          </p:nvPr>
        </p:nvCxnSpPr>
        <p:spPr>
          <a:xfrm flipH="1">
            <a:off x="7178854" y="136502"/>
            <a:ext cx="18355" cy="5468153"/>
          </a:xfrm>
          <a:prstGeom prst="line">
            <a:avLst/>
          </a:prstGeom>
          <a:ln w="9525" cap="flat" cmpd="sng" algn="ctr">
            <a:solidFill>
              <a:schemeClr val="bg1">
                <a:lumMod val="9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OTLSHAPE_T_2508efa28ff349da8bc6837b0c12f3f2_RightVerticalConnector1"/>
          <p:cNvCxnSpPr/>
          <p:nvPr>
            <p:custDataLst>
              <p:tags r:id="rId12"/>
            </p:custDataLst>
          </p:nvPr>
        </p:nvCxnSpPr>
        <p:spPr>
          <a:xfrm>
            <a:off x="9342931" y="137160"/>
            <a:ext cx="0" cy="5445647"/>
          </a:xfrm>
          <a:prstGeom prst="line">
            <a:avLst/>
          </a:prstGeom>
          <a:ln w="9525" cap="flat" cmpd="sng" algn="ctr">
            <a:solidFill>
              <a:schemeClr val="bg1">
                <a:lumMod val="9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OTLSHAPE_T_2508efa28ff349da8bc6837b0c12f3f2_RightVerticalConnector1"/>
          <p:cNvCxnSpPr/>
          <p:nvPr>
            <p:custDataLst>
              <p:tags r:id="rId13"/>
            </p:custDataLst>
          </p:nvPr>
        </p:nvCxnSpPr>
        <p:spPr>
          <a:xfrm flipH="1">
            <a:off x="8462925" y="137160"/>
            <a:ext cx="43427" cy="5320826"/>
          </a:xfrm>
          <a:prstGeom prst="line">
            <a:avLst/>
          </a:prstGeom>
          <a:ln w="9525" cap="flat" cmpd="sng" algn="ctr">
            <a:solidFill>
              <a:schemeClr val="bg1">
                <a:lumMod val="9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 name="OTLSHAPE_T_2508efa28ff349da8bc6837b0c12f3f2_RightVerticalConnector1"/>
          <p:cNvCxnSpPr/>
          <p:nvPr>
            <p:custDataLst>
              <p:tags r:id="rId14"/>
            </p:custDataLst>
          </p:nvPr>
        </p:nvCxnSpPr>
        <p:spPr>
          <a:xfrm flipH="1">
            <a:off x="8916587" y="137160"/>
            <a:ext cx="41747" cy="5383054"/>
          </a:xfrm>
          <a:prstGeom prst="line">
            <a:avLst/>
          </a:prstGeom>
          <a:ln w="9525" cap="flat" cmpd="sng" algn="ctr">
            <a:solidFill>
              <a:schemeClr val="bg1">
                <a:lumMod val="9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OTLSHAPE_T_2508efa28ff349da8bc6837b0c12f3f2_RightVerticalConnector1"/>
          <p:cNvCxnSpPr/>
          <p:nvPr>
            <p:custDataLst>
              <p:tags r:id="rId15"/>
            </p:custDataLst>
          </p:nvPr>
        </p:nvCxnSpPr>
        <p:spPr>
          <a:xfrm flipH="1">
            <a:off x="11099858" y="143546"/>
            <a:ext cx="24150" cy="5410120"/>
          </a:xfrm>
          <a:prstGeom prst="line">
            <a:avLst/>
          </a:prstGeom>
          <a:ln w="9525" cap="flat" cmpd="sng" algn="ctr">
            <a:solidFill>
              <a:schemeClr val="bg1">
                <a:lumMod val="9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OTLSHAPE_T_2508efa28ff349da8bc6837b0c12f3f2_RightVerticalConnector1"/>
          <p:cNvCxnSpPr/>
          <p:nvPr>
            <p:custDataLst>
              <p:tags r:id="rId16"/>
            </p:custDataLst>
          </p:nvPr>
        </p:nvCxnSpPr>
        <p:spPr>
          <a:xfrm flipH="1">
            <a:off x="10230522" y="130514"/>
            <a:ext cx="9842" cy="5409703"/>
          </a:xfrm>
          <a:prstGeom prst="line">
            <a:avLst/>
          </a:prstGeom>
          <a:ln w="9525" cap="flat" cmpd="sng" algn="ctr">
            <a:solidFill>
              <a:schemeClr val="bg1">
                <a:lumMod val="9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 name="OTLSHAPE_T_2508efa28ff349da8bc6837b0c12f3f2_RightVerticalConnector1"/>
          <p:cNvCxnSpPr/>
          <p:nvPr>
            <p:custDataLst>
              <p:tags r:id="rId17"/>
            </p:custDataLst>
          </p:nvPr>
        </p:nvCxnSpPr>
        <p:spPr>
          <a:xfrm flipH="1">
            <a:off x="10673514" y="153103"/>
            <a:ext cx="19904" cy="5348258"/>
          </a:xfrm>
          <a:prstGeom prst="line">
            <a:avLst/>
          </a:prstGeom>
          <a:ln w="9525" cap="flat" cmpd="sng" algn="ctr">
            <a:solidFill>
              <a:schemeClr val="bg1">
                <a:lumMod val="9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Slide Number Placeholder 3">
            <a:extLst>
              <a:ext uri="{FF2B5EF4-FFF2-40B4-BE49-F238E27FC236}">
                <a16:creationId xmlns:a16="http://schemas.microsoft.com/office/drawing/2014/main" id="{A17649FC-54C5-4210-A241-2C553E60661E}"/>
              </a:ext>
            </a:extLst>
          </p:cNvPr>
          <p:cNvSpPr>
            <a:spLocks noGrp="1"/>
          </p:cNvSpPr>
          <p:nvPr>
            <p:ph type="sldNum" sz="quarter" idx="12"/>
          </p:nvPr>
        </p:nvSpPr>
        <p:spPr>
          <a:xfrm>
            <a:off x="11618746" y="6273468"/>
            <a:ext cx="287548" cy="365125"/>
          </a:xfrm>
        </p:spPr>
        <p:txBody>
          <a:bodyPr/>
          <a:lstStyle/>
          <a:p>
            <a:fld id="{B85BFA1C-4E31-4B40-98F0-0A6FF6CC1FA6}" type="slidenum">
              <a:rPr lang="en-US" smtClean="0"/>
              <a:t>5</a:t>
            </a:fld>
            <a:endParaRPr lang="en-US" dirty="0"/>
          </a:p>
        </p:txBody>
      </p:sp>
      <p:sp>
        <p:nvSpPr>
          <p:cNvPr id="6" name="OTLSHAPE_TB_00000000000000000000000000000000_ScaleContainer"/>
          <p:cNvSpPr/>
          <p:nvPr>
            <p:custDataLst>
              <p:tags r:id="rId18"/>
            </p:custDataLst>
          </p:nvPr>
        </p:nvSpPr>
        <p:spPr>
          <a:xfrm>
            <a:off x="176613" y="5515989"/>
            <a:ext cx="11637034" cy="298032"/>
          </a:xfrm>
          <a:prstGeom prst="roundRect">
            <a:avLst/>
          </a:prstGeom>
          <a:gradFill flip="none" rotWithShape="1">
            <a:gsLst>
              <a:gs pos="0">
                <a:srgbClr val="44546A"/>
              </a:gs>
              <a:gs pos="100000">
                <a:srgbClr val="52667F"/>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TLSHAPE_TB_00000000000000000000000000000000_TimescaleInterval1"/>
          <p:cNvSpPr txBox="1"/>
          <p:nvPr>
            <p:custDataLst>
              <p:tags r:id="rId19"/>
            </p:custDataLst>
          </p:nvPr>
        </p:nvSpPr>
        <p:spPr>
          <a:xfrm>
            <a:off x="2558020" y="5570147"/>
            <a:ext cx="469900" cy="177800"/>
          </a:xfrm>
          <a:prstGeom prst="rect">
            <a:avLst/>
          </a:prstGeom>
          <a:noFill/>
        </p:spPr>
        <p:txBody>
          <a:bodyPr vert="horz" wrap="square" lIns="0" tIns="0" rIns="0" bIns="0" rtlCol="0" anchor="ctr" anchorCtr="0">
            <a:noAutofit/>
          </a:bodyPr>
          <a:lstStyle/>
          <a:p>
            <a:r>
              <a:rPr lang="en-US" sz="1200" spc="-14" dirty="0" smtClean="0">
                <a:solidFill>
                  <a:schemeClr val="lt1"/>
                </a:solidFill>
                <a:latin typeface="Calibri" panose="020F0502020204030204" pitchFamily="34" charset="0"/>
              </a:rPr>
              <a:t>2019</a:t>
            </a:r>
            <a:endParaRPr lang="en-US" sz="1200" spc="-14" dirty="0">
              <a:solidFill>
                <a:schemeClr val="lt1"/>
              </a:solidFill>
              <a:latin typeface="Calibri" panose="020F0502020204030204" pitchFamily="34" charset="0"/>
            </a:endParaRPr>
          </a:p>
        </p:txBody>
      </p:sp>
      <p:sp>
        <p:nvSpPr>
          <p:cNvPr id="8" name="OTLSHAPE_TB_00000000000000000000000000000000_TimescaleInterval3"/>
          <p:cNvSpPr txBox="1"/>
          <p:nvPr>
            <p:custDataLst>
              <p:tags r:id="rId20"/>
            </p:custDataLst>
          </p:nvPr>
        </p:nvSpPr>
        <p:spPr>
          <a:xfrm>
            <a:off x="6082359" y="5556937"/>
            <a:ext cx="571249" cy="204220"/>
          </a:xfrm>
          <a:prstGeom prst="rect">
            <a:avLst/>
          </a:prstGeom>
          <a:noFill/>
        </p:spPr>
        <p:txBody>
          <a:bodyPr vert="horz" wrap="square" lIns="0" tIns="0" rIns="0" bIns="0" rtlCol="0" anchor="ctr" anchorCtr="0">
            <a:noAutofit/>
          </a:bodyPr>
          <a:lstStyle/>
          <a:p>
            <a:r>
              <a:rPr lang="en-US" sz="1200" spc="-26" dirty="0" smtClean="0">
                <a:solidFill>
                  <a:schemeClr val="lt1"/>
                </a:solidFill>
                <a:latin typeface="Calibri" panose="020F0502020204030204" pitchFamily="34" charset="0"/>
              </a:rPr>
              <a:t>2021</a:t>
            </a:r>
            <a:endParaRPr lang="en-US" sz="1200" spc="-26" dirty="0">
              <a:solidFill>
                <a:schemeClr val="lt1"/>
              </a:solidFill>
              <a:latin typeface="Calibri" panose="020F0502020204030204" pitchFamily="34" charset="0"/>
            </a:endParaRPr>
          </a:p>
        </p:txBody>
      </p:sp>
      <p:sp>
        <p:nvSpPr>
          <p:cNvPr id="9" name="OTLSHAPE_TB_00000000000000000000000000000000_TimescaleInterval4"/>
          <p:cNvSpPr txBox="1"/>
          <p:nvPr>
            <p:custDataLst>
              <p:tags r:id="rId21"/>
            </p:custDataLst>
          </p:nvPr>
        </p:nvSpPr>
        <p:spPr>
          <a:xfrm>
            <a:off x="7894701" y="5548583"/>
            <a:ext cx="556995" cy="229360"/>
          </a:xfrm>
          <a:prstGeom prst="rect">
            <a:avLst/>
          </a:prstGeom>
          <a:noFill/>
        </p:spPr>
        <p:txBody>
          <a:bodyPr vert="horz" wrap="square" lIns="0" tIns="0" rIns="0" bIns="0" rtlCol="0" anchor="ctr" anchorCtr="0">
            <a:noAutofit/>
          </a:bodyPr>
          <a:lstStyle/>
          <a:p>
            <a:r>
              <a:rPr lang="en-US" sz="1200" spc="-26" dirty="0" smtClean="0">
                <a:solidFill>
                  <a:schemeClr val="lt1"/>
                </a:solidFill>
                <a:latin typeface="Calibri" panose="020F0502020204030204" pitchFamily="34" charset="0"/>
              </a:rPr>
              <a:t>2022</a:t>
            </a:r>
            <a:endParaRPr lang="en-US" sz="1200" spc="-26" dirty="0">
              <a:solidFill>
                <a:schemeClr val="lt1"/>
              </a:solidFill>
              <a:latin typeface="Calibri" panose="020F0502020204030204" pitchFamily="34" charset="0"/>
            </a:endParaRPr>
          </a:p>
        </p:txBody>
      </p:sp>
      <p:sp>
        <p:nvSpPr>
          <p:cNvPr id="10" name="OTLSHAPE_TB_00000000000000000000000000000000_TimescaleInterval5"/>
          <p:cNvSpPr txBox="1"/>
          <p:nvPr>
            <p:custDataLst>
              <p:tags r:id="rId22"/>
            </p:custDataLst>
          </p:nvPr>
        </p:nvSpPr>
        <p:spPr>
          <a:xfrm>
            <a:off x="9673525" y="5544964"/>
            <a:ext cx="556997" cy="237659"/>
          </a:xfrm>
          <a:prstGeom prst="rect">
            <a:avLst/>
          </a:prstGeom>
          <a:noFill/>
        </p:spPr>
        <p:txBody>
          <a:bodyPr vert="horz" wrap="square" lIns="0" tIns="0" rIns="0" bIns="0" rtlCol="0" anchor="ctr" anchorCtr="0">
            <a:noAutofit/>
          </a:bodyPr>
          <a:lstStyle/>
          <a:p>
            <a:r>
              <a:rPr lang="en-US" sz="1200" spc="-26" dirty="0" smtClean="0">
                <a:solidFill>
                  <a:schemeClr val="lt1"/>
                </a:solidFill>
                <a:latin typeface="Calibri" panose="020F0502020204030204" pitchFamily="34" charset="0"/>
              </a:rPr>
              <a:t>2023</a:t>
            </a:r>
            <a:endParaRPr lang="en-US" sz="1200" spc="-26" dirty="0">
              <a:solidFill>
                <a:schemeClr val="lt1"/>
              </a:solidFill>
              <a:latin typeface="Calibri" panose="020F0502020204030204" pitchFamily="34" charset="0"/>
            </a:endParaRPr>
          </a:p>
        </p:txBody>
      </p:sp>
      <p:sp>
        <p:nvSpPr>
          <p:cNvPr id="16" name="OTLSHAPE_T_2508efa28ff349da8bc6837b0c12f3f2_Title"/>
          <p:cNvSpPr txBox="1"/>
          <p:nvPr>
            <p:custDataLst>
              <p:tags r:id="rId23"/>
            </p:custDataLst>
          </p:nvPr>
        </p:nvSpPr>
        <p:spPr>
          <a:xfrm>
            <a:off x="512078" y="131977"/>
            <a:ext cx="2053005" cy="5863144"/>
          </a:xfrm>
          <a:prstGeom prst="rect">
            <a:avLst/>
          </a:prstGeom>
          <a:noFill/>
        </p:spPr>
        <p:txBody>
          <a:bodyPr vert="horz" wrap="square" lIns="0" tIns="0" rIns="0" bIns="0" rtlCol="0" anchor="ctr" anchorCtr="0">
            <a:spAutoFit/>
          </a:bodyPr>
          <a:lstStyle/>
          <a:p>
            <a:pPr algn="r">
              <a:lnSpc>
                <a:spcPct val="150000"/>
              </a:lnSpc>
            </a:pPr>
            <a:r>
              <a:rPr lang="en-US" sz="1050" b="1" spc="-10" dirty="0" smtClean="0">
                <a:solidFill>
                  <a:schemeClr val="bg1">
                    <a:lumMod val="85000"/>
                  </a:schemeClr>
                </a:solidFill>
                <a:latin typeface="Calibri" panose="020F0502020204030204" pitchFamily="34" charset="0"/>
              </a:rPr>
              <a:t>Graduate Business Building</a:t>
            </a:r>
          </a:p>
          <a:p>
            <a:pPr algn="r">
              <a:lnSpc>
                <a:spcPct val="150000"/>
              </a:lnSpc>
            </a:pPr>
            <a:endParaRPr lang="en-US" sz="400" b="1" spc="-10" dirty="0" smtClean="0">
              <a:solidFill>
                <a:schemeClr val="bg1">
                  <a:lumMod val="85000"/>
                </a:schemeClr>
              </a:solidFill>
              <a:latin typeface="Calibri" panose="020F0502020204030204" pitchFamily="34" charset="0"/>
            </a:endParaRPr>
          </a:p>
          <a:p>
            <a:pPr algn="r">
              <a:lnSpc>
                <a:spcPct val="150000"/>
              </a:lnSpc>
            </a:pPr>
            <a:r>
              <a:rPr lang="en-US" sz="1050" b="1" spc="-10" dirty="0" smtClean="0">
                <a:solidFill>
                  <a:schemeClr val="bg1">
                    <a:lumMod val="85000"/>
                  </a:schemeClr>
                </a:solidFill>
                <a:latin typeface="Calibri" panose="020F0502020204030204" pitchFamily="34" charset="0"/>
              </a:rPr>
              <a:t>South College Street Parking Deck</a:t>
            </a:r>
          </a:p>
          <a:p>
            <a:pPr algn="r">
              <a:lnSpc>
                <a:spcPct val="150000"/>
              </a:lnSpc>
            </a:pPr>
            <a:endParaRPr lang="en-US" sz="400" b="1" spc="-10" dirty="0" smtClean="0">
              <a:solidFill>
                <a:schemeClr val="bg1">
                  <a:lumMod val="85000"/>
                </a:schemeClr>
              </a:solidFill>
              <a:latin typeface="Calibri" panose="020F0502020204030204" pitchFamily="34" charset="0"/>
            </a:endParaRPr>
          </a:p>
          <a:p>
            <a:pPr algn="r">
              <a:lnSpc>
                <a:spcPct val="150000"/>
              </a:lnSpc>
            </a:pPr>
            <a:r>
              <a:rPr lang="en-US" sz="1050" b="1" spc="-10" dirty="0" err="1" smtClean="0">
                <a:solidFill>
                  <a:schemeClr val="bg1">
                    <a:lumMod val="85000"/>
                  </a:schemeClr>
                </a:solidFill>
                <a:latin typeface="Calibri" panose="020F0502020204030204" pitchFamily="34" charset="0"/>
              </a:rPr>
              <a:t>Gogue</a:t>
            </a:r>
            <a:r>
              <a:rPr lang="en-US" sz="1050" b="1" spc="-10" dirty="0" smtClean="0">
                <a:solidFill>
                  <a:schemeClr val="bg1">
                    <a:lumMod val="85000"/>
                  </a:schemeClr>
                </a:solidFill>
                <a:latin typeface="Calibri" panose="020F0502020204030204" pitchFamily="34" charset="0"/>
              </a:rPr>
              <a:t> Performing Arts</a:t>
            </a:r>
          </a:p>
          <a:p>
            <a:pPr algn="r">
              <a:lnSpc>
                <a:spcPct val="150000"/>
              </a:lnSpc>
            </a:pPr>
            <a:endParaRPr lang="en-US" sz="400" b="1" spc="-10" dirty="0" smtClean="0">
              <a:solidFill>
                <a:schemeClr val="bg1">
                  <a:lumMod val="85000"/>
                </a:schemeClr>
              </a:solidFill>
              <a:latin typeface="Calibri" panose="020F0502020204030204" pitchFamily="34" charset="0"/>
            </a:endParaRPr>
          </a:p>
          <a:p>
            <a:pPr algn="r">
              <a:lnSpc>
                <a:spcPct val="150000"/>
              </a:lnSpc>
            </a:pPr>
            <a:r>
              <a:rPr lang="en-US" sz="1050" b="1" spc="-10" dirty="0">
                <a:solidFill>
                  <a:schemeClr val="dk1"/>
                </a:solidFill>
                <a:latin typeface="Calibri" panose="020F0502020204030204" pitchFamily="34" charset="0"/>
              </a:rPr>
              <a:t>Expansion of West Campus </a:t>
            </a:r>
            <a:r>
              <a:rPr lang="en-US" sz="1050" b="1" spc="-10" dirty="0" smtClean="0">
                <a:solidFill>
                  <a:schemeClr val="dk1"/>
                </a:solidFill>
                <a:latin typeface="Calibri" panose="020F0502020204030204" pitchFamily="34" charset="0"/>
              </a:rPr>
              <a:t>Parking</a:t>
            </a:r>
          </a:p>
          <a:p>
            <a:pPr algn="r">
              <a:lnSpc>
                <a:spcPct val="150000"/>
              </a:lnSpc>
            </a:pPr>
            <a:endParaRPr lang="en-US" sz="400" b="1" spc="-10" dirty="0">
              <a:solidFill>
                <a:schemeClr val="dk1"/>
              </a:solidFill>
              <a:latin typeface="Calibri" panose="020F0502020204030204" pitchFamily="34" charset="0"/>
            </a:endParaRPr>
          </a:p>
          <a:p>
            <a:pPr algn="r">
              <a:lnSpc>
                <a:spcPct val="150000"/>
              </a:lnSpc>
            </a:pPr>
            <a:endParaRPr lang="en-US" sz="100" b="1" spc="-10" dirty="0">
              <a:solidFill>
                <a:schemeClr val="dk1"/>
              </a:solidFill>
              <a:latin typeface="Calibri" panose="020F0502020204030204" pitchFamily="34" charset="0"/>
            </a:endParaRPr>
          </a:p>
          <a:p>
            <a:pPr algn="r">
              <a:lnSpc>
                <a:spcPct val="150000"/>
              </a:lnSpc>
            </a:pPr>
            <a:r>
              <a:rPr lang="en-US" sz="1050" b="1" spc="-10" dirty="0">
                <a:solidFill>
                  <a:schemeClr val="dk1"/>
                </a:solidFill>
                <a:latin typeface="Calibri" panose="020F0502020204030204" pitchFamily="34" charset="0"/>
              </a:rPr>
              <a:t>Hayfields </a:t>
            </a:r>
            <a:r>
              <a:rPr lang="en-US" sz="1050" b="1" spc="-10" dirty="0" smtClean="0">
                <a:solidFill>
                  <a:schemeClr val="dk1"/>
                </a:solidFill>
                <a:latin typeface="Calibri" panose="020F0502020204030204" pitchFamily="34" charset="0"/>
              </a:rPr>
              <a:t>Gravel</a:t>
            </a:r>
          </a:p>
          <a:p>
            <a:pPr algn="r">
              <a:lnSpc>
                <a:spcPct val="150000"/>
              </a:lnSpc>
            </a:pPr>
            <a:endParaRPr lang="en-US" sz="400" b="1" spc="-10" dirty="0">
              <a:solidFill>
                <a:schemeClr val="dk1"/>
              </a:solidFill>
              <a:latin typeface="Calibri" panose="020F0502020204030204" pitchFamily="34" charset="0"/>
            </a:endParaRPr>
          </a:p>
          <a:p>
            <a:pPr algn="r">
              <a:lnSpc>
                <a:spcPct val="150000"/>
              </a:lnSpc>
            </a:pPr>
            <a:r>
              <a:rPr lang="en-US" sz="1050" b="1" spc="-10" dirty="0" smtClean="0">
                <a:solidFill>
                  <a:schemeClr val="bg1">
                    <a:lumMod val="85000"/>
                  </a:schemeClr>
                </a:solidFill>
                <a:latin typeface="Calibri" panose="020F0502020204030204" pitchFamily="34" charset="0"/>
              </a:rPr>
              <a:t>ACLC + Central Dining</a:t>
            </a:r>
          </a:p>
          <a:p>
            <a:pPr algn="r">
              <a:lnSpc>
                <a:spcPct val="150000"/>
              </a:lnSpc>
            </a:pPr>
            <a:endParaRPr lang="en-US" sz="400" b="1" spc="-10" dirty="0" smtClean="0">
              <a:solidFill>
                <a:schemeClr val="bg1">
                  <a:lumMod val="85000"/>
                </a:schemeClr>
              </a:solidFill>
              <a:latin typeface="Calibri" panose="020F0502020204030204" pitchFamily="34" charset="0"/>
            </a:endParaRPr>
          </a:p>
          <a:p>
            <a:pPr algn="r">
              <a:lnSpc>
                <a:spcPct val="150000"/>
              </a:lnSpc>
            </a:pPr>
            <a:r>
              <a:rPr lang="en-US" sz="1050" b="1" spc="-10" dirty="0" err="1" smtClean="0">
                <a:solidFill>
                  <a:schemeClr val="bg1">
                    <a:lumMod val="85000"/>
                  </a:schemeClr>
                </a:solidFill>
                <a:latin typeface="Calibri" panose="020F0502020204030204" pitchFamily="34" charset="0"/>
              </a:rPr>
              <a:t>Rane</a:t>
            </a:r>
            <a:r>
              <a:rPr lang="en-US" sz="1050" b="1" spc="-10" dirty="0" smtClean="0">
                <a:solidFill>
                  <a:schemeClr val="bg1">
                    <a:lumMod val="85000"/>
                  </a:schemeClr>
                </a:solidFill>
                <a:latin typeface="Calibri" panose="020F0502020204030204" pitchFamily="34" charset="0"/>
              </a:rPr>
              <a:t> Culinary Science Center</a:t>
            </a:r>
          </a:p>
          <a:p>
            <a:pPr algn="r">
              <a:lnSpc>
                <a:spcPct val="150000"/>
              </a:lnSpc>
            </a:pPr>
            <a:endParaRPr lang="en-US" sz="400" b="1" spc="-10" dirty="0" smtClean="0">
              <a:solidFill>
                <a:schemeClr val="bg1">
                  <a:lumMod val="85000"/>
                </a:schemeClr>
              </a:solidFill>
              <a:latin typeface="Calibri" panose="020F0502020204030204" pitchFamily="34" charset="0"/>
            </a:endParaRPr>
          </a:p>
          <a:p>
            <a:pPr algn="r">
              <a:lnSpc>
                <a:spcPct val="150000"/>
              </a:lnSpc>
            </a:pPr>
            <a:r>
              <a:rPr lang="en-US" sz="1050" b="1" spc="-10" dirty="0" smtClean="0">
                <a:latin typeface="Calibri" panose="020F0502020204030204" pitchFamily="34" charset="0"/>
              </a:rPr>
              <a:t>Off Campus Faculty &amp; Staff</a:t>
            </a:r>
          </a:p>
          <a:p>
            <a:pPr algn="r">
              <a:lnSpc>
                <a:spcPct val="150000"/>
              </a:lnSpc>
            </a:pPr>
            <a:endParaRPr lang="en-US" sz="400" b="1" spc="-10" dirty="0" smtClean="0">
              <a:solidFill>
                <a:schemeClr val="bg1">
                  <a:lumMod val="85000"/>
                </a:schemeClr>
              </a:solidFill>
              <a:latin typeface="Calibri" panose="020F0502020204030204" pitchFamily="34" charset="0"/>
            </a:endParaRPr>
          </a:p>
          <a:p>
            <a:pPr algn="r">
              <a:lnSpc>
                <a:spcPct val="150000"/>
              </a:lnSpc>
            </a:pPr>
            <a:r>
              <a:rPr lang="en-US" sz="1050" b="1" spc="-10" dirty="0" smtClean="0">
                <a:solidFill>
                  <a:schemeClr val="bg1">
                    <a:lumMod val="85000"/>
                  </a:schemeClr>
                </a:solidFill>
                <a:latin typeface="Calibri" panose="020F0502020204030204" pitchFamily="34" charset="0"/>
              </a:rPr>
              <a:t>Phase 1 Housing </a:t>
            </a:r>
            <a:r>
              <a:rPr lang="en-US" sz="1050" b="1" spc="-10" dirty="0" smtClean="0">
                <a:latin typeface="Calibri" panose="020F0502020204030204" pitchFamily="34" charset="0"/>
              </a:rPr>
              <a:t>+ CDV Parking Deck</a:t>
            </a:r>
          </a:p>
          <a:p>
            <a:pPr algn="r">
              <a:lnSpc>
                <a:spcPct val="150000"/>
              </a:lnSpc>
            </a:pPr>
            <a:endParaRPr lang="en-US" sz="400" b="1" spc="-10" dirty="0" smtClean="0">
              <a:solidFill>
                <a:schemeClr val="dk1"/>
              </a:solidFill>
              <a:latin typeface="Calibri" panose="020F0502020204030204" pitchFamily="34" charset="0"/>
            </a:endParaRPr>
          </a:p>
          <a:p>
            <a:pPr algn="r">
              <a:lnSpc>
                <a:spcPct val="150000"/>
              </a:lnSpc>
            </a:pPr>
            <a:r>
              <a:rPr lang="en-US" sz="1050" b="1" spc="-10" dirty="0" smtClean="0">
                <a:solidFill>
                  <a:schemeClr val="dk1"/>
                </a:solidFill>
                <a:latin typeface="Calibri" panose="020F0502020204030204" pitchFamily="34" charset="0"/>
              </a:rPr>
              <a:t>Surface Parking Hemlock/Thach</a:t>
            </a:r>
          </a:p>
          <a:p>
            <a:pPr algn="r">
              <a:lnSpc>
                <a:spcPct val="150000"/>
              </a:lnSpc>
            </a:pPr>
            <a:endParaRPr lang="en-US" sz="400" b="1" spc="-10" dirty="0" smtClean="0">
              <a:solidFill>
                <a:schemeClr val="dk1"/>
              </a:solidFill>
              <a:latin typeface="Calibri" panose="020F0502020204030204" pitchFamily="34" charset="0"/>
            </a:endParaRPr>
          </a:p>
          <a:p>
            <a:pPr algn="r">
              <a:lnSpc>
                <a:spcPct val="150000"/>
              </a:lnSpc>
            </a:pPr>
            <a:r>
              <a:rPr lang="en-US" sz="1050" b="1" spc="-10" dirty="0" smtClean="0">
                <a:solidFill>
                  <a:schemeClr val="dk1"/>
                </a:solidFill>
                <a:latin typeface="Calibri" panose="020F0502020204030204" pitchFamily="34" charset="0"/>
              </a:rPr>
              <a:t>Relocate Impound Lot</a:t>
            </a:r>
          </a:p>
          <a:p>
            <a:pPr algn="r">
              <a:lnSpc>
                <a:spcPct val="150000"/>
              </a:lnSpc>
            </a:pPr>
            <a:endParaRPr lang="en-US" sz="400" b="1" spc="-10" dirty="0" smtClean="0">
              <a:solidFill>
                <a:schemeClr val="dk1"/>
              </a:solidFill>
              <a:latin typeface="Calibri" panose="020F0502020204030204" pitchFamily="34" charset="0"/>
            </a:endParaRPr>
          </a:p>
          <a:p>
            <a:pPr algn="r">
              <a:lnSpc>
                <a:spcPct val="150000"/>
              </a:lnSpc>
            </a:pPr>
            <a:r>
              <a:rPr lang="en-US" sz="1050" b="1" spc="-10" dirty="0" smtClean="0">
                <a:solidFill>
                  <a:schemeClr val="dk1"/>
                </a:solidFill>
                <a:latin typeface="Calibri" panose="020F0502020204030204" pitchFamily="34" charset="0"/>
              </a:rPr>
              <a:t>Repair Coliseum Parking Lot</a:t>
            </a:r>
          </a:p>
          <a:p>
            <a:pPr algn="r">
              <a:lnSpc>
                <a:spcPct val="150000"/>
              </a:lnSpc>
            </a:pPr>
            <a:endParaRPr lang="en-US" sz="400" b="1" spc="-10" dirty="0" smtClean="0">
              <a:solidFill>
                <a:schemeClr val="dk1"/>
              </a:solidFill>
              <a:latin typeface="Calibri" panose="020F0502020204030204" pitchFamily="34" charset="0"/>
            </a:endParaRPr>
          </a:p>
          <a:p>
            <a:pPr algn="r">
              <a:lnSpc>
                <a:spcPct val="150000"/>
              </a:lnSpc>
            </a:pPr>
            <a:r>
              <a:rPr lang="en-US" sz="1050" b="1" spc="-10" dirty="0" smtClean="0">
                <a:solidFill>
                  <a:schemeClr val="dk1"/>
                </a:solidFill>
                <a:latin typeface="Calibri" panose="020F0502020204030204" pitchFamily="34" charset="0"/>
              </a:rPr>
              <a:t>Repair </a:t>
            </a:r>
            <a:r>
              <a:rPr lang="en-US" sz="1050" b="1" spc="-10" dirty="0">
                <a:solidFill>
                  <a:schemeClr val="dk1"/>
                </a:solidFill>
                <a:latin typeface="Calibri" panose="020F0502020204030204" pitchFamily="34" charset="0"/>
              </a:rPr>
              <a:t>Surface Parking at Hill</a:t>
            </a:r>
          </a:p>
          <a:p>
            <a:pPr algn="r">
              <a:lnSpc>
                <a:spcPct val="150000"/>
              </a:lnSpc>
            </a:pPr>
            <a:endParaRPr lang="en-US" sz="400" b="1" spc="-10" dirty="0" smtClean="0">
              <a:solidFill>
                <a:schemeClr val="dk1"/>
              </a:solidFill>
              <a:latin typeface="Calibri" panose="020F0502020204030204" pitchFamily="34" charset="0"/>
            </a:endParaRPr>
          </a:p>
          <a:p>
            <a:pPr algn="r">
              <a:lnSpc>
                <a:spcPct val="150000"/>
              </a:lnSpc>
            </a:pPr>
            <a:r>
              <a:rPr lang="en-US" sz="1050" b="1" spc="-10" dirty="0" smtClean="0">
                <a:solidFill>
                  <a:schemeClr val="bg1">
                    <a:lumMod val="85000"/>
                  </a:schemeClr>
                </a:solidFill>
                <a:latin typeface="Calibri" panose="020F0502020204030204" pitchFamily="34" charset="0"/>
              </a:rPr>
              <a:t>College of Education</a:t>
            </a:r>
          </a:p>
          <a:p>
            <a:pPr algn="r">
              <a:lnSpc>
                <a:spcPct val="150000"/>
              </a:lnSpc>
            </a:pPr>
            <a:endParaRPr lang="en-US" sz="400" b="1" spc="-10" dirty="0" smtClean="0">
              <a:solidFill>
                <a:schemeClr val="dk1"/>
              </a:solidFill>
              <a:latin typeface="Calibri" panose="020F0502020204030204" pitchFamily="34" charset="0"/>
            </a:endParaRPr>
          </a:p>
          <a:p>
            <a:pPr algn="r">
              <a:lnSpc>
                <a:spcPct val="150000"/>
              </a:lnSpc>
            </a:pPr>
            <a:r>
              <a:rPr lang="en-US" sz="1050" b="1" spc="-10" dirty="0" smtClean="0">
                <a:solidFill>
                  <a:schemeClr val="dk1"/>
                </a:solidFill>
                <a:latin typeface="Calibri" panose="020F0502020204030204" pitchFamily="34" charset="0"/>
              </a:rPr>
              <a:t>Library Parking Replace &amp; Expand</a:t>
            </a:r>
          </a:p>
          <a:p>
            <a:pPr algn="r">
              <a:lnSpc>
                <a:spcPct val="150000"/>
              </a:lnSpc>
            </a:pPr>
            <a:endParaRPr lang="en-US" sz="400" b="1" spc="-10" dirty="0" smtClean="0">
              <a:solidFill>
                <a:schemeClr val="dk1"/>
              </a:solidFill>
              <a:latin typeface="Calibri" panose="020F0502020204030204" pitchFamily="34" charset="0"/>
            </a:endParaRPr>
          </a:p>
          <a:p>
            <a:pPr algn="r">
              <a:lnSpc>
                <a:spcPct val="150000"/>
              </a:lnSpc>
            </a:pPr>
            <a:r>
              <a:rPr lang="en-US" sz="1050" b="1" spc="-10" dirty="0" smtClean="0">
                <a:solidFill>
                  <a:schemeClr val="bg1">
                    <a:lumMod val="85000"/>
                  </a:schemeClr>
                </a:solidFill>
                <a:latin typeface="Calibri" panose="020F0502020204030204" pitchFamily="34" charset="0"/>
              </a:rPr>
              <a:t>Phase 2 Housing (North Village)</a:t>
            </a:r>
          </a:p>
          <a:p>
            <a:pPr algn="r">
              <a:lnSpc>
                <a:spcPct val="150000"/>
              </a:lnSpc>
            </a:pPr>
            <a:endParaRPr lang="en-US" sz="400" b="1" spc="-10" dirty="0">
              <a:solidFill>
                <a:schemeClr val="dk1"/>
              </a:solidFill>
              <a:latin typeface="Calibri" panose="020F0502020204030204" pitchFamily="34" charset="0"/>
            </a:endParaRPr>
          </a:p>
          <a:p>
            <a:pPr algn="r">
              <a:lnSpc>
                <a:spcPct val="150000"/>
              </a:lnSpc>
            </a:pPr>
            <a:endParaRPr lang="en-US" sz="1000" b="1" spc="-10" dirty="0" smtClean="0">
              <a:solidFill>
                <a:schemeClr val="dk1"/>
              </a:solidFill>
              <a:latin typeface="Calibri" panose="020F0502020204030204" pitchFamily="34" charset="0"/>
            </a:endParaRPr>
          </a:p>
          <a:p>
            <a:pPr algn="r">
              <a:lnSpc>
                <a:spcPct val="150000"/>
              </a:lnSpc>
            </a:pPr>
            <a:endParaRPr lang="en-US" sz="1100" b="1" spc="-10" dirty="0">
              <a:solidFill>
                <a:schemeClr val="dk1"/>
              </a:solidFill>
              <a:latin typeface="Calibri" panose="020F0502020204030204" pitchFamily="34" charset="0"/>
            </a:endParaRPr>
          </a:p>
        </p:txBody>
      </p:sp>
      <p:sp>
        <p:nvSpPr>
          <p:cNvPr id="21" name="OTLSHAPE_TB_00000000000000000000000000000000_TimescaleInterval2"/>
          <p:cNvSpPr txBox="1"/>
          <p:nvPr>
            <p:custDataLst>
              <p:tags r:id="rId24"/>
            </p:custDataLst>
          </p:nvPr>
        </p:nvSpPr>
        <p:spPr>
          <a:xfrm>
            <a:off x="4315124" y="5544964"/>
            <a:ext cx="556997" cy="230840"/>
          </a:xfrm>
          <a:prstGeom prst="rect">
            <a:avLst/>
          </a:prstGeom>
          <a:noFill/>
        </p:spPr>
        <p:txBody>
          <a:bodyPr vert="horz" wrap="square" lIns="0" tIns="0" rIns="0" bIns="0" rtlCol="0" anchor="ctr" anchorCtr="0">
            <a:noAutofit/>
          </a:bodyPr>
          <a:lstStyle/>
          <a:p>
            <a:r>
              <a:rPr lang="en-US" sz="1200" spc="-26" dirty="0" smtClean="0">
                <a:solidFill>
                  <a:schemeClr val="lt1"/>
                </a:solidFill>
                <a:latin typeface="Calibri" panose="020F0502020204030204" pitchFamily="34" charset="0"/>
              </a:rPr>
              <a:t>2020</a:t>
            </a:r>
            <a:endParaRPr lang="en-US" sz="1200" spc="-26" dirty="0">
              <a:solidFill>
                <a:schemeClr val="lt1"/>
              </a:solidFill>
              <a:latin typeface="Calibri" panose="020F0502020204030204" pitchFamily="34" charset="0"/>
            </a:endParaRPr>
          </a:p>
        </p:txBody>
      </p:sp>
      <p:sp>
        <p:nvSpPr>
          <p:cNvPr id="41" name="OTLSHAPE_TB_00000000000000000000000000000000_TimescaleInterval5"/>
          <p:cNvSpPr txBox="1"/>
          <p:nvPr>
            <p:custDataLst>
              <p:tags r:id="rId25"/>
            </p:custDataLst>
          </p:nvPr>
        </p:nvSpPr>
        <p:spPr>
          <a:xfrm>
            <a:off x="11376729" y="5510288"/>
            <a:ext cx="556997" cy="237659"/>
          </a:xfrm>
          <a:prstGeom prst="rect">
            <a:avLst/>
          </a:prstGeom>
          <a:noFill/>
        </p:spPr>
        <p:txBody>
          <a:bodyPr vert="horz" wrap="square" lIns="0" tIns="0" rIns="0" bIns="0" rtlCol="0" anchor="ctr" anchorCtr="0">
            <a:noAutofit/>
          </a:bodyPr>
          <a:lstStyle/>
          <a:p>
            <a:r>
              <a:rPr lang="en-US" sz="1200" spc="-26" dirty="0" smtClean="0">
                <a:solidFill>
                  <a:schemeClr val="lt1"/>
                </a:solidFill>
                <a:latin typeface="Calibri" panose="020F0502020204030204" pitchFamily="34" charset="0"/>
              </a:rPr>
              <a:t>2024</a:t>
            </a:r>
            <a:endParaRPr lang="en-US" sz="1200" spc="-26" dirty="0">
              <a:solidFill>
                <a:schemeClr val="lt1"/>
              </a:solidFill>
              <a:latin typeface="Calibri" panose="020F0502020204030204" pitchFamily="34" charset="0"/>
            </a:endParaRPr>
          </a:p>
        </p:txBody>
      </p:sp>
      <p:cxnSp>
        <p:nvCxnSpPr>
          <p:cNvPr id="52" name="OTLSHAPE_T_2508efa28ff349da8bc6837b0c12f3f2_RightVerticalConnector1"/>
          <p:cNvCxnSpPr/>
          <p:nvPr>
            <p:custDataLst>
              <p:tags r:id="rId26"/>
            </p:custDataLst>
          </p:nvPr>
        </p:nvCxnSpPr>
        <p:spPr>
          <a:xfrm flipH="1">
            <a:off x="6221301" y="143546"/>
            <a:ext cx="23035" cy="5405037"/>
          </a:xfrm>
          <a:prstGeom prst="line">
            <a:avLst/>
          </a:prstGeom>
          <a:ln w="9525" cap="flat" cmpd="sng" algn="ctr">
            <a:solidFill>
              <a:schemeClr val="bg1">
                <a:lumMod val="5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OTLSHAPE_T_834636e32cff480d8a852ae191fc6842_Shape"/>
          <p:cNvSpPr/>
          <p:nvPr>
            <p:custDataLst>
              <p:tags r:id="rId27"/>
            </p:custDataLst>
          </p:nvPr>
        </p:nvSpPr>
        <p:spPr>
          <a:xfrm>
            <a:off x="3445788" y="1268002"/>
            <a:ext cx="691677" cy="138912"/>
          </a:xfrm>
          <a:prstGeom prst="leftRightArrow">
            <a:avLst>
              <a:gd name="adj1" fmla="val 75000"/>
              <a:gd name="adj2" fmla="val 50000"/>
            </a:avLst>
          </a:prstGeom>
          <a:solidFill>
            <a:schemeClr val="accent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TLSHAPE_T_834636e32cff480d8a852ae191fc6842_Shape"/>
          <p:cNvSpPr/>
          <p:nvPr>
            <p:custDataLst>
              <p:tags r:id="rId28"/>
            </p:custDataLst>
          </p:nvPr>
        </p:nvSpPr>
        <p:spPr>
          <a:xfrm>
            <a:off x="2728068" y="1249565"/>
            <a:ext cx="719302" cy="147662"/>
          </a:xfrm>
          <a:prstGeom prst="leftRightArrow">
            <a:avLst>
              <a:gd name="adj1" fmla="val 75000"/>
              <a:gd name="adj2" fmla="val 50000"/>
            </a:avLst>
          </a:prstGeom>
          <a:solidFill>
            <a:schemeClr val="tx2"/>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OTLSHAPE_T_2508efa28ff349da8bc6837b0c12f3f2_RightVerticalConnector1"/>
          <p:cNvCxnSpPr/>
          <p:nvPr>
            <p:custDataLst>
              <p:tags r:id="rId29"/>
            </p:custDataLst>
          </p:nvPr>
        </p:nvCxnSpPr>
        <p:spPr>
          <a:xfrm flipH="1">
            <a:off x="4475224" y="136502"/>
            <a:ext cx="70070" cy="5403715"/>
          </a:xfrm>
          <a:prstGeom prst="line">
            <a:avLst/>
          </a:prstGeom>
          <a:ln w="9525" cap="flat" cmpd="sng" algn="ctr">
            <a:solidFill>
              <a:schemeClr val="bg1">
                <a:lumMod val="5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OTLSHAPE_T_834636e32cff480d8a852ae191fc6842_Shape"/>
          <p:cNvSpPr/>
          <p:nvPr>
            <p:custDataLst>
              <p:tags r:id="rId30"/>
            </p:custDataLst>
          </p:nvPr>
        </p:nvSpPr>
        <p:spPr>
          <a:xfrm>
            <a:off x="4968850" y="3219780"/>
            <a:ext cx="846138" cy="147597"/>
          </a:xfrm>
          <a:prstGeom prst="leftRightArrow">
            <a:avLst>
              <a:gd name="adj1" fmla="val 75000"/>
              <a:gd name="adj2" fmla="val 50000"/>
            </a:avLst>
          </a:prstGeom>
          <a:solidFill>
            <a:schemeClr val="accent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TLSHAPE_T_834636e32cff480d8a852ae191fc6842_Shape"/>
          <p:cNvSpPr/>
          <p:nvPr>
            <p:custDataLst>
              <p:tags r:id="rId31"/>
            </p:custDataLst>
          </p:nvPr>
        </p:nvSpPr>
        <p:spPr>
          <a:xfrm>
            <a:off x="4119117" y="4899831"/>
            <a:ext cx="2098744" cy="142861"/>
          </a:xfrm>
          <a:prstGeom prst="leftRightArrow">
            <a:avLst>
              <a:gd name="adj1" fmla="val 75000"/>
              <a:gd name="adj2" fmla="val 50000"/>
            </a:avLst>
          </a:prstGeom>
          <a:solidFill>
            <a:schemeClr val="tx2"/>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TLSHAPE_T_834636e32cff480d8a852ae191fc6842_Shape"/>
          <p:cNvSpPr/>
          <p:nvPr>
            <p:custDataLst>
              <p:tags r:id="rId32"/>
            </p:custDataLst>
          </p:nvPr>
        </p:nvSpPr>
        <p:spPr>
          <a:xfrm>
            <a:off x="6224555" y="4890348"/>
            <a:ext cx="2693147" cy="161826"/>
          </a:xfrm>
          <a:prstGeom prst="leftRightArrow">
            <a:avLst>
              <a:gd name="adj1" fmla="val 75000"/>
              <a:gd name="adj2" fmla="val 50000"/>
            </a:avLst>
          </a:prstGeom>
          <a:solidFill>
            <a:schemeClr val="accent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TLSHAPE_T_834636e32cff480d8a852ae191fc6842_Shape"/>
          <p:cNvSpPr/>
          <p:nvPr>
            <p:custDataLst>
              <p:tags r:id="rId33"/>
            </p:custDataLst>
          </p:nvPr>
        </p:nvSpPr>
        <p:spPr>
          <a:xfrm>
            <a:off x="8909781" y="4895019"/>
            <a:ext cx="1768223" cy="152484"/>
          </a:xfrm>
          <a:prstGeom prst="leftRightArrow">
            <a:avLst>
              <a:gd name="adj1" fmla="val 75000"/>
              <a:gd name="adj2" fmla="val 50000"/>
            </a:avLst>
          </a:prstGeom>
          <a:solidFill>
            <a:schemeClr val="accent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OTLSHAPE_T_2508efa28ff349da8bc6837b0c12f3f2_RightVerticalConnector1"/>
          <p:cNvCxnSpPr/>
          <p:nvPr>
            <p:custDataLst>
              <p:tags r:id="rId34"/>
            </p:custDataLst>
          </p:nvPr>
        </p:nvCxnSpPr>
        <p:spPr>
          <a:xfrm flipH="1">
            <a:off x="8008189" y="137160"/>
            <a:ext cx="51211" cy="5375345"/>
          </a:xfrm>
          <a:prstGeom prst="line">
            <a:avLst/>
          </a:prstGeom>
          <a:ln w="9525" cap="flat" cmpd="sng" algn="ctr">
            <a:solidFill>
              <a:schemeClr val="bg1">
                <a:lumMod val="5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OTLSHAPE_T_2508efa28ff349da8bc6837b0c12f3f2_RightVerticalConnector1"/>
          <p:cNvCxnSpPr/>
          <p:nvPr>
            <p:custDataLst>
              <p:tags r:id="rId35"/>
            </p:custDataLst>
          </p:nvPr>
        </p:nvCxnSpPr>
        <p:spPr>
          <a:xfrm flipH="1">
            <a:off x="9775895" y="117385"/>
            <a:ext cx="15622" cy="5415151"/>
          </a:xfrm>
          <a:prstGeom prst="line">
            <a:avLst/>
          </a:prstGeom>
          <a:ln w="9525" cap="flat" cmpd="sng" algn="ctr">
            <a:solidFill>
              <a:schemeClr val="bg1">
                <a:lumMod val="5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6" name="OTLSHAPE_T_834636e32cff480d8a852ae191fc6842_Shape"/>
          <p:cNvSpPr/>
          <p:nvPr>
            <p:custDataLst>
              <p:tags r:id="rId36"/>
            </p:custDataLst>
          </p:nvPr>
        </p:nvSpPr>
        <p:spPr>
          <a:xfrm>
            <a:off x="2733449" y="237800"/>
            <a:ext cx="904124" cy="146229"/>
          </a:xfrm>
          <a:prstGeom prst="leftRightArrow">
            <a:avLst>
              <a:gd name="adj1" fmla="val 75000"/>
              <a:gd name="adj2" fmla="val 50000"/>
            </a:avLst>
          </a:prstGeom>
          <a:solidFill>
            <a:schemeClr val="bg1">
              <a:lumMod val="65000"/>
            </a:schemeClr>
          </a:solidFill>
          <a:ln w="12700" cap="flat" cmpd="sng" algn="ctr">
            <a:solidFill>
              <a:schemeClr val="bg1">
                <a:lumMod val="65000"/>
              </a:schemeClr>
            </a:solid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TLSHAPE_T_834636e32cff480d8a852ae191fc6842_Shape"/>
          <p:cNvSpPr/>
          <p:nvPr>
            <p:custDataLst>
              <p:tags r:id="rId37"/>
            </p:custDataLst>
          </p:nvPr>
        </p:nvSpPr>
        <p:spPr>
          <a:xfrm>
            <a:off x="2747336" y="556521"/>
            <a:ext cx="911772" cy="136033"/>
          </a:xfrm>
          <a:prstGeom prst="leftRightArrow">
            <a:avLst>
              <a:gd name="adj1" fmla="val 75000"/>
              <a:gd name="adj2" fmla="val 50000"/>
            </a:avLst>
          </a:prstGeom>
          <a:solidFill>
            <a:schemeClr val="bg1">
              <a:lumMod val="65000"/>
            </a:schemeClr>
          </a:solidFill>
          <a:ln w="12700" cap="flat" cmpd="sng" algn="ctr">
            <a:solidFill>
              <a:schemeClr val="bg1">
                <a:lumMod val="65000"/>
              </a:schemeClr>
            </a:solid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TLSHAPE_M_ff7decb6e0db4851ac77cc8902440007_Date"/>
          <p:cNvSpPr txBox="1"/>
          <p:nvPr>
            <p:custDataLst>
              <p:tags r:id="rId38"/>
            </p:custDataLst>
          </p:nvPr>
        </p:nvSpPr>
        <p:spPr>
          <a:xfrm>
            <a:off x="3648260" y="244982"/>
            <a:ext cx="344908" cy="153888"/>
          </a:xfrm>
          <a:prstGeom prst="rect">
            <a:avLst/>
          </a:prstGeom>
          <a:noFill/>
        </p:spPr>
        <p:txBody>
          <a:bodyPr vert="horz" wrap="square" lIns="0" tIns="0" rIns="0" bIns="0" rtlCol="0" anchor="ctr" anchorCtr="0">
            <a:spAutoFit/>
          </a:bodyPr>
          <a:lstStyle/>
          <a:p>
            <a:pPr algn="ctr"/>
            <a:r>
              <a:rPr lang="en-US" sz="1000" spc="-6" dirty="0" smtClean="0">
                <a:latin typeface="Calibri" panose="020F0502020204030204" pitchFamily="34" charset="0"/>
              </a:rPr>
              <a:t>+140</a:t>
            </a:r>
            <a:endParaRPr lang="en-US" sz="1000" spc="-6" dirty="0">
              <a:latin typeface="Calibri" panose="020F0502020204030204" pitchFamily="34" charset="0"/>
            </a:endParaRPr>
          </a:p>
        </p:txBody>
      </p:sp>
      <p:sp>
        <p:nvSpPr>
          <p:cNvPr id="119" name="OTLSHAPE_M_ff7decb6e0db4851ac77cc8902440007_Date"/>
          <p:cNvSpPr txBox="1"/>
          <p:nvPr>
            <p:custDataLst>
              <p:tags r:id="rId39"/>
            </p:custDataLst>
          </p:nvPr>
        </p:nvSpPr>
        <p:spPr>
          <a:xfrm>
            <a:off x="3539186" y="545146"/>
            <a:ext cx="1538959" cy="153888"/>
          </a:xfrm>
          <a:prstGeom prst="rect">
            <a:avLst/>
          </a:prstGeom>
          <a:noFill/>
        </p:spPr>
        <p:txBody>
          <a:bodyPr vert="horz" wrap="square" lIns="0" tIns="0" rIns="0" bIns="0" rtlCol="0" anchor="ctr" anchorCtr="0">
            <a:spAutoFit/>
          </a:bodyPr>
          <a:lstStyle/>
          <a:p>
            <a:pPr algn="ctr"/>
            <a:r>
              <a:rPr lang="en-US" sz="1000" spc="-6" dirty="0" smtClean="0">
                <a:latin typeface="Calibri" panose="020F0502020204030204" pitchFamily="34" charset="0"/>
              </a:rPr>
              <a:t>+600 (239 Faculty/Staff)</a:t>
            </a:r>
            <a:endParaRPr lang="en-US" sz="1000" spc="-6" dirty="0">
              <a:latin typeface="Calibri" panose="020F0502020204030204" pitchFamily="34" charset="0"/>
            </a:endParaRPr>
          </a:p>
        </p:txBody>
      </p:sp>
      <p:sp>
        <p:nvSpPr>
          <p:cNvPr id="120" name="OTLSHAPE_T_834636e32cff480d8a852ae191fc6842_Shape"/>
          <p:cNvSpPr/>
          <p:nvPr>
            <p:custDataLst>
              <p:tags r:id="rId40"/>
            </p:custDataLst>
          </p:nvPr>
        </p:nvSpPr>
        <p:spPr>
          <a:xfrm>
            <a:off x="3663095" y="1913392"/>
            <a:ext cx="3993129" cy="114437"/>
          </a:xfrm>
          <a:prstGeom prst="leftRightArrow">
            <a:avLst>
              <a:gd name="adj1" fmla="val 75000"/>
              <a:gd name="adj2" fmla="val 50000"/>
            </a:avLst>
          </a:prstGeom>
          <a:solidFill>
            <a:schemeClr val="bg1">
              <a:lumMod val="65000"/>
            </a:schemeClr>
          </a:solidFill>
          <a:ln w="12700" cap="flat" cmpd="sng" algn="ctr">
            <a:solidFill>
              <a:schemeClr val="bg1">
                <a:lumMod val="65000"/>
              </a:schemeClr>
            </a:solid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TLSHAPE_M_ff7decb6e0db4851ac77cc8902440007_Date"/>
          <p:cNvSpPr txBox="1"/>
          <p:nvPr>
            <p:custDataLst>
              <p:tags r:id="rId41"/>
            </p:custDataLst>
          </p:nvPr>
        </p:nvSpPr>
        <p:spPr>
          <a:xfrm>
            <a:off x="3307848" y="1895562"/>
            <a:ext cx="344908" cy="153888"/>
          </a:xfrm>
          <a:prstGeom prst="rect">
            <a:avLst/>
          </a:prstGeom>
          <a:noFill/>
        </p:spPr>
        <p:txBody>
          <a:bodyPr vert="horz" wrap="square" lIns="0" tIns="0" rIns="0" bIns="0" rtlCol="0" anchor="ctr" anchorCtr="0">
            <a:spAutoFit/>
          </a:bodyPr>
          <a:lstStyle/>
          <a:p>
            <a:pPr algn="ctr"/>
            <a:r>
              <a:rPr lang="en-US" sz="1000" spc="-6" dirty="0" smtClean="0">
                <a:latin typeface="Calibri" panose="020F0502020204030204" pitchFamily="34" charset="0"/>
              </a:rPr>
              <a:t>-110</a:t>
            </a:r>
            <a:endParaRPr lang="en-US" sz="1000" spc="-6" dirty="0">
              <a:latin typeface="Calibri" panose="020F0502020204030204" pitchFamily="34" charset="0"/>
            </a:endParaRPr>
          </a:p>
        </p:txBody>
      </p:sp>
      <p:sp>
        <p:nvSpPr>
          <p:cNvPr id="123" name="OTLSHAPE_T_834636e32cff480d8a852ae191fc6842_Shape"/>
          <p:cNvSpPr/>
          <p:nvPr>
            <p:custDataLst>
              <p:tags r:id="rId42"/>
            </p:custDataLst>
          </p:nvPr>
        </p:nvSpPr>
        <p:spPr>
          <a:xfrm>
            <a:off x="3645261" y="2596331"/>
            <a:ext cx="3992066" cy="114178"/>
          </a:xfrm>
          <a:prstGeom prst="leftRightArrow">
            <a:avLst>
              <a:gd name="adj1" fmla="val 75000"/>
              <a:gd name="adj2" fmla="val 50000"/>
            </a:avLst>
          </a:prstGeom>
          <a:solidFill>
            <a:srgbClr val="F58021"/>
          </a:solidFill>
          <a:ln w="12700" cap="flat" cmpd="sng" algn="ctr">
            <a:solidFill>
              <a:srgbClr val="F58021"/>
            </a:solid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TLSHAPE_M_ff7decb6e0db4851ac77cc8902440007_Date"/>
          <p:cNvSpPr txBox="1"/>
          <p:nvPr>
            <p:custDataLst>
              <p:tags r:id="rId43"/>
            </p:custDataLst>
          </p:nvPr>
        </p:nvSpPr>
        <p:spPr>
          <a:xfrm>
            <a:off x="3210692" y="2578428"/>
            <a:ext cx="426688" cy="153888"/>
          </a:xfrm>
          <a:prstGeom prst="rect">
            <a:avLst/>
          </a:prstGeom>
          <a:noFill/>
        </p:spPr>
        <p:txBody>
          <a:bodyPr vert="horz" wrap="square" lIns="0" tIns="0" rIns="0" bIns="0" rtlCol="0" anchor="ctr" anchorCtr="0">
            <a:spAutoFit/>
          </a:bodyPr>
          <a:lstStyle/>
          <a:p>
            <a:pPr algn="ctr"/>
            <a:r>
              <a:rPr lang="en-US" sz="1000" spc="-6" dirty="0" smtClean="0">
                <a:latin typeface="Calibri" panose="020F0502020204030204" pitchFamily="34" charset="0"/>
              </a:rPr>
              <a:t>-71/-58</a:t>
            </a:r>
            <a:endParaRPr lang="en-US" sz="1000" spc="-6" dirty="0">
              <a:latin typeface="Calibri" panose="020F0502020204030204" pitchFamily="34" charset="0"/>
            </a:endParaRPr>
          </a:p>
        </p:txBody>
      </p:sp>
      <p:sp>
        <p:nvSpPr>
          <p:cNvPr id="125" name="OTLSHAPE_M_ff7decb6e0db4851ac77cc8902440007_Date"/>
          <p:cNvSpPr txBox="1"/>
          <p:nvPr>
            <p:custDataLst>
              <p:tags r:id="rId44"/>
            </p:custDataLst>
          </p:nvPr>
        </p:nvSpPr>
        <p:spPr>
          <a:xfrm>
            <a:off x="7640100" y="2583199"/>
            <a:ext cx="344908" cy="153888"/>
          </a:xfrm>
          <a:prstGeom prst="rect">
            <a:avLst/>
          </a:prstGeom>
          <a:noFill/>
        </p:spPr>
        <p:txBody>
          <a:bodyPr vert="horz" wrap="square" lIns="0" tIns="0" rIns="0" bIns="0" rtlCol="0" anchor="ctr" anchorCtr="0">
            <a:spAutoFit/>
          </a:bodyPr>
          <a:lstStyle/>
          <a:p>
            <a:pPr algn="ctr"/>
            <a:r>
              <a:rPr lang="en-US" sz="1000" spc="-6" dirty="0" smtClean="0">
                <a:latin typeface="Calibri" panose="020F0502020204030204" pitchFamily="34" charset="0"/>
              </a:rPr>
              <a:t>+130</a:t>
            </a:r>
            <a:endParaRPr lang="en-US" sz="1000" spc="-6" dirty="0">
              <a:latin typeface="Calibri" panose="020F0502020204030204" pitchFamily="34" charset="0"/>
            </a:endParaRPr>
          </a:p>
        </p:txBody>
      </p:sp>
      <p:sp>
        <p:nvSpPr>
          <p:cNvPr id="126" name="OTLSHAPE_T_834636e32cff480d8a852ae191fc6842_Shape"/>
          <p:cNvSpPr/>
          <p:nvPr>
            <p:custDataLst>
              <p:tags r:id="rId45"/>
            </p:custDataLst>
          </p:nvPr>
        </p:nvSpPr>
        <p:spPr>
          <a:xfrm>
            <a:off x="3645262" y="2247458"/>
            <a:ext cx="3553040" cy="129452"/>
          </a:xfrm>
          <a:prstGeom prst="leftRightArrow">
            <a:avLst>
              <a:gd name="adj1" fmla="val 75000"/>
              <a:gd name="adj2" fmla="val 50000"/>
            </a:avLst>
          </a:prstGeom>
          <a:solidFill>
            <a:schemeClr val="bg1">
              <a:lumMod val="65000"/>
            </a:schemeClr>
          </a:solidFill>
          <a:ln w="12700" cap="flat" cmpd="sng" algn="ctr">
            <a:solidFill>
              <a:schemeClr val="bg1">
                <a:lumMod val="65000"/>
              </a:schemeClr>
            </a:solid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TLSHAPE_M_ff7decb6e0db4851ac77cc8902440007_Date"/>
          <p:cNvSpPr txBox="1"/>
          <p:nvPr>
            <p:custDataLst>
              <p:tags r:id="rId46"/>
            </p:custDataLst>
          </p:nvPr>
        </p:nvSpPr>
        <p:spPr>
          <a:xfrm>
            <a:off x="3341351" y="2233077"/>
            <a:ext cx="344908" cy="153888"/>
          </a:xfrm>
          <a:prstGeom prst="rect">
            <a:avLst/>
          </a:prstGeom>
          <a:noFill/>
        </p:spPr>
        <p:txBody>
          <a:bodyPr vert="horz" wrap="square" lIns="0" tIns="0" rIns="0" bIns="0" rtlCol="0" anchor="ctr" anchorCtr="0">
            <a:spAutoFit/>
          </a:bodyPr>
          <a:lstStyle/>
          <a:p>
            <a:pPr algn="ctr"/>
            <a:r>
              <a:rPr lang="en-US" sz="1000" spc="-6" dirty="0" smtClean="0">
                <a:latin typeface="Calibri" panose="020F0502020204030204" pitchFamily="34" charset="0"/>
              </a:rPr>
              <a:t>-93</a:t>
            </a:r>
            <a:endParaRPr lang="en-US" sz="1000" spc="-6" dirty="0">
              <a:latin typeface="Calibri" panose="020F0502020204030204" pitchFamily="34" charset="0"/>
            </a:endParaRPr>
          </a:p>
        </p:txBody>
      </p:sp>
      <p:sp>
        <p:nvSpPr>
          <p:cNvPr id="128" name="OTLSHAPE_M_ff7decb6e0db4851ac77cc8902440007_Date"/>
          <p:cNvSpPr txBox="1"/>
          <p:nvPr>
            <p:custDataLst>
              <p:tags r:id="rId47"/>
            </p:custDataLst>
          </p:nvPr>
        </p:nvSpPr>
        <p:spPr>
          <a:xfrm>
            <a:off x="7554227" y="1893666"/>
            <a:ext cx="344908" cy="153888"/>
          </a:xfrm>
          <a:prstGeom prst="rect">
            <a:avLst/>
          </a:prstGeom>
          <a:noFill/>
        </p:spPr>
        <p:txBody>
          <a:bodyPr vert="horz" wrap="square" lIns="0" tIns="0" rIns="0" bIns="0" rtlCol="0" anchor="ctr" anchorCtr="0">
            <a:spAutoFit/>
          </a:bodyPr>
          <a:lstStyle/>
          <a:p>
            <a:pPr algn="ctr"/>
            <a:r>
              <a:rPr lang="en-US" sz="1000" spc="-6" dirty="0" smtClean="0">
                <a:latin typeface="Calibri" panose="020F0502020204030204" pitchFamily="34" charset="0"/>
              </a:rPr>
              <a:t>0</a:t>
            </a:r>
            <a:endParaRPr lang="en-US" sz="1000" spc="-6" dirty="0">
              <a:latin typeface="Calibri" panose="020F0502020204030204" pitchFamily="34" charset="0"/>
            </a:endParaRPr>
          </a:p>
        </p:txBody>
      </p:sp>
      <p:sp>
        <p:nvSpPr>
          <p:cNvPr id="130" name="OTLSHAPE_M_ff7decb6e0db4851ac77cc8902440007_Date"/>
          <p:cNvSpPr txBox="1"/>
          <p:nvPr>
            <p:custDataLst>
              <p:tags r:id="rId48"/>
            </p:custDataLst>
          </p:nvPr>
        </p:nvSpPr>
        <p:spPr>
          <a:xfrm>
            <a:off x="4108359" y="1253324"/>
            <a:ext cx="344908" cy="153888"/>
          </a:xfrm>
          <a:prstGeom prst="rect">
            <a:avLst/>
          </a:prstGeom>
          <a:noFill/>
        </p:spPr>
        <p:txBody>
          <a:bodyPr vert="horz" wrap="square" lIns="0" tIns="0" rIns="0" bIns="0" rtlCol="0" anchor="ctr" anchorCtr="0">
            <a:spAutoFit/>
          </a:bodyPr>
          <a:lstStyle/>
          <a:p>
            <a:pPr algn="ctr"/>
            <a:r>
              <a:rPr lang="en-US" sz="1000" spc="-6" dirty="0" smtClean="0">
                <a:latin typeface="Calibri" panose="020F0502020204030204" pitchFamily="34" charset="0"/>
              </a:rPr>
              <a:t>+300</a:t>
            </a:r>
            <a:endParaRPr lang="en-US" sz="1000" spc="-6" dirty="0">
              <a:latin typeface="Calibri" panose="020F0502020204030204" pitchFamily="34" charset="0"/>
            </a:endParaRPr>
          </a:p>
        </p:txBody>
      </p:sp>
      <p:sp>
        <p:nvSpPr>
          <p:cNvPr id="131" name="OTLSHAPE_T_834636e32cff480d8a852ae191fc6842_Shape"/>
          <p:cNvSpPr/>
          <p:nvPr>
            <p:custDataLst>
              <p:tags r:id="rId49"/>
            </p:custDataLst>
          </p:nvPr>
        </p:nvSpPr>
        <p:spPr>
          <a:xfrm>
            <a:off x="4510862" y="2917417"/>
            <a:ext cx="2664552" cy="148251"/>
          </a:xfrm>
          <a:prstGeom prst="leftRightArrow">
            <a:avLst>
              <a:gd name="adj1" fmla="val 75000"/>
              <a:gd name="adj2" fmla="val 50000"/>
            </a:avLst>
          </a:prstGeom>
          <a:solidFill>
            <a:schemeClr val="accent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TLSHAPE_T_834636e32cff480d8a852ae191fc6842_Shape"/>
          <p:cNvSpPr/>
          <p:nvPr>
            <p:custDataLst>
              <p:tags r:id="rId50"/>
            </p:custDataLst>
          </p:nvPr>
        </p:nvSpPr>
        <p:spPr>
          <a:xfrm>
            <a:off x="4137466" y="3218215"/>
            <a:ext cx="832773" cy="148203"/>
          </a:xfrm>
          <a:prstGeom prst="leftRightArrow">
            <a:avLst>
              <a:gd name="adj1" fmla="val 75000"/>
              <a:gd name="adj2" fmla="val 50000"/>
            </a:avLst>
          </a:prstGeom>
          <a:solidFill>
            <a:schemeClr val="tx2"/>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TLSHAPE_M_ff7decb6e0db4851ac77cc8902440007_Date"/>
          <p:cNvSpPr txBox="1"/>
          <p:nvPr>
            <p:custDataLst>
              <p:tags r:id="rId51"/>
            </p:custDataLst>
          </p:nvPr>
        </p:nvSpPr>
        <p:spPr>
          <a:xfrm>
            <a:off x="5779829" y="3220608"/>
            <a:ext cx="344908" cy="153888"/>
          </a:xfrm>
          <a:prstGeom prst="rect">
            <a:avLst/>
          </a:prstGeom>
          <a:noFill/>
        </p:spPr>
        <p:txBody>
          <a:bodyPr vert="horz" wrap="square" lIns="0" tIns="0" rIns="0" bIns="0" rtlCol="0" anchor="ctr" anchorCtr="0">
            <a:spAutoFit/>
          </a:bodyPr>
          <a:lstStyle/>
          <a:p>
            <a:pPr algn="ctr"/>
            <a:r>
              <a:rPr lang="en-US" sz="1000" spc="-6" dirty="0" smtClean="0">
                <a:latin typeface="Calibri" panose="020F0502020204030204" pitchFamily="34" charset="0"/>
              </a:rPr>
              <a:t>+140</a:t>
            </a:r>
            <a:endParaRPr lang="en-US" sz="1000" spc="-6" dirty="0">
              <a:latin typeface="Calibri" panose="020F0502020204030204" pitchFamily="34" charset="0"/>
            </a:endParaRPr>
          </a:p>
        </p:txBody>
      </p:sp>
      <p:sp>
        <p:nvSpPr>
          <p:cNvPr id="137" name="OTLSHAPE_M_ff7decb6e0db4851ac77cc8902440007_Date"/>
          <p:cNvSpPr txBox="1"/>
          <p:nvPr>
            <p:custDataLst>
              <p:tags r:id="rId52"/>
            </p:custDataLst>
          </p:nvPr>
        </p:nvSpPr>
        <p:spPr>
          <a:xfrm>
            <a:off x="716865" y="5843074"/>
            <a:ext cx="11429415" cy="169277"/>
          </a:xfrm>
          <a:prstGeom prst="rect">
            <a:avLst/>
          </a:prstGeom>
          <a:noFill/>
        </p:spPr>
        <p:txBody>
          <a:bodyPr vert="horz" wrap="square" lIns="0" tIns="0" rIns="0" bIns="0" rtlCol="0" anchor="ctr" anchorCtr="0">
            <a:spAutoFit/>
          </a:bodyPr>
          <a:lstStyle/>
          <a:p>
            <a:r>
              <a:rPr lang="en-US" sz="1100" spc="-6" dirty="0" smtClean="0">
                <a:latin typeface="Calibri" panose="020F0502020204030204" pitchFamily="34" charset="0"/>
              </a:rPr>
              <a:t>    Net Additional Parking Spaces     0             0           47         1102     822        822       746      971      1171       1171       1171      1301   1301     1301     1301    1301     1301     1301      1651     1651     1651</a:t>
            </a:r>
            <a:endParaRPr lang="en-US" sz="1100" spc="-6" dirty="0">
              <a:latin typeface="Calibri" panose="020F0502020204030204" pitchFamily="34" charset="0"/>
            </a:endParaRPr>
          </a:p>
        </p:txBody>
      </p:sp>
      <p:sp>
        <p:nvSpPr>
          <p:cNvPr id="168" name="OTLSHAPE_M_ff7decb6e0db4851ac77cc8902440007_Date"/>
          <p:cNvSpPr txBox="1"/>
          <p:nvPr>
            <p:custDataLst>
              <p:tags r:id="rId53"/>
            </p:custDataLst>
          </p:nvPr>
        </p:nvSpPr>
        <p:spPr>
          <a:xfrm>
            <a:off x="7102909" y="2233077"/>
            <a:ext cx="344908" cy="153888"/>
          </a:xfrm>
          <a:prstGeom prst="rect">
            <a:avLst/>
          </a:prstGeom>
          <a:noFill/>
        </p:spPr>
        <p:txBody>
          <a:bodyPr vert="horz" wrap="square" lIns="0" tIns="0" rIns="0" bIns="0" rtlCol="0" anchor="ctr" anchorCtr="0">
            <a:spAutoFit/>
          </a:bodyPr>
          <a:lstStyle/>
          <a:p>
            <a:pPr algn="ctr"/>
            <a:r>
              <a:rPr lang="en-US" sz="1000" spc="-6" dirty="0" smtClean="0">
                <a:latin typeface="Calibri" panose="020F0502020204030204" pitchFamily="34" charset="0"/>
              </a:rPr>
              <a:t>0</a:t>
            </a:r>
            <a:endParaRPr lang="en-US" sz="1000" spc="-6" dirty="0">
              <a:latin typeface="Calibri" panose="020F0502020204030204" pitchFamily="34" charset="0"/>
            </a:endParaRPr>
          </a:p>
        </p:txBody>
      </p:sp>
      <p:sp>
        <p:nvSpPr>
          <p:cNvPr id="169" name="OTLSHAPE_T_834636e32cff480d8a852ae191fc6842_Shape"/>
          <p:cNvSpPr/>
          <p:nvPr>
            <p:custDataLst>
              <p:tags r:id="rId54"/>
            </p:custDataLst>
          </p:nvPr>
        </p:nvSpPr>
        <p:spPr>
          <a:xfrm>
            <a:off x="2726838" y="873394"/>
            <a:ext cx="1387959" cy="124536"/>
          </a:xfrm>
          <a:prstGeom prst="leftRightArrow">
            <a:avLst>
              <a:gd name="adj1" fmla="val 75000"/>
              <a:gd name="adj2" fmla="val 50000"/>
            </a:avLst>
          </a:prstGeom>
          <a:solidFill>
            <a:schemeClr val="bg1">
              <a:lumMod val="65000"/>
            </a:schemeClr>
          </a:solidFill>
          <a:ln w="12700" cap="flat" cmpd="sng" algn="ctr">
            <a:solidFill>
              <a:schemeClr val="bg1">
                <a:lumMod val="65000"/>
              </a:schemeClr>
            </a:solid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TLSHAPE_M_ff7decb6e0db4851ac77cc8902440007_Date"/>
          <p:cNvSpPr txBox="1"/>
          <p:nvPr>
            <p:custDataLst>
              <p:tags r:id="rId55"/>
            </p:custDataLst>
          </p:nvPr>
        </p:nvSpPr>
        <p:spPr>
          <a:xfrm>
            <a:off x="4143889" y="862095"/>
            <a:ext cx="1538959" cy="153888"/>
          </a:xfrm>
          <a:prstGeom prst="rect">
            <a:avLst/>
          </a:prstGeom>
          <a:noFill/>
        </p:spPr>
        <p:txBody>
          <a:bodyPr vert="horz" wrap="square" lIns="0" tIns="0" rIns="0" bIns="0" rtlCol="0" anchor="ctr" anchorCtr="0">
            <a:spAutoFit/>
          </a:bodyPr>
          <a:lstStyle/>
          <a:p>
            <a:r>
              <a:rPr lang="en-US" sz="1000" spc="-6" dirty="0" smtClean="0">
                <a:latin typeface="Calibri" panose="020F0502020204030204" pitchFamily="34" charset="0"/>
              </a:rPr>
              <a:t>+455</a:t>
            </a:r>
            <a:endParaRPr lang="en-US" sz="1000" spc="-6" dirty="0">
              <a:latin typeface="Calibri" panose="020F0502020204030204" pitchFamily="34" charset="0"/>
            </a:endParaRPr>
          </a:p>
        </p:txBody>
      </p:sp>
      <p:sp>
        <p:nvSpPr>
          <p:cNvPr id="171" name="OTLSHAPE_T_834636e32cff480d8a852ae191fc6842_Shape"/>
          <p:cNvSpPr/>
          <p:nvPr>
            <p:custDataLst>
              <p:tags r:id="rId56"/>
            </p:custDataLst>
          </p:nvPr>
        </p:nvSpPr>
        <p:spPr>
          <a:xfrm>
            <a:off x="3453053" y="1568329"/>
            <a:ext cx="691677" cy="146393"/>
          </a:xfrm>
          <a:prstGeom prst="leftRightArrow">
            <a:avLst>
              <a:gd name="adj1" fmla="val 75000"/>
              <a:gd name="adj2" fmla="val 50000"/>
            </a:avLst>
          </a:prstGeom>
          <a:solidFill>
            <a:schemeClr val="accent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TLSHAPE_T_834636e32cff480d8a852ae191fc6842_Shape"/>
          <p:cNvSpPr/>
          <p:nvPr>
            <p:custDataLst>
              <p:tags r:id="rId57"/>
            </p:custDataLst>
          </p:nvPr>
        </p:nvSpPr>
        <p:spPr>
          <a:xfrm>
            <a:off x="2735333" y="1575408"/>
            <a:ext cx="719302" cy="147662"/>
          </a:xfrm>
          <a:prstGeom prst="leftRightArrow">
            <a:avLst>
              <a:gd name="adj1" fmla="val 75000"/>
              <a:gd name="adj2" fmla="val 50000"/>
            </a:avLst>
          </a:prstGeom>
          <a:solidFill>
            <a:schemeClr val="tx2"/>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TLSHAPE_M_ff7decb6e0db4851ac77cc8902440007_Date"/>
          <p:cNvSpPr txBox="1"/>
          <p:nvPr>
            <p:custDataLst>
              <p:tags r:id="rId58"/>
            </p:custDataLst>
          </p:nvPr>
        </p:nvSpPr>
        <p:spPr>
          <a:xfrm>
            <a:off x="4110884" y="1579208"/>
            <a:ext cx="344908" cy="153888"/>
          </a:xfrm>
          <a:prstGeom prst="rect">
            <a:avLst/>
          </a:prstGeom>
          <a:noFill/>
        </p:spPr>
        <p:txBody>
          <a:bodyPr vert="horz" wrap="square" lIns="0" tIns="0" rIns="0" bIns="0" rtlCol="0" anchor="ctr" anchorCtr="0">
            <a:spAutoFit/>
          </a:bodyPr>
          <a:lstStyle/>
          <a:p>
            <a:pPr algn="ctr"/>
            <a:r>
              <a:rPr lang="en-US" sz="1000" spc="-6" dirty="0" smtClean="0">
                <a:latin typeface="Calibri" panose="020F0502020204030204" pitchFamily="34" charset="0"/>
              </a:rPr>
              <a:t>+300</a:t>
            </a:r>
            <a:endParaRPr lang="en-US" sz="1000" spc="-6" dirty="0">
              <a:latin typeface="Calibri" panose="020F0502020204030204" pitchFamily="34" charset="0"/>
            </a:endParaRPr>
          </a:p>
        </p:txBody>
      </p:sp>
      <p:sp>
        <p:nvSpPr>
          <p:cNvPr id="174" name="OTLSHAPE_T_834636e32cff480d8a852ae191fc6842_Shape"/>
          <p:cNvSpPr/>
          <p:nvPr>
            <p:custDataLst>
              <p:tags r:id="rId59"/>
            </p:custDataLst>
          </p:nvPr>
        </p:nvSpPr>
        <p:spPr>
          <a:xfrm>
            <a:off x="2705276" y="2917084"/>
            <a:ext cx="1811301" cy="148661"/>
          </a:xfrm>
          <a:prstGeom prst="leftRightArrow">
            <a:avLst>
              <a:gd name="adj1" fmla="val 75000"/>
              <a:gd name="adj2" fmla="val 50000"/>
            </a:avLst>
          </a:prstGeom>
          <a:solidFill>
            <a:schemeClr val="tx2"/>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TLSHAPE_M_ff7decb6e0db4851ac77cc8902440007_Date"/>
          <p:cNvSpPr txBox="1"/>
          <p:nvPr>
            <p:custDataLst>
              <p:tags r:id="rId60"/>
            </p:custDataLst>
          </p:nvPr>
        </p:nvSpPr>
        <p:spPr>
          <a:xfrm>
            <a:off x="4322009" y="2914568"/>
            <a:ext cx="344908" cy="153888"/>
          </a:xfrm>
          <a:prstGeom prst="rect">
            <a:avLst/>
          </a:prstGeom>
          <a:solidFill>
            <a:schemeClr val="bg1"/>
          </a:solidFill>
        </p:spPr>
        <p:txBody>
          <a:bodyPr vert="horz" wrap="square" lIns="0" tIns="0" rIns="0" bIns="0" rtlCol="0" anchor="ctr" anchorCtr="0">
            <a:spAutoFit/>
          </a:bodyPr>
          <a:lstStyle/>
          <a:p>
            <a:pPr algn="ctr"/>
            <a:r>
              <a:rPr lang="en-US" sz="1000" spc="-6" dirty="0" smtClean="0">
                <a:latin typeface="Calibri" panose="020F0502020204030204" pitchFamily="34" charset="0"/>
              </a:rPr>
              <a:t>-280</a:t>
            </a:r>
            <a:endParaRPr lang="en-US" sz="1000" spc="-6" dirty="0">
              <a:latin typeface="Calibri" panose="020F0502020204030204" pitchFamily="34" charset="0"/>
            </a:endParaRPr>
          </a:p>
        </p:txBody>
      </p:sp>
      <p:sp>
        <p:nvSpPr>
          <p:cNvPr id="175" name="OTLSHAPE_M_ff7decb6e0db4851ac77cc8902440007_Date"/>
          <p:cNvSpPr txBox="1"/>
          <p:nvPr>
            <p:custDataLst>
              <p:tags r:id="rId61"/>
            </p:custDataLst>
          </p:nvPr>
        </p:nvSpPr>
        <p:spPr>
          <a:xfrm>
            <a:off x="7159186" y="2908840"/>
            <a:ext cx="344908" cy="153888"/>
          </a:xfrm>
          <a:prstGeom prst="rect">
            <a:avLst/>
          </a:prstGeom>
          <a:noFill/>
        </p:spPr>
        <p:txBody>
          <a:bodyPr vert="horz" wrap="square" lIns="0" tIns="0" rIns="0" bIns="0" rtlCol="0" anchor="ctr" anchorCtr="0">
            <a:spAutoFit/>
          </a:bodyPr>
          <a:lstStyle/>
          <a:p>
            <a:pPr algn="ctr"/>
            <a:r>
              <a:rPr lang="en-US" sz="1000" spc="-6" dirty="0" smtClean="0">
                <a:latin typeface="Calibri" panose="020F0502020204030204" pitchFamily="34" charset="0"/>
              </a:rPr>
              <a:t>0</a:t>
            </a:r>
            <a:endParaRPr lang="en-US" sz="1000" spc="-6" dirty="0">
              <a:latin typeface="Calibri" panose="020F0502020204030204" pitchFamily="34" charset="0"/>
            </a:endParaRPr>
          </a:p>
        </p:txBody>
      </p:sp>
      <p:sp>
        <p:nvSpPr>
          <p:cNvPr id="176" name="OTLSHAPE_T_834636e32cff480d8a852ae191fc6842_Shape"/>
          <p:cNvSpPr/>
          <p:nvPr>
            <p:custDataLst>
              <p:tags r:id="rId62"/>
            </p:custDataLst>
          </p:nvPr>
        </p:nvSpPr>
        <p:spPr>
          <a:xfrm>
            <a:off x="4957538" y="3580430"/>
            <a:ext cx="849652" cy="147597"/>
          </a:xfrm>
          <a:prstGeom prst="leftRightArrow">
            <a:avLst>
              <a:gd name="adj1" fmla="val 75000"/>
              <a:gd name="adj2" fmla="val 50000"/>
            </a:avLst>
          </a:prstGeom>
          <a:solidFill>
            <a:schemeClr val="accent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TLSHAPE_M_ff7decb6e0db4851ac77cc8902440007_Date"/>
          <p:cNvSpPr txBox="1"/>
          <p:nvPr>
            <p:custDataLst>
              <p:tags r:id="rId63"/>
            </p:custDataLst>
          </p:nvPr>
        </p:nvSpPr>
        <p:spPr>
          <a:xfrm>
            <a:off x="5777173" y="3565252"/>
            <a:ext cx="344908" cy="153888"/>
          </a:xfrm>
          <a:prstGeom prst="rect">
            <a:avLst/>
          </a:prstGeom>
          <a:noFill/>
        </p:spPr>
        <p:txBody>
          <a:bodyPr vert="horz" wrap="square" lIns="0" tIns="0" rIns="0" bIns="0" rtlCol="0" anchor="ctr" anchorCtr="0">
            <a:spAutoFit/>
          </a:bodyPr>
          <a:lstStyle/>
          <a:p>
            <a:pPr algn="ctr"/>
            <a:r>
              <a:rPr lang="en-US" sz="1000" spc="-6" dirty="0" smtClean="0">
                <a:latin typeface="Calibri" panose="020F0502020204030204" pitchFamily="34" charset="0"/>
              </a:rPr>
              <a:t>+85</a:t>
            </a:r>
            <a:endParaRPr lang="en-US" sz="1000" spc="-6" dirty="0">
              <a:latin typeface="Calibri" panose="020F0502020204030204" pitchFamily="34" charset="0"/>
            </a:endParaRPr>
          </a:p>
        </p:txBody>
      </p:sp>
      <p:sp>
        <p:nvSpPr>
          <p:cNvPr id="178" name="OTLSHAPE_M_ff7decb6e0db4851ac77cc8902440007_Date"/>
          <p:cNvSpPr txBox="1"/>
          <p:nvPr>
            <p:custDataLst>
              <p:tags r:id="rId64"/>
            </p:custDataLst>
          </p:nvPr>
        </p:nvSpPr>
        <p:spPr>
          <a:xfrm>
            <a:off x="3880748" y="3219381"/>
            <a:ext cx="344908" cy="153888"/>
          </a:xfrm>
          <a:prstGeom prst="rect">
            <a:avLst/>
          </a:prstGeom>
          <a:noFill/>
        </p:spPr>
        <p:txBody>
          <a:bodyPr vert="horz" wrap="square" lIns="0" tIns="0" rIns="0" bIns="0" rtlCol="0" anchor="ctr" anchorCtr="0">
            <a:spAutoFit/>
          </a:bodyPr>
          <a:lstStyle/>
          <a:p>
            <a:pPr algn="ctr"/>
            <a:r>
              <a:rPr lang="en-US" sz="1000" spc="-6" dirty="0" smtClean="0">
                <a:latin typeface="Calibri" panose="020F0502020204030204" pitchFamily="34" charset="0"/>
              </a:rPr>
              <a:t>0</a:t>
            </a:r>
            <a:endParaRPr lang="en-US" sz="1000" spc="-6" dirty="0">
              <a:latin typeface="Calibri" panose="020F0502020204030204" pitchFamily="34" charset="0"/>
            </a:endParaRPr>
          </a:p>
        </p:txBody>
      </p:sp>
      <p:sp>
        <p:nvSpPr>
          <p:cNvPr id="179" name="OTLSHAPE_T_834636e32cff480d8a852ae191fc6842_Shape"/>
          <p:cNvSpPr/>
          <p:nvPr>
            <p:custDataLst>
              <p:tags r:id="rId65"/>
            </p:custDataLst>
          </p:nvPr>
        </p:nvSpPr>
        <p:spPr>
          <a:xfrm>
            <a:off x="4114267" y="3574068"/>
            <a:ext cx="841318" cy="156281"/>
          </a:xfrm>
          <a:prstGeom prst="leftRightArrow">
            <a:avLst>
              <a:gd name="adj1" fmla="val 75000"/>
              <a:gd name="adj2" fmla="val 50000"/>
            </a:avLst>
          </a:prstGeom>
          <a:solidFill>
            <a:schemeClr val="tx2"/>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TLSHAPE_M_ff7decb6e0db4851ac77cc8902440007_Date"/>
          <p:cNvSpPr txBox="1"/>
          <p:nvPr>
            <p:custDataLst>
              <p:tags r:id="rId66"/>
            </p:custDataLst>
          </p:nvPr>
        </p:nvSpPr>
        <p:spPr>
          <a:xfrm>
            <a:off x="3874568" y="3576461"/>
            <a:ext cx="344908" cy="153888"/>
          </a:xfrm>
          <a:prstGeom prst="rect">
            <a:avLst/>
          </a:prstGeom>
          <a:noFill/>
        </p:spPr>
        <p:txBody>
          <a:bodyPr vert="horz" wrap="square" lIns="0" tIns="0" rIns="0" bIns="0" rtlCol="0" anchor="ctr" anchorCtr="0">
            <a:spAutoFit/>
          </a:bodyPr>
          <a:lstStyle/>
          <a:p>
            <a:pPr algn="ctr"/>
            <a:r>
              <a:rPr lang="en-US" sz="1000" spc="-6" dirty="0" smtClean="0">
                <a:latin typeface="Calibri" panose="020F0502020204030204" pitchFamily="34" charset="0"/>
              </a:rPr>
              <a:t>0</a:t>
            </a:r>
            <a:endParaRPr lang="en-US" sz="1000" spc="-6" dirty="0">
              <a:latin typeface="Calibri" panose="020F0502020204030204" pitchFamily="34" charset="0"/>
            </a:endParaRPr>
          </a:p>
        </p:txBody>
      </p:sp>
      <p:sp>
        <p:nvSpPr>
          <p:cNvPr id="182" name="OTLSHAPE_T_834636e32cff480d8a852ae191fc6842_Shape"/>
          <p:cNvSpPr/>
          <p:nvPr>
            <p:custDataLst>
              <p:tags r:id="rId67"/>
            </p:custDataLst>
          </p:nvPr>
        </p:nvSpPr>
        <p:spPr>
          <a:xfrm>
            <a:off x="4961294" y="3850808"/>
            <a:ext cx="839431" cy="147597"/>
          </a:xfrm>
          <a:prstGeom prst="leftRightArrow">
            <a:avLst>
              <a:gd name="adj1" fmla="val 75000"/>
              <a:gd name="adj2" fmla="val 50000"/>
            </a:avLst>
          </a:prstGeom>
          <a:solidFill>
            <a:schemeClr val="accent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TLSHAPE_T_834636e32cff480d8a852ae191fc6842_Shape"/>
          <p:cNvSpPr/>
          <p:nvPr>
            <p:custDataLst>
              <p:tags r:id="rId68"/>
            </p:custDataLst>
          </p:nvPr>
        </p:nvSpPr>
        <p:spPr>
          <a:xfrm>
            <a:off x="4123265" y="3846141"/>
            <a:ext cx="835046" cy="156281"/>
          </a:xfrm>
          <a:prstGeom prst="leftRightArrow">
            <a:avLst>
              <a:gd name="adj1" fmla="val 75000"/>
              <a:gd name="adj2" fmla="val 50000"/>
            </a:avLst>
          </a:prstGeom>
          <a:solidFill>
            <a:schemeClr val="tx2"/>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TLSHAPE_M_ff7decb6e0db4851ac77cc8902440007_Date"/>
          <p:cNvSpPr txBox="1"/>
          <p:nvPr>
            <p:custDataLst>
              <p:tags r:id="rId69"/>
            </p:custDataLst>
          </p:nvPr>
        </p:nvSpPr>
        <p:spPr>
          <a:xfrm>
            <a:off x="5728619" y="3848542"/>
            <a:ext cx="344908" cy="153888"/>
          </a:xfrm>
          <a:prstGeom prst="rect">
            <a:avLst/>
          </a:prstGeom>
          <a:noFill/>
        </p:spPr>
        <p:txBody>
          <a:bodyPr vert="horz" wrap="square" lIns="0" tIns="0" rIns="0" bIns="0" rtlCol="0" anchor="ctr" anchorCtr="0">
            <a:spAutoFit/>
          </a:bodyPr>
          <a:lstStyle/>
          <a:p>
            <a:pPr algn="ctr"/>
            <a:r>
              <a:rPr lang="en-US" sz="1000" spc="-6" dirty="0" smtClean="0">
                <a:latin typeface="Calibri" panose="020F0502020204030204" pitchFamily="34" charset="0"/>
              </a:rPr>
              <a:t>0</a:t>
            </a:r>
            <a:endParaRPr lang="en-US" sz="1000" spc="-6" dirty="0">
              <a:latin typeface="Calibri" panose="020F0502020204030204" pitchFamily="34" charset="0"/>
            </a:endParaRPr>
          </a:p>
        </p:txBody>
      </p:sp>
      <p:sp>
        <p:nvSpPr>
          <p:cNvPr id="185" name="OTLSHAPE_T_834636e32cff480d8a852ae191fc6842_Shape"/>
          <p:cNvSpPr/>
          <p:nvPr>
            <p:custDataLst>
              <p:tags r:id="rId70"/>
            </p:custDataLst>
          </p:nvPr>
        </p:nvSpPr>
        <p:spPr>
          <a:xfrm>
            <a:off x="4947957" y="4206048"/>
            <a:ext cx="840194" cy="147597"/>
          </a:xfrm>
          <a:prstGeom prst="leftRightArrow">
            <a:avLst>
              <a:gd name="adj1" fmla="val 75000"/>
              <a:gd name="adj2" fmla="val 50000"/>
            </a:avLst>
          </a:prstGeom>
          <a:solidFill>
            <a:schemeClr val="accent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TLSHAPE_M_ff7decb6e0db4851ac77cc8902440007_Date"/>
          <p:cNvSpPr txBox="1"/>
          <p:nvPr>
            <p:custDataLst>
              <p:tags r:id="rId71"/>
            </p:custDataLst>
          </p:nvPr>
        </p:nvSpPr>
        <p:spPr>
          <a:xfrm>
            <a:off x="5717057" y="4193147"/>
            <a:ext cx="344908" cy="153888"/>
          </a:xfrm>
          <a:prstGeom prst="rect">
            <a:avLst/>
          </a:prstGeom>
          <a:noFill/>
        </p:spPr>
        <p:txBody>
          <a:bodyPr vert="horz" wrap="square" lIns="0" tIns="0" rIns="0" bIns="0" rtlCol="0" anchor="ctr" anchorCtr="0">
            <a:spAutoFit/>
          </a:bodyPr>
          <a:lstStyle/>
          <a:p>
            <a:pPr algn="ctr"/>
            <a:r>
              <a:rPr lang="en-US" sz="1000" spc="-6" dirty="0" smtClean="0">
                <a:latin typeface="Calibri" panose="020F0502020204030204" pitchFamily="34" charset="0"/>
              </a:rPr>
              <a:t>0</a:t>
            </a:r>
            <a:endParaRPr lang="en-US" sz="1000" spc="-6" dirty="0">
              <a:latin typeface="Calibri" panose="020F0502020204030204" pitchFamily="34" charset="0"/>
            </a:endParaRPr>
          </a:p>
        </p:txBody>
      </p:sp>
      <p:sp>
        <p:nvSpPr>
          <p:cNvPr id="187" name="OTLSHAPE_M_ff7decb6e0db4851ac77cc8902440007_Date"/>
          <p:cNvSpPr txBox="1"/>
          <p:nvPr>
            <p:custDataLst>
              <p:tags r:id="rId72"/>
            </p:custDataLst>
          </p:nvPr>
        </p:nvSpPr>
        <p:spPr>
          <a:xfrm>
            <a:off x="3878313" y="3848435"/>
            <a:ext cx="344908" cy="153888"/>
          </a:xfrm>
          <a:prstGeom prst="rect">
            <a:avLst/>
          </a:prstGeom>
          <a:noFill/>
        </p:spPr>
        <p:txBody>
          <a:bodyPr vert="horz" wrap="square" lIns="0" tIns="0" rIns="0" bIns="0" rtlCol="0" anchor="ctr" anchorCtr="0">
            <a:spAutoFit/>
          </a:bodyPr>
          <a:lstStyle/>
          <a:p>
            <a:pPr algn="ctr"/>
            <a:r>
              <a:rPr lang="en-US" sz="1000" spc="-6" dirty="0" smtClean="0">
                <a:latin typeface="Calibri" panose="020F0502020204030204" pitchFamily="34" charset="0"/>
              </a:rPr>
              <a:t>0</a:t>
            </a:r>
            <a:endParaRPr lang="en-US" sz="1000" spc="-6" dirty="0">
              <a:latin typeface="Calibri" panose="020F0502020204030204" pitchFamily="34" charset="0"/>
            </a:endParaRPr>
          </a:p>
        </p:txBody>
      </p:sp>
      <p:sp>
        <p:nvSpPr>
          <p:cNvPr id="188" name="OTLSHAPE_T_834636e32cff480d8a852ae191fc6842_Shape"/>
          <p:cNvSpPr/>
          <p:nvPr>
            <p:custDataLst>
              <p:tags r:id="rId73"/>
            </p:custDataLst>
          </p:nvPr>
        </p:nvSpPr>
        <p:spPr>
          <a:xfrm>
            <a:off x="4099968" y="4200767"/>
            <a:ext cx="846095" cy="156281"/>
          </a:xfrm>
          <a:prstGeom prst="leftRightArrow">
            <a:avLst>
              <a:gd name="adj1" fmla="val 75000"/>
              <a:gd name="adj2" fmla="val 50000"/>
            </a:avLst>
          </a:prstGeom>
          <a:solidFill>
            <a:schemeClr val="tx2"/>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TLSHAPE_M_ff7decb6e0db4851ac77cc8902440007_Date"/>
          <p:cNvSpPr txBox="1"/>
          <p:nvPr>
            <p:custDataLst>
              <p:tags r:id="rId74"/>
            </p:custDataLst>
          </p:nvPr>
        </p:nvSpPr>
        <p:spPr>
          <a:xfrm>
            <a:off x="3871604" y="4193178"/>
            <a:ext cx="344908" cy="153888"/>
          </a:xfrm>
          <a:prstGeom prst="rect">
            <a:avLst/>
          </a:prstGeom>
          <a:noFill/>
        </p:spPr>
        <p:txBody>
          <a:bodyPr vert="horz" wrap="square" lIns="0" tIns="0" rIns="0" bIns="0" rtlCol="0" anchor="ctr" anchorCtr="0">
            <a:spAutoFit/>
          </a:bodyPr>
          <a:lstStyle/>
          <a:p>
            <a:pPr algn="ctr"/>
            <a:r>
              <a:rPr lang="en-US" sz="1000" spc="-6" dirty="0" smtClean="0">
                <a:latin typeface="Calibri" panose="020F0502020204030204" pitchFamily="34" charset="0"/>
              </a:rPr>
              <a:t>0</a:t>
            </a:r>
            <a:endParaRPr lang="en-US" sz="1000" spc="-6" dirty="0">
              <a:latin typeface="Calibri" panose="020F0502020204030204" pitchFamily="34" charset="0"/>
            </a:endParaRPr>
          </a:p>
        </p:txBody>
      </p:sp>
      <p:sp>
        <p:nvSpPr>
          <p:cNvPr id="190" name="OTLSHAPE_T_834636e32cff480d8a852ae191fc6842_Shape"/>
          <p:cNvSpPr/>
          <p:nvPr>
            <p:custDataLst>
              <p:tags r:id="rId75"/>
            </p:custDataLst>
          </p:nvPr>
        </p:nvSpPr>
        <p:spPr>
          <a:xfrm>
            <a:off x="5414295" y="4540922"/>
            <a:ext cx="3495486" cy="131952"/>
          </a:xfrm>
          <a:prstGeom prst="leftRightArrow">
            <a:avLst>
              <a:gd name="adj1" fmla="val 75000"/>
              <a:gd name="adj2" fmla="val 50000"/>
            </a:avLst>
          </a:prstGeom>
          <a:solidFill>
            <a:schemeClr val="bg1">
              <a:lumMod val="65000"/>
            </a:schemeClr>
          </a:solidFill>
          <a:ln w="12700" cap="flat" cmpd="sng" algn="ctr">
            <a:solidFill>
              <a:schemeClr val="bg1">
                <a:lumMod val="65000"/>
              </a:schemeClr>
            </a:solid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TLSHAPE_M_ff7decb6e0db4851ac77cc8902440007_Date"/>
          <p:cNvSpPr txBox="1"/>
          <p:nvPr>
            <p:custDataLst>
              <p:tags r:id="rId76"/>
            </p:custDataLst>
          </p:nvPr>
        </p:nvSpPr>
        <p:spPr>
          <a:xfrm>
            <a:off x="8833891" y="4535169"/>
            <a:ext cx="344908" cy="153888"/>
          </a:xfrm>
          <a:prstGeom prst="rect">
            <a:avLst/>
          </a:prstGeom>
          <a:noFill/>
        </p:spPr>
        <p:txBody>
          <a:bodyPr vert="horz" wrap="square" lIns="0" tIns="0" rIns="0" bIns="0" rtlCol="0" anchor="ctr" anchorCtr="0">
            <a:spAutoFit/>
          </a:bodyPr>
          <a:lstStyle/>
          <a:p>
            <a:pPr algn="ctr"/>
            <a:r>
              <a:rPr lang="en-US" sz="1000" spc="-6" dirty="0" smtClean="0">
                <a:latin typeface="Calibri" panose="020F0502020204030204" pitchFamily="34" charset="0"/>
              </a:rPr>
              <a:t>0</a:t>
            </a:r>
            <a:endParaRPr lang="en-US" sz="1000" spc="-6" dirty="0">
              <a:latin typeface="Calibri" panose="020F0502020204030204" pitchFamily="34" charset="0"/>
            </a:endParaRPr>
          </a:p>
        </p:txBody>
      </p:sp>
      <p:sp>
        <p:nvSpPr>
          <p:cNvPr id="192" name="OTLSHAPE_M_ff7decb6e0db4851ac77cc8902440007_Date"/>
          <p:cNvSpPr txBox="1"/>
          <p:nvPr>
            <p:custDataLst>
              <p:tags r:id="rId77"/>
            </p:custDataLst>
          </p:nvPr>
        </p:nvSpPr>
        <p:spPr>
          <a:xfrm>
            <a:off x="5119847" y="4527731"/>
            <a:ext cx="344908" cy="153888"/>
          </a:xfrm>
          <a:prstGeom prst="rect">
            <a:avLst/>
          </a:prstGeom>
          <a:noFill/>
        </p:spPr>
        <p:txBody>
          <a:bodyPr vert="horz" wrap="square" lIns="0" tIns="0" rIns="0" bIns="0" rtlCol="0" anchor="ctr" anchorCtr="0">
            <a:spAutoFit/>
          </a:bodyPr>
          <a:lstStyle/>
          <a:p>
            <a:pPr algn="ctr"/>
            <a:r>
              <a:rPr lang="en-US" sz="1000" spc="-6" dirty="0" smtClean="0">
                <a:latin typeface="Calibri" panose="020F0502020204030204" pitchFamily="34" charset="0"/>
              </a:rPr>
              <a:t>-76</a:t>
            </a:r>
            <a:endParaRPr lang="en-US" sz="1000" spc="-6" dirty="0">
              <a:latin typeface="Calibri" panose="020F0502020204030204" pitchFamily="34" charset="0"/>
            </a:endParaRPr>
          </a:p>
        </p:txBody>
      </p:sp>
      <p:sp>
        <p:nvSpPr>
          <p:cNvPr id="193" name="OTLSHAPE_M_ff7decb6e0db4851ac77cc8902440007_Date"/>
          <p:cNvSpPr txBox="1"/>
          <p:nvPr>
            <p:custDataLst>
              <p:tags r:id="rId78"/>
            </p:custDataLst>
          </p:nvPr>
        </p:nvSpPr>
        <p:spPr>
          <a:xfrm>
            <a:off x="3868165" y="4888804"/>
            <a:ext cx="344908" cy="153888"/>
          </a:xfrm>
          <a:prstGeom prst="rect">
            <a:avLst/>
          </a:prstGeom>
          <a:noFill/>
        </p:spPr>
        <p:txBody>
          <a:bodyPr vert="horz" wrap="square" lIns="0" tIns="0" rIns="0" bIns="0" rtlCol="0" anchor="ctr" anchorCtr="0">
            <a:spAutoFit/>
          </a:bodyPr>
          <a:lstStyle/>
          <a:p>
            <a:pPr algn="ctr"/>
            <a:r>
              <a:rPr lang="en-US" sz="1000" spc="-6" dirty="0" smtClean="0">
                <a:latin typeface="Calibri" panose="020F0502020204030204" pitchFamily="34" charset="0"/>
              </a:rPr>
              <a:t>0</a:t>
            </a:r>
            <a:endParaRPr lang="en-US" sz="1000" spc="-6" dirty="0">
              <a:latin typeface="Calibri" panose="020F0502020204030204" pitchFamily="34" charset="0"/>
            </a:endParaRPr>
          </a:p>
        </p:txBody>
      </p:sp>
      <p:sp>
        <p:nvSpPr>
          <p:cNvPr id="194" name="OTLSHAPE_M_ff7decb6e0db4851ac77cc8902440007_Date"/>
          <p:cNvSpPr txBox="1"/>
          <p:nvPr>
            <p:custDataLst>
              <p:tags r:id="rId79"/>
            </p:custDataLst>
          </p:nvPr>
        </p:nvSpPr>
        <p:spPr>
          <a:xfrm>
            <a:off x="7428453" y="4888804"/>
            <a:ext cx="1538959" cy="153888"/>
          </a:xfrm>
          <a:prstGeom prst="rect">
            <a:avLst/>
          </a:prstGeom>
          <a:noFill/>
        </p:spPr>
        <p:txBody>
          <a:bodyPr vert="horz" wrap="square" lIns="0" tIns="0" rIns="0" bIns="0" rtlCol="0" anchor="ctr" anchorCtr="0">
            <a:spAutoFit/>
          </a:bodyPr>
          <a:lstStyle/>
          <a:p>
            <a:r>
              <a:rPr lang="en-US" sz="1000" spc="-6" dirty="0" smtClean="0">
                <a:latin typeface="Calibri" panose="020F0502020204030204" pitchFamily="34" charset="0"/>
              </a:rPr>
              <a:t>Phase 1</a:t>
            </a:r>
            <a:endParaRPr lang="en-US" sz="1000" spc="-6" dirty="0">
              <a:latin typeface="Calibri" panose="020F0502020204030204" pitchFamily="34" charset="0"/>
            </a:endParaRPr>
          </a:p>
        </p:txBody>
      </p:sp>
      <p:sp>
        <p:nvSpPr>
          <p:cNvPr id="195" name="OTLSHAPE_M_ff7decb6e0db4851ac77cc8902440007_Date"/>
          <p:cNvSpPr txBox="1"/>
          <p:nvPr>
            <p:custDataLst>
              <p:tags r:id="rId80"/>
            </p:custDataLst>
          </p:nvPr>
        </p:nvSpPr>
        <p:spPr>
          <a:xfrm>
            <a:off x="9568049" y="4895989"/>
            <a:ext cx="1538959" cy="153888"/>
          </a:xfrm>
          <a:prstGeom prst="rect">
            <a:avLst/>
          </a:prstGeom>
          <a:noFill/>
        </p:spPr>
        <p:txBody>
          <a:bodyPr vert="horz" wrap="square" lIns="0" tIns="0" rIns="0" bIns="0" rtlCol="0" anchor="ctr" anchorCtr="0">
            <a:spAutoFit/>
          </a:bodyPr>
          <a:lstStyle/>
          <a:p>
            <a:r>
              <a:rPr lang="en-US" sz="1000" spc="-6" dirty="0" smtClean="0">
                <a:latin typeface="Calibri" panose="020F0502020204030204" pitchFamily="34" charset="0"/>
              </a:rPr>
              <a:t>Phase 2</a:t>
            </a:r>
            <a:endParaRPr lang="en-US" sz="1000" spc="-6" dirty="0">
              <a:latin typeface="Calibri" panose="020F0502020204030204" pitchFamily="34" charset="0"/>
            </a:endParaRPr>
          </a:p>
        </p:txBody>
      </p:sp>
      <p:sp>
        <p:nvSpPr>
          <p:cNvPr id="197" name="OTLSHAPE_M_ff7decb6e0db4851ac77cc8902440007_Date"/>
          <p:cNvSpPr txBox="1"/>
          <p:nvPr>
            <p:custDataLst>
              <p:tags r:id="rId81"/>
            </p:custDataLst>
          </p:nvPr>
        </p:nvSpPr>
        <p:spPr>
          <a:xfrm>
            <a:off x="10652820" y="4895989"/>
            <a:ext cx="344908" cy="153888"/>
          </a:xfrm>
          <a:prstGeom prst="rect">
            <a:avLst/>
          </a:prstGeom>
          <a:noFill/>
        </p:spPr>
        <p:txBody>
          <a:bodyPr vert="horz" wrap="square" lIns="0" tIns="0" rIns="0" bIns="0" rtlCol="0" anchor="ctr" anchorCtr="0">
            <a:spAutoFit/>
          </a:bodyPr>
          <a:lstStyle/>
          <a:p>
            <a:pPr algn="ctr"/>
            <a:r>
              <a:rPr lang="en-US" sz="1000" spc="-6" dirty="0" smtClean="0">
                <a:latin typeface="Calibri" panose="020F0502020204030204" pitchFamily="34" charset="0"/>
              </a:rPr>
              <a:t>+350</a:t>
            </a:r>
            <a:endParaRPr lang="en-US" sz="1000" spc="-6" dirty="0">
              <a:latin typeface="Calibri" panose="020F0502020204030204" pitchFamily="34" charset="0"/>
            </a:endParaRPr>
          </a:p>
        </p:txBody>
      </p:sp>
      <p:sp>
        <p:nvSpPr>
          <p:cNvPr id="199" name="OTLSHAPE_T_834636e32cff480d8a852ae191fc6842_Shape"/>
          <p:cNvSpPr/>
          <p:nvPr>
            <p:custDataLst>
              <p:tags r:id="rId82"/>
            </p:custDataLst>
          </p:nvPr>
        </p:nvSpPr>
        <p:spPr>
          <a:xfrm>
            <a:off x="6227064" y="5244118"/>
            <a:ext cx="4442838" cy="132554"/>
          </a:xfrm>
          <a:prstGeom prst="leftRightArrow">
            <a:avLst>
              <a:gd name="adj1" fmla="val 75000"/>
              <a:gd name="adj2" fmla="val 50000"/>
            </a:avLst>
          </a:prstGeom>
          <a:solidFill>
            <a:schemeClr val="bg1">
              <a:lumMod val="65000"/>
            </a:schemeClr>
          </a:solidFill>
          <a:ln w="12700" cap="flat" cmpd="sng" algn="ctr">
            <a:solidFill>
              <a:schemeClr val="bg1">
                <a:lumMod val="65000"/>
              </a:schemeClr>
            </a:solid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TLSHAPE_M_ff7decb6e0db4851ac77cc8902440007_Date"/>
          <p:cNvSpPr txBox="1"/>
          <p:nvPr>
            <p:custDataLst>
              <p:tags r:id="rId83"/>
            </p:custDataLst>
          </p:nvPr>
        </p:nvSpPr>
        <p:spPr>
          <a:xfrm>
            <a:off x="5891750" y="5236538"/>
            <a:ext cx="344908" cy="153888"/>
          </a:xfrm>
          <a:prstGeom prst="rect">
            <a:avLst/>
          </a:prstGeom>
          <a:noFill/>
        </p:spPr>
        <p:txBody>
          <a:bodyPr vert="horz" wrap="square" lIns="0" tIns="0" rIns="0" bIns="0" rtlCol="0" anchor="ctr" anchorCtr="0">
            <a:spAutoFit/>
          </a:bodyPr>
          <a:lstStyle/>
          <a:p>
            <a:pPr algn="ctr"/>
            <a:r>
              <a:rPr lang="en-US" sz="1000" spc="-6" dirty="0" smtClean="0">
                <a:latin typeface="Calibri" panose="020F0502020204030204" pitchFamily="34" charset="0"/>
              </a:rPr>
              <a:t>-550</a:t>
            </a:r>
            <a:endParaRPr lang="en-US" sz="1000" spc="-6" dirty="0">
              <a:latin typeface="Calibri" panose="020F0502020204030204" pitchFamily="34" charset="0"/>
            </a:endParaRPr>
          </a:p>
        </p:txBody>
      </p:sp>
      <p:sp>
        <p:nvSpPr>
          <p:cNvPr id="201" name="OTLSHAPE_M_ff7decb6e0db4851ac77cc8902440007_Date"/>
          <p:cNvSpPr txBox="1"/>
          <p:nvPr>
            <p:custDataLst>
              <p:tags r:id="rId84"/>
            </p:custDataLst>
          </p:nvPr>
        </p:nvSpPr>
        <p:spPr>
          <a:xfrm>
            <a:off x="10596066" y="5221648"/>
            <a:ext cx="344908" cy="153888"/>
          </a:xfrm>
          <a:prstGeom prst="rect">
            <a:avLst/>
          </a:prstGeom>
          <a:noFill/>
        </p:spPr>
        <p:txBody>
          <a:bodyPr vert="horz" wrap="square" lIns="0" tIns="0" rIns="0" bIns="0" rtlCol="0" anchor="ctr" anchorCtr="0">
            <a:spAutoFit/>
          </a:bodyPr>
          <a:lstStyle/>
          <a:p>
            <a:pPr algn="ctr"/>
            <a:r>
              <a:rPr lang="en-US" sz="1000" spc="-6" dirty="0" smtClean="0">
                <a:latin typeface="Calibri" panose="020F0502020204030204" pitchFamily="34" charset="0"/>
              </a:rPr>
              <a:t>0</a:t>
            </a:r>
            <a:endParaRPr lang="en-US" sz="1000" spc="-6" dirty="0">
              <a:latin typeface="Calibri" panose="020F0502020204030204" pitchFamily="34" charset="0"/>
            </a:endParaRPr>
          </a:p>
        </p:txBody>
      </p:sp>
      <p:sp>
        <p:nvSpPr>
          <p:cNvPr id="100" name="Oval 99"/>
          <p:cNvSpPr/>
          <p:nvPr/>
        </p:nvSpPr>
        <p:spPr>
          <a:xfrm>
            <a:off x="122985" y="1139878"/>
            <a:ext cx="323680" cy="286800"/>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01" name="Title 12">
            <a:extLst>
              <a:ext uri="{FF2B5EF4-FFF2-40B4-BE49-F238E27FC236}">
                <a16:creationId xmlns:a16="http://schemas.microsoft.com/office/drawing/2014/main" id="{352635EF-B123-4DDE-A4B7-CDBEA5BB9A12}"/>
              </a:ext>
            </a:extLst>
          </p:cNvPr>
          <p:cNvSpPr txBox="1">
            <a:spLocks/>
          </p:cNvSpPr>
          <p:nvPr/>
        </p:nvSpPr>
        <p:spPr>
          <a:xfrm>
            <a:off x="7278907" y="1570796"/>
            <a:ext cx="259321" cy="263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D223F"/>
                </a:solidFill>
                <a:latin typeface="+mj-lt"/>
                <a:ea typeface="+mj-ea"/>
                <a:cs typeface="+mj-cs"/>
              </a:defRPr>
            </a:lvl1pPr>
          </a:lstStyle>
          <a:p>
            <a:pPr>
              <a:lnSpc>
                <a:spcPct val="100000"/>
              </a:lnSpc>
            </a:pPr>
            <a:endParaRPr lang="en-US" sz="800" dirty="0">
              <a:solidFill>
                <a:schemeClr val="bg1"/>
              </a:solidFill>
            </a:endParaRPr>
          </a:p>
        </p:txBody>
      </p:sp>
      <p:sp>
        <p:nvSpPr>
          <p:cNvPr id="102" name="Title 12">
            <a:extLst>
              <a:ext uri="{FF2B5EF4-FFF2-40B4-BE49-F238E27FC236}">
                <a16:creationId xmlns:a16="http://schemas.microsoft.com/office/drawing/2014/main" id="{352635EF-B123-4DDE-A4B7-CDBEA5BB9A12}"/>
              </a:ext>
            </a:extLst>
          </p:cNvPr>
          <p:cNvSpPr txBox="1">
            <a:spLocks/>
          </p:cNvSpPr>
          <p:nvPr/>
        </p:nvSpPr>
        <p:spPr>
          <a:xfrm>
            <a:off x="155934" y="1209170"/>
            <a:ext cx="240894" cy="263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D223F"/>
                </a:solidFill>
                <a:latin typeface="+mj-lt"/>
                <a:ea typeface="+mj-ea"/>
                <a:cs typeface="+mj-cs"/>
              </a:defRPr>
            </a:lvl1pPr>
          </a:lstStyle>
          <a:p>
            <a:pPr algn="ctr">
              <a:lnSpc>
                <a:spcPct val="100000"/>
              </a:lnSpc>
            </a:pPr>
            <a:r>
              <a:rPr lang="en-US" sz="1100" dirty="0">
                <a:solidFill>
                  <a:schemeClr val="bg1"/>
                </a:solidFill>
              </a:rPr>
              <a:t>1</a:t>
            </a:r>
            <a:endParaRPr lang="en-US" sz="1100" dirty="0" smtClean="0">
              <a:solidFill>
                <a:schemeClr val="bg1"/>
              </a:solidFill>
            </a:endParaRPr>
          </a:p>
          <a:p>
            <a:pPr>
              <a:lnSpc>
                <a:spcPct val="100000"/>
              </a:lnSpc>
            </a:pPr>
            <a:endParaRPr lang="en-US" sz="800" dirty="0">
              <a:solidFill>
                <a:schemeClr val="bg1"/>
              </a:solidFill>
            </a:endParaRPr>
          </a:p>
        </p:txBody>
      </p:sp>
      <p:sp>
        <p:nvSpPr>
          <p:cNvPr id="103" name="Title 12">
            <a:extLst>
              <a:ext uri="{FF2B5EF4-FFF2-40B4-BE49-F238E27FC236}">
                <a16:creationId xmlns:a16="http://schemas.microsoft.com/office/drawing/2014/main" id="{352635EF-B123-4DDE-A4B7-CDBEA5BB9A12}"/>
              </a:ext>
            </a:extLst>
          </p:cNvPr>
          <p:cNvSpPr txBox="1">
            <a:spLocks/>
          </p:cNvSpPr>
          <p:nvPr/>
        </p:nvSpPr>
        <p:spPr>
          <a:xfrm>
            <a:off x="9980360" y="3510075"/>
            <a:ext cx="240894" cy="263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D223F"/>
                </a:solidFill>
                <a:latin typeface="+mj-lt"/>
                <a:ea typeface="+mj-ea"/>
                <a:cs typeface="+mj-cs"/>
              </a:defRPr>
            </a:lvl1pPr>
          </a:lstStyle>
          <a:p>
            <a:pPr algn="ctr">
              <a:lnSpc>
                <a:spcPct val="100000"/>
              </a:lnSpc>
            </a:pPr>
            <a:endParaRPr lang="en-US" sz="800" dirty="0">
              <a:solidFill>
                <a:schemeClr val="tx1"/>
              </a:solidFill>
            </a:endParaRPr>
          </a:p>
        </p:txBody>
      </p:sp>
      <p:sp>
        <p:nvSpPr>
          <p:cNvPr id="107" name="Oval 106"/>
          <p:cNvSpPr/>
          <p:nvPr/>
        </p:nvSpPr>
        <p:spPr>
          <a:xfrm>
            <a:off x="118562" y="3498529"/>
            <a:ext cx="323680" cy="286800"/>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08" name="Title 12">
            <a:extLst>
              <a:ext uri="{FF2B5EF4-FFF2-40B4-BE49-F238E27FC236}">
                <a16:creationId xmlns:a16="http://schemas.microsoft.com/office/drawing/2014/main" id="{352635EF-B123-4DDE-A4B7-CDBEA5BB9A12}"/>
              </a:ext>
            </a:extLst>
          </p:cNvPr>
          <p:cNvSpPr txBox="1">
            <a:spLocks/>
          </p:cNvSpPr>
          <p:nvPr/>
        </p:nvSpPr>
        <p:spPr>
          <a:xfrm>
            <a:off x="151511" y="3567821"/>
            <a:ext cx="240894" cy="263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D223F"/>
                </a:solidFill>
                <a:latin typeface="+mj-lt"/>
                <a:ea typeface="+mj-ea"/>
                <a:cs typeface="+mj-cs"/>
              </a:defRPr>
            </a:lvl1pPr>
          </a:lstStyle>
          <a:p>
            <a:pPr algn="ctr">
              <a:lnSpc>
                <a:spcPct val="100000"/>
              </a:lnSpc>
            </a:pPr>
            <a:r>
              <a:rPr lang="en-US" sz="1100" dirty="0" smtClean="0">
                <a:solidFill>
                  <a:schemeClr val="bg1"/>
                </a:solidFill>
              </a:rPr>
              <a:t>4</a:t>
            </a:r>
          </a:p>
          <a:p>
            <a:pPr>
              <a:lnSpc>
                <a:spcPct val="100000"/>
              </a:lnSpc>
            </a:pPr>
            <a:endParaRPr lang="en-US" sz="800" dirty="0">
              <a:solidFill>
                <a:schemeClr val="bg1"/>
              </a:solidFill>
            </a:endParaRPr>
          </a:p>
        </p:txBody>
      </p:sp>
      <p:sp>
        <p:nvSpPr>
          <p:cNvPr id="109" name="Oval 108"/>
          <p:cNvSpPr/>
          <p:nvPr/>
        </p:nvSpPr>
        <p:spPr>
          <a:xfrm>
            <a:off x="122376" y="3166132"/>
            <a:ext cx="323680" cy="286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10" name="Title 12">
            <a:extLst>
              <a:ext uri="{FF2B5EF4-FFF2-40B4-BE49-F238E27FC236}">
                <a16:creationId xmlns:a16="http://schemas.microsoft.com/office/drawing/2014/main" id="{352635EF-B123-4DDE-A4B7-CDBEA5BB9A12}"/>
              </a:ext>
            </a:extLst>
          </p:cNvPr>
          <p:cNvSpPr txBox="1">
            <a:spLocks/>
          </p:cNvSpPr>
          <p:nvPr/>
        </p:nvSpPr>
        <p:spPr>
          <a:xfrm>
            <a:off x="146196" y="3231330"/>
            <a:ext cx="240894" cy="263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D223F"/>
                </a:solidFill>
                <a:latin typeface="+mj-lt"/>
                <a:ea typeface="+mj-ea"/>
                <a:cs typeface="+mj-cs"/>
              </a:defRPr>
            </a:lvl1pPr>
          </a:lstStyle>
          <a:p>
            <a:pPr algn="ctr">
              <a:lnSpc>
                <a:spcPct val="100000"/>
              </a:lnSpc>
            </a:pPr>
            <a:r>
              <a:rPr lang="en-US" sz="1100" dirty="0" smtClean="0">
                <a:solidFill>
                  <a:schemeClr val="bg1"/>
                </a:solidFill>
              </a:rPr>
              <a:t>3</a:t>
            </a:r>
          </a:p>
          <a:p>
            <a:pPr>
              <a:lnSpc>
                <a:spcPct val="100000"/>
              </a:lnSpc>
            </a:pPr>
            <a:endParaRPr lang="en-US" sz="800" dirty="0">
              <a:solidFill>
                <a:schemeClr val="bg1"/>
              </a:solidFill>
            </a:endParaRPr>
          </a:p>
        </p:txBody>
      </p:sp>
      <p:sp>
        <p:nvSpPr>
          <p:cNvPr id="111" name="Oval 110"/>
          <p:cNvSpPr/>
          <p:nvPr/>
        </p:nvSpPr>
        <p:spPr>
          <a:xfrm>
            <a:off x="121279" y="2833751"/>
            <a:ext cx="323680" cy="286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15" name="Title 12">
            <a:extLst>
              <a:ext uri="{FF2B5EF4-FFF2-40B4-BE49-F238E27FC236}">
                <a16:creationId xmlns:a16="http://schemas.microsoft.com/office/drawing/2014/main" id="{352635EF-B123-4DDE-A4B7-CDBEA5BB9A12}"/>
              </a:ext>
            </a:extLst>
          </p:cNvPr>
          <p:cNvSpPr txBox="1">
            <a:spLocks/>
          </p:cNvSpPr>
          <p:nvPr/>
        </p:nvSpPr>
        <p:spPr>
          <a:xfrm>
            <a:off x="162672" y="2920380"/>
            <a:ext cx="240894" cy="263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D223F"/>
                </a:solidFill>
                <a:latin typeface="+mj-lt"/>
                <a:ea typeface="+mj-ea"/>
                <a:cs typeface="+mj-cs"/>
              </a:defRPr>
            </a:lvl1pPr>
          </a:lstStyle>
          <a:p>
            <a:pPr algn="ctr">
              <a:lnSpc>
                <a:spcPct val="100000"/>
              </a:lnSpc>
            </a:pPr>
            <a:r>
              <a:rPr lang="en-US" sz="1100" dirty="0" smtClean="0">
                <a:solidFill>
                  <a:schemeClr val="bg1"/>
                </a:solidFill>
              </a:rPr>
              <a:t>7</a:t>
            </a:r>
          </a:p>
          <a:p>
            <a:pPr>
              <a:lnSpc>
                <a:spcPct val="100000"/>
              </a:lnSpc>
            </a:pPr>
            <a:endParaRPr lang="en-US" sz="800" dirty="0">
              <a:solidFill>
                <a:schemeClr val="bg1"/>
              </a:solidFill>
            </a:endParaRPr>
          </a:p>
        </p:txBody>
      </p:sp>
      <p:sp>
        <p:nvSpPr>
          <p:cNvPr id="122" name="Oval 121"/>
          <p:cNvSpPr/>
          <p:nvPr/>
        </p:nvSpPr>
        <p:spPr>
          <a:xfrm>
            <a:off x="118562" y="2496675"/>
            <a:ext cx="323680" cy="286800"/>
          </a:xfrm>
          <a:prstGeom prst="ellipse">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29" name="Title 12">
            <a:extLst>
              <a:ext uri="{FF2B5EF4-FFF2-40B4-BE49-F238E27FC236}">
                <a16:creationId xmlns:a16="http://schemas.microsoft.com/office/drawing/2014/main" id="{352635EF-B123-4DDE-A4B7-CDBEA5BB9A12}"/>
              </a:ext>
            </a:extLst>
          </p:cNvPr>
          <p:cNvSpPr txBox="1">
            <a:spLocks/>
          </p:cNvSpPr>
          <p:nvPr/>
        </p:nvSpPr>
        <p:spPr>
          <a:xfrm>
            <a:off x="142382" y="2561873"/>
            <a:ext cx="240894" cy="263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D223F"/>
                </a:solidFill>
                <a:latin typeface="+mj-lt"/>
                <a:ea typeface="+mj-ea"/>
                <a:cs typeface="+mj-cs"/>
              </a:defRPr>
            </a:lvl1pPr>
          </a:lstStyle>
          <a:p>
            <a:pPr algn="ctr">
              <a:lnSpc>
                <a:spcPct val="100000"/>
              </a:lnSpc>
            </a:pPr>
            <a:r>
              <a:rPr lang="en-US" sz="1100" dirty="0" smtClean="0">
                <a:solidFill>
                  <a:schemeClr val="tx1"/>
                </a:solidFill>
              </a:rPr>
              <a:t>8</a:t>
            </a:r>
          </a:p>
          <a:p>
            <a:pPr>
              <a:lnSpc>
                <a:spcPct val="100000"/>
              </a:lnSpc>
            </a:pPr>
            <a:endParaRPr lang="en-US" sz="800" dirty="0">
              <a:solidFill>
                <a:schemeClr val="bg1"/>
              </a:solidFill>
            </a:endParaRPr>
          </a:p>
        </p:txBody>
      </p:sp>
      <p:sp>
        <p:nvSpPr>
          <p:cNvPr id="134" name="Oval 133"/>
          <p:cNvSpPr/>
          <p:nvPr/>
        </p:nvSpPr>
        <p:spPr>
          <a:xfrm>
            <a:off x="114043" y="3841193"/>
            <a:ext cx="323680" cy="286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36" name="Title 12">
            <a:extLst>
              <a:ext uri="{FF2B5EF4-FFF2-40B4-BE49-F238E27FC236}">
                <a16:creationId xmlns:a16="http://schemas.microsoft.com/office/drawing/2014/main" id="{352635EF-B123-4DDE-A4B7-CDBEA5BB9A12}"/>
              </a:ext>
            </a:extLst>
          </p:cNvPr>
          <p:cNvSpPr txBox="1">
            <a:spLocks/>
          </p:cNvSpPr>
          <p:nvPr/>
        </p:nvSpPr>
        <p:spPr>
          <a:xfrm>
            <a:off x="137863" y="3906391"/>
            <a:ext cx="240894" cy="263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D223F"/>
                </a:solidFill>
                <a:latin typeface="+mj-lt"/>
                <a:ea typeface="+mj-ea"/>
                <a:cs typeface="+mj-cs"/>
              </a:defRPr>
            </a:lvl1pPr>
          </a:lstStyle>
          <a:p>
            <a:pPr algn="ctr">
              <a:lnSpc>
                <a:spcPct val="100000"/>
              </a:lnSpc>
            </a:pPr>
            <a:r>
              <a:rPr lang="en-US" sz="1100" dirty="0" smtClean="0">
                <a:solidFill>
                  <a:schemeClr val="bg1"/>
                </a:solidFill>
              </a:rPr>
              <a:t>5</a:t>
            </a:r>
          </a:p>
          <a:p>
            <a:pPr>
              <a:lnSpc>
                <a:spcPct val="100000"/>
              </a:lnSpc>
            </a:pPr>
            <a:endParaRPr lang="en-US" sz="800" dirty="0">
              <a:solidFill>
                <a:schemeClr val="bg1"/>
              </a:solidFill>
            </a:endParaRPr>
          </a:p>
        </p:txBody>
      </p:sp>
      <p:sp>
        <p:nvSpPr>
          <p:cNvPr id="138" name="Oval 137"/>
          <p:cNvSpPr/>
          <p:nvPr/>
        </p:nvSpPr>
        <p:spPr>
          <a:xfrm>
            <a:off x="114043" y="1474102"/>
            <a:ext cx="323680" cy="286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39" name="Title 12">
            <a:extLst>
              <a:ext uri="{FF2B5EF4-FFF2-40B4-BE49-F238E27FC236}">
                <a16:creationId xmlns:a16="http://schemas.microsoft.com/office/drawing/2014/main" id="{352635EF-B123-4DDE-A4B7-CDBEA5BB9A12}"/>
              </a:ext>
            </a:extLst>
          </p:cNvPr>
          <p:cNvSpPr txBox="1">
            <a:spLocks/>
          </p:cNvSpPr>
          <p:nvPr/>
        </p:nvSpPr>
        <p:spPr>
          <a:xfrm>
            <a:off x="137863" y="1539300"/>
            <a:ext cx="240894" cy="263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D223F"/>
                </a:solidFill>
                <a:latin typeface="+mj-lt"/>
                <a:ea typeface="+mj-ea"/>
                <a:cs typeface="+mj-cs"/>
              </a:defRPr>
            </a:lvl1pPr>
          </a:lstStyle>
          <a:p>
            <a:pPr algn="ctr">
              <a:lnSpc>
                <a:spcPct val="100000"/>
              </a:lnSpc>
            </a:pPr>
            <a:r>
              <a:rPr lang="en-US" sz="1100" dirty="0" smtClean="0">
                <a:solidFill>
                  <a:schemeClr val="bg1"/>
                </a:solidFill>
              </a:rPr>
              <a:t>2</a:t>
            </a:r>
          </a:p>
          <a:p>
            <a:pPr>
              <a:lnSpc>
                <a:spcPct val="100000"/>
              </a:lnSpc>
            </a:pPr>
            <a:endParaRPr lang="en-US" sz="800" dirty="0">
              <a:solidFill>
                <a:schemeClr val="bg1"/>
              </a:solidFill>
            </a:endParaRPr>
          </a:p>
        </p:txBody>
      </p:sp>
      <p:sp>
        <p:nvSpPr>
          <p:cNvPr id="140" name="Oval 139"/>
          <p:cNvSpPr/>
          <p:nvPr/>
        </p:nvSpPr>
        <p:spPr>
          <a:xfrm>
            <a:off x="104914" y="4172854"/>
            <a:ext cx="323680" cy="286800"/>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41" name="Title 12">
            <a:extLst>
              <a:ext uri="{FF2B5EF4-FFF2-40B4-BE49-F238E27FC236}">
                <a16:creationId xmlns:a16="http://schemas.microsoft.com/office/drawing/2014/main" id="{352635EF-B123-4DDE-A4B7-CDBEA5BB9A12}"/>
              </a:ext>
            </a:extLst>
          </p:cNvPr>
          <p:cNvSpPr txBox="1">
            <a:spLocks/>
          </p:cNvSpPr>
          <p:nvPr/>
        </p:nvSpPr>
        <p:spPr>
          <a:xfrm>
            <a:off x="137863" y="4242146"/>
            <a:ext cx="240894" cy="263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D223F"/>
                </a:solidFill>
                <a:latin typeface="+mj-lt"/>
                <a:ea typeface="+mj-ea"/>
                <a:cs typeface="+mj-cs"/>
              </a:defRPr>
            </a:lvl1pPr>
          </a:lstStyle>
          <a:p>
            <a:pPr algn="ctr">
              <a:lnSpc>
                <a:spcPct val="100000"/>
              </a:lnSpc>
            </a:pPr>
            <a:r>
              <a:rPr lang="en-US" sz="1100" dirty="0" smtClean="0">
                <a:solidFill>
                  <a:schemeClr val="bg1"/>
                </a:solidFill>
              </a:rPr>
              <a:t>6</a:t>
            </a:r>
          </a:p>
          <a:p>
            <a:pPr>
              <a:lnSpc>
                <a:spcPct val="100000"/>
              </a:lnSpc>
            </a:pPr>
            <a:endParaRPr lang="en-US" sz="800" dirty="0">
              <a:solidFill>
                <a:schemeClr val="bg1"/>
              </a:solidFill>
            </a:endParaRPr>
          </a:p>
        </p:txBody>
      </p:sp>
      <p:sp>
        <p:nvSpPr>
          <p:cNvPr id="142" name="Oval 141"/>
          <p:cNvSpPr/>
          <p:nvPr/>
        </p:nvSpPr>
        <p:spPr>
          <a:xfrm>
            <a:off x="117490" y="4835758"/>
            <a:ext cx="323680" cy="286800"/>
          </a:xfrm>
          <a:prstGeom prst="ellipse">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43" name="Title 12">
            <a:extLst>
              <a:ext uri="{FF2B5EF4-FFF2-40B4-BE49-F238E27FC236}">
                <a16:creationId xmlns:a16="http://schemas.microsoft.com/office/drawing/2014/main" id="{352635EF-B123-4DDE-A4B7-CDBEA5BB9A12}"/>
              </a:ext>
            </a:extLst>
          </p:cNvPr>
          <p:cNvSpPr txBox="1">
            <a:spLocks/>
          </p:cNvSpPr>
          <p:nvPr/>
        </p:nvSpPr>
        <p:spPr>
          <a:xfrm>
            <a:off x="141310" y="4900956"/>
            <a:ext cx="240894" cy="263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D223F"/>
                </a:solidFill>
                <a:latin typeface="+mj-lt"/>
                <a:ea typeface="+mj-ea"/>
                <a:cs typeface="+mj-cs"/>
              </a:defRPr>
            </a:lvl1pPr>
          </a:lstStyle>
          <a:p>
            <a:pPr algn="ctr">
              <a:lnSpc>
                <a:spcPct val="100000"/>
              </a:lnSpc>
            </a:pPr>
            <a:r>
              <a:rPr lang="en-US" sz="1100" dirty="0" smtClean="0">
                <a:solidFill>
                  <a:schemeClr val="tx1"/>
                </a:solidFill>
              </a:rPr>
              <a:t>9</a:t>
            </a:r>
          </a:p>
          <a:p>
            <a:pPr>
              <a:lnSpc>
                <a:spcPct val="100000"/>
              </a:lnSpc>
            </a:pPr>
            <a:endParaRPr lang="en-US" sz="800" dirty="0">
              <a:solidFill>
                <a:schemeClr val="bg1"/>
              </a:solidFill>
            </a:endParaRPr>
          </a:p>
        </p:txBody>
      </p:sp>
      <p:sp>
        <p:nvSpPr>
          <p:cNvPr id="144" name="Oval 143"/>
          <p:cNvSpPr/>
          <p:nvPr/>
        </p:nvSpPr>
        <p:spPr>
          <a:xfrm>
            <a:off x="125121" y="125384"/>
            <a:ext cx="323680" cy="286800"/>
          </a:xfrm>
          <a:prstGeom prst="ellips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45" name="Title 12">
            <a:extLst>
              <a:ext uri="{FF2B5EF4-FFF2-40B4-BE49-F238E27FC236}">
                <a16:creationId xmlns:a16="http://schemas.microsoft.com/office/drawing/2014/main" id="{352635EF-B123-4DDE-A4B7-CDBEA5BB9A12}"/>
              </a:ext>
            </a:extLst>
          </p:cNvPr>
          <p:cNvSpPr txBox="1">
            <a:spLocks/>
          </p:cNvSpPr>
          <p:nvPr/>
        </p:nvSpPr>
        <p:spPr>
          <a:xfrm>
            <a:off x="147671" y="195516"/>
            <a:ext cx="240894" cy="263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D223F"/>
                </a:solidFill>
                <a:latin typeface="+mj-lt"/>
                <a:ea typeface="+mj-ea"/>
                <a:cs typeface="+mj-cs"/>
              </a:defRPr>
            </a:lvl1pPr>
          </a:lstStyle>
          <a:p>
            <a:pPr algn="ctr">
              <a:lnSpc>
                <a:spcPct val="100000"/>
              </a:lnSpc>
            </a:pPr>
            <a:r>
              <a:rPr lang="en-US" sz="1100" dirty="0" smtClean="0">
                <a:solidFill>
                  <a:schemeClr val="bg1"/>
                </a:solidFill>
              </a:rPr>
              <a:t>A</a:t>
            </a:r>
          </a:p>
          <a:p>
            <a:pPr>
              <a:lnSpc>
                <a:spcPct val="100000"/>
              </a:lnSpc>
            </a:pPr>
            <a:endParaRPr lang="en-US" sz="800" dirty="0">
              <a:solidFill>
                <a:schemeClr val="bg1"/>
              </a:solidFill>
            </a:endParaRPr>
          </a:p>
        </p:txBody>
      </p:sp>
      <p:sp>
        <p:nvSpPr>
          <p:cNvPr id="146" name="Oval 145"/>
          <p:cNvSpPr/>
          <p:nvPr/>
        </p:nvSpPr>
        <p:spPr>
          <a:xfrm>
            <a:off x="114043" y="463376"/>
            <a:ext cx="323680" cy="286800"/>
          </a:xfrm>
          <a:prstGeom prst="ellips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47" name="Title 12">
            <a:extLst>
              <a:ext uri="{FF2B5EF4-FFF2-40B4-BE49-F238E27FC236}">
                <a16:creationId xmlns:a16="http://schemas.microsoft.com/office/drawing/2014/main" id="{352635EF-B123-4DDE-A4B7-CDBEA5BB9A12}"/>
              </a:ext>
            </a:extLst>
          </p:cNvPr>
          <p:cNvSpPr txBox="1">
            <a:spLocks/>
          </p:cNvSpPr>
          <p:nvPr/>
        </p:nvSpPr>
        <p:spPr>
          <a:xfrm>
            <a:off x="159265" y="542527"/>
            <a:ext cx="240894" cy="263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D223F"/>
                </a:solidFill>
                <a:latin typeface="+mj-lt"/>
                <a:ea typeface="+mj-ea"/>
                <a:cs typeface="+mj-cs"/>
              </a:defRPr>
            </a:lvl1pPr>
          </a:lstStyle>
          <a:p>
            <a:pPr algn="ctr">
              <a:lnSpc>
                <a:spcPct val="100000"/>
              </a:lnSpc>
            </a:pPr>
            <a:r>
              <a:rPr lang="en-US" sz="1100" dirty="0" smtClean="0">
                <a:solidFill>
                  <a:schemeClr val="bg1"/>
                </a:solidFill>
              </a:rPr>
              <a:t>B</a:t>
            </a:r>
          </a:p>
          <a:p>
            <a:pPr>
              <a:lnSpc>
                <a:spcPct val="100000"/>
              </a:lnSpc>
            </a:pPr>
            <a:endParaRPr lang="en-US" sz="800" dirty="0">
              <a:solidFill>
                <a:schemeClr val="bg1"/>
              </a:solidFill>
            </a:endParaRPr>
          </a:p>
        </p:txBody>
      </p:sp>
      <p:sp>
        <p:nvSpPr>
          <p:cNvPr id="148" name="Oval 147"/>
          <p:cNvSpPr/>
          <p:nvPr/>
        </p:nvSpPr>
        <p:spPr>
          <a:xfrm>
            <a:off x="120480" y="797079"/>
            <a:ext cx="323680" cy="286800"/>
          </a:xfrm>
          <a:prstGeom prst="ellips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49" name="Title 12">
            <a:extLst>
              <a:ext uri="{FF2B5EF4-FFF2-40B4-BE49-F238E27FC236}">
                <a16:creationId xmlns:a16="http://schemas.microsoft.com/office/drawing/2014/main" id="{352635EF-B123-4DDE-A4B7-CDBEA5BB9A12}"/>
              </a:ext>
            </a:extLst>
          </p:cNvPr>
          <p:cNvSpPr txBox="1">
            <a:spLocks/>
          </p:cNvSpPr>
          <p:nvPr/>
        </p:nvSpPr>
        <p:spPr>
          <a:xfrm>
            <a:off x="144908" y="859121"/>
            <a:ext cx="240894" cy="263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D223F"/>
                </a:solidFill>
                <a:latin typeface="+mj-lt"/>
                <a:ea typeface="+mj-ea"/>
                <a:cs typeface="+mj-cs"/>
              </a:defRPr>
            </a:lvl1pPr>
          </a:lstStyle>
          <a:p>
            <a:pPr algn="ctr">
              <a:lnSpc>
                <a:spcPct val="100000"/>
              </a:lnSpc>
            </a:pPr>
            <a:r>
              <a:rPr lang="en-US" sz="1100" dirty="0" smtClean="0">
                <a:solidFill>
                  <a:schemeClr val="bg1"/>
                </a:solidFill>
              </a:rPr>
              <a:t>C</a:t>
            </a:r>
          </a:p>
          <a:p>
            <a:pPr>
              <a:lnSpc>
                <a:spcPct val="100000"/>
              </a:lnSpc>
            </a:pPr>
            <a:endParaRPr lang="en-US" sz="800" dirty="0">
              <a:solidFill>
                <a:schemeClr val="bg1"/>
              </a:solidFill>
            </a:endParaRPr>
          </a:p>
        </p:txBody>
      </p:sp>
      <p:sp>
        <p:nvSpPr>
          <p:cNvPr id="150" name="OTLSHAPE_M_ff7decb6e0db4851ac77cc8902440007_Date"/>
          <p:cNvSpPr txBox="1"/>
          <p:nvPr>
            <p:custDataLst>
              <p:tags r:id="rId85"/>
            </p:custDataLst>
          </p:nvPr>
        </p:nvSpPr>
        <p:spPr>
          <a:xfrm>
            <a:off x="6067139" y="2913155"/>
            <a:ext cx="344908" cy="153888"/>
          </a:xfrm>
          <a:prstGeom prst="rect">
            <a:avLst/>
          </a:prstGeom>
          <a:solidFill>
            <a:schemeClr val="bg1"/>
          </a:solidFill>
        </p:spPr>
        <p:txBody>
          <a:bodyPr vert="horz" wrap="square" lIns="0" tIns="0" rIns="0" bIns="0" rtlCol="0" anchor="ctr" anchorCtr="0">
            <a:spAutoFit/>
          </a:bodyPr>
          <a:lstStyle/>
          <a:p>
            <a:pPr algn="ctr"/>
            <a:r>
              <a:rPr lang="en-US" sz="1000" spc="-6" dirty="0" smtClean="0">
                <a:latin typeface="Calibri" panose="020F0502020204030204" pitchFamily="34" charset="0"/>
              </a:rPr>
              <a:t>+750</a:t>
            </a:r>
            <a:endParaRPr lang="en-US" sz="1000" spc="-6" dirty="0">
              <a:latin typeface="Calibri" panose="020F0502020204030204" pitchFamily="34" charset="0"/>
            </a:endParaRPr>
          </a:p>
        </p:txBody>
      </p:sp>
    </p:spTree>
    <p:extLst>
      <p:ext uri="{BB962C8B-B14F-4D97-AF65-F5344CB8AC3E}">
        <p14:creationId xmlns:p14="http://schemas.microsoft.com/office/powerpoint/2010/main" val="1660722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3">
            <a:extLst>
              <a:ext uri="{FF2B5EF4-FFF2-40B4-BE49-F238E27FC236}">
                <a16:creationId xmlns:a16="http://schemas.microsoft.com/office/drawing/2014/main" id="{A17649FC-54C5-4210-A241-2C553E60661E}"/>
              </a:ext>
            </a:extLst>
          </p:cNvPr>
          <p:cNvSpPr>
            <a:spLocks noGrp="1"/>
          </p:cNvSpPr>
          <p:nvPr>
            <p:ph type="sldNum" sz="quarter" idx="12"/>
          </p:nvPr>
        </p:nvSpPr>
        <p:spPr>
          <a:xfrm>
            <a:off x="10407721" y="6556015"/>
            <a:ext cx="1516861" cy="365125"/>
          </a:xfrm>
        </p:spPr>
        <p:txBody>
          <a:bodyPr/>
          <a:lstStyle/>
          <a:p>
            <a:fld id="{E2A81E89-673D-4E2C-A03A-A60B836F9FB0}" type="slidenum">
              <a:rPr lang="en-US" smtClean="0"/>
              <a:t>6</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391645744"/>
              </p:ext>
            </p:extLst>
          </p:nvPr>
        </p:nvGraphicFramePr>
        <p:xfrm>
          <a:off x="1645919" y="128015"/>
          <a:ext cx="8581643" cy="6035040"/>
        </p:xfrm>
        <a:graphic>
          <a:graphicData uri="http://schemas.openxmlformats.org/drawingml/2006/table">
            <a:tbl>
              <a:tblPr firstRow="1" bandRow="1">
                <a:tableStyleId>{5C22544A-7EE6-4342-B048-85BDC9FD1C3A}</a:tableStyleId>
              </a:tblPr>
              <a:tblGrid>
                <a:gridCol w="444344">
                  <a:extLst>
                    <a:ext uri="{9D8B030D-6E8A-4147-A177-3AD203B41FA5}">
                      <a16:colId xmlns:a16="http://schemas.microsoft.com/office/drawing/2014/main" val="2823584530"/>
                    </a:ext>
                  </a:extLst>
                </a:gridCol>
                <a:gridCol w="2588233">
                  <a:extLst>
                    <a:ext uri="{9D8B030D-6E8A-4147-A177-3AD203B41FA5}">
                      <a16:colId xmlns:a16="http://schemas.microsoft.com/office/drawing/2014/main" val="3809524075"/>
                    </a:ext>
                  </a:extLst>
                </a:gridCol>
                <a:gridCol w="1649152">
                  <a:extLst>
                    <a:ext uri="{9D8B030D-6E8A-4147-A177-3AD203B41FA5}">
                      <a16:colId xmlns:a16="http://schemas.microsoft.com/office/drawing/2014/main" val="531116115"/>
                    </a:ext>
                  </a:extLst>
                </a:gridCol>
                <a:gridCol w="1408176">
                  <a:extLst>
                    <a:ext uri="{9D8B030D-6E8A-4147-A177-3AD203B41FA5}">
                      <a16:colId xmlns:a16="http://schemas.microsoft.com/office/drawing/2014/main" val="4107814633"/>
                    </a:ext>
                  </a:extLst>
                </a:gridCol>
                <a:gridCol w="1511328">
                  <a:extLst>
                    <a:ext uri="{9D8B030D-6E8A-4147-A177-3AD203B41FA5}">
                      <a16:colId xmlns:a16="http://schemas.microsoft.com/office/drawing/2014/main" val="821488839"/>
                    </a:ext>
                  </a:extLst>
                </a:gridCol>
                <a:gridCol w="980410">
                  <a:extLst>
                    <a:ext uri="{9D8B030D-6E8A-4147-A177-3AD203B41FA5}">
                      <a16:colId xmlns:a16="http://schemas.microsoft.com/office/drawing/2014/main" val="4042766692"/>
                    </a:ext>
                  </a:extLst>
                </a:gridCol>
              </a:tblGrid>
              <a:tr h="267650">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ctr"/>
                      <a:r>
                        <a:rPr lang="en-US" sz="1200" dirty="0" smtClean="0">
                          <a:solidFill>
                            <a:schemeClr val="tx1"/>
                          </a:solidFill>
                        </a:rPr>
                        <a:t>Parking</a:t>
                      </a:r>
                      <a:r>
                        <a:rPr lang="en-US" sz="1200" baseline="0" dirty="0" smtClean="0">
                          <a:solidFill>
                            <a:schemeClr val="tx1"/>
                          </a:solidFill>
                        </a:rPr>
                        <a:t> Construction Program Recommendations</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5745942"/>
                  </a:ext>
                </a:extLst>
              </a:tr>
              <a:tr h="164593">
                <a:tc>
                  <a:txBody>
                    <a:bodyPr/>
                    <a:lstStyle/>
                    <a:p>
                      <a:r>
                        <a:rPr lang="en-US" sz="900" b="1" dirty="0" smtClean="0"/>
                        <a:t>No.</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b="1" dirty="0" smtClean="0"/>
                        <a:t>Description</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b="1" dirty="0" smtClean="0">
                          <a:solidFill>
                            <a:schemeClr val="tx1"/>
                          </a:solidFill>
                        </a:rPr>
                        <a:t>Constituent</a:t>
                      </a:r>
                      <a:endParaRPr lang="en-US"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b="1" dirty="0" smtClean="0">
                          <a:solidFill>
                            <a:schemeClr val="tx1"/>
                          </a:solidFill>
                        </a:rPr>
                        <a:t>Parking</a:t>
                      </a:r>
                      <a:r>
                        <a:rPr lang="en-US" sz="900" b="1" baseline="0" dirty="0" smtClean="0">
                          <a:solidFill>
                            <a:schemeClr val="tx1"/>
                          </a:solidFill>
                        </a:rPr>
                        <a:t> Constructed</a:t>
                      </a:r>
                      <a:endParaRPr lang="en-US"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b="1" dirty="0" smtClean="0">
                          <a:solidFill>
                            <a:schemeClr val="tx1"/>
                          </a:solidFill>
                        </a:rPr>
                        <a:t>Net</a:t>
                      </a:r>
                      <a:r>
                        <a:rPr lang="en-US" sz="900" b="1" baseline="0" dirty="0" smtClean="0">
                          <a:solidFill>
                            <a:schemeClr val="tx1"/>
                          </a:solidFill>
                        </a:rPr>
                        <a:t> Parking Increase</a:t>
                      </a:r>
                      <a:endParaRPr lang="en-US"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b="1" dirty="0" smtClean="0">
                          <a:solidFill>
                            <a:schemeClr val="tx1"/>
                          </a:solidFill>
                        </a:rPr>
                        <a:t>Project Cost</a:t>
                      </a:r>
                      <a:endParaRPr lang="en-US"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8487788"/>
                  </a:ext>
                </a:extLst>
              </a:tr>
              <a:tr h="223042">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smtClean="0"/>
                        <a:t>FY 2018</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9406449"/>
                  </a:ext>
                </a:extLst>
              </a:tr>
              <a:tr h="223042">
                <a:tc>
                  <a:txBody>
                    <a:bodyPr/>
                    <a:lstStyle/>
                    <a:p>
                      <a:pPr algn="ctr"/>
                      <a:r>
                        <a:rPr lang="en-US" sz="900" dirty="0" smtClean="0"/>
                        <a:t>A</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dirty="0" smtClean="0"/>
                        <a:t>Graduate Business Building</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Faculty/Staff</a:t>
                      </a:r>
                      <a:endParaRPr 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140</a:t>
                      </a:r>
                      <a:endParaRPr 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t>140</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$ 0.2 M</a:t>
                      </a:r>
                      <a:endParaRPr 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5930144"/>
                  </a:ext>
                </a:extLst>
              </a:tr>
              <a:tr h="223042">
                <a:tc>
                  <a:txBody>
                    <a:bodyPr/>
                    <a:lstStyle/>
                    <a:p>
                      <a:pPr algn="ctr"/>
                      <a:r>
                        <a:rPr lang="en-US" sz="900" dirty="0" smtClean="0"/>
                        <a:t>B</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dirty="0" smtClean="0"/>
                        <a:t>South College Street Parking Deck</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Faculty/Staff</a:t>
                      </a:r>
                      <a:endParaRPr 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600</a:t>
                      </a:r>
                      <a:endParaRPr 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t>239</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$ 15.9 M</a:t>
                      </a:r>
                      <a:endParaRPr 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3708837"/>
                  </a:ext>
                </a:extLst>
              </a:tr>
              <a:tr h="223042">
                <a:tc>
                  <a:txBody>
                    <a:bodyPr/>
                    <a:lstStyle/>
                    <a:p>
                      <a:pPr algn="ctr"/>
                      <a:r>
                        <a:rPr lang="en-US" sz="900" dirty="0" smtClean="0"/>
                        <a:t>C</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dirty="0" err="1" smtClean="0"/>
                        <a:t>Gogue</a:t>
                      </a:r>
                      <a:r>
                        <a:rPr lang="en-US" sz="900" baseline="0" dirty="0" smtClean="0"/>
                        <a:t> Performing Arts Center</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Commuter</a:t>
                      </a:r>
                      <a:r>
                        <a:rPr lang="en-US" sz="900" baseline="0" dirty="0" smtClean="0">
                          <a:solidFill>
                            <a:schemeClr val="tx1"/>
                          </a:solidFill>
                        </a:rPr>
                        <a:t> Students</a:t>
                      </a:r>
                      <a:endParaRPr 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455</a:t>
                      </a:r>
                      <a:endParaRPr 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t>455</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$ 1.6 M</a:t>
                      </a:r>
                      <a:endParaRPr 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8480928"/>
                  </a:ext>
                </a:extLst>
              </a:tr>
              <a:tr h="223042">
                <a:tc gridSpan="5">
                  <a:txBody>
                    <a:bodyPr/>
                    <a:lstStyle/>
                    <a:p>
                      <a:pPr algn="r"/>
                      <a:r>
                        <a:rPr lang="en-US" sz="900" b="1" dirty="0" smtClean="0"/>
                        <a:t>FY</a:t>
                      </a:r>
                      <a:r>
                        <a:rPr lang="en-US" sz="900" b="1" baseline="0" dirty="0" smtClean="0"/>
                        <a:t> 2018 Subtotal</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gn="ctr"/>
                      <a:r>
                        <a:rPr lang="en-US" sz="900" b="1" dirty="0" smtClean="0">
                          <a:solidFill>
                            <a:schemeClr val="tx1"/>
                          </a:solidFill>
                        </a:rPr>
                        <a:t>$ 17.70 M</a:t>
                      </a:r>
                      <a:endParaRPr lang="en-US"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7161667"/>
                  </a:ext>
                </a:extLst>
              </a:tr>
              <a:tr h="223042">
                <a:tc>
                  <a:txBody>
                    <a:bodyPr/>
                    <a:lstStyle/>
                    <a:p>
                      <a:pPr algn="ct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r>
                        <a:rPr lang="en-US" sz="900" b="1" dirty="0" smtClean="0"/>
                        <a:t>FY 2019</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pPr algn="ctr"/>
                      <a:endParaRPr 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3828380"/>
                  </a:ext>
                </a:extLst>
              </a:tr>
              <a:tr h="223042">
                <a:tc>
                  <a:txBody>
                    <a:bodyPr/>
                    <a:lstStyle/>
                    <a:p>
                      <a:pPr algn="ctr"/>
                      <a:r>
                        <a:rPr lang="en-US" sz="900" dirty="0" smtClean="0"/>
                        <a:t>1</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dirty="0" smtClean="0"/>
                        <a:t>West Campus Expansion</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Resident Students</a:t>
                      </a:r>
                      <a:endParaRPr 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300</a:t>
                      </a:r>
                      <a:endParaRPr 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t>300</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$ 2.70 M</a:t>
                      </a:r>
                      <a:endParaRPr 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0113735"/>
                  </a:ext>
                </a:extLst>
              </a:tr>
              <a:tr h="223042">
                <a:tc>
                  <a:txBody>
                    <a:bodyPr/>
                    <a:lstStyle/>
                    <a:p>
                      <a:pPr algn="ctr"/>
                      <a:r>
                        <a:rPr lang="en-US" sz="900" dirty="0" smtClean="0"/>
                        <a:t>2</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dirty="0" smtClean="0"/>
                        <a:t>Hayfields Gravel</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Commuter Students</a:t>
                      </a:r>
                      <a:endParaRPr 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300</a:t>
                      </a:r>
                      <a:endParaRPr 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t>300</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$ 0.50</a:t>
                      </a:r>
                      <a:r>
                        <a:rPr lang="en-US" sz="900" baseline="0" dirty="0" smtClean="0">
                          <a:solidFill>
                            <a:schemeClr val="tx1"/>
                          </a:solidFill>
                        </a:rPr>
                        <a:t> M</a:t>
                      </a:r>
                      <a:endParaRPr 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9919345"/>
                  </a:ext>
                </a:extLst>
              </a:tr>
              <a:tr h="223042">
                <a:tc>
                  <a:txBody>
                    <a:bodyPr/>
                    <a:lstStyle/>
                    <a:p>
                      <a:pPr algn="ctr"/>
                      <a:r>
                        <a:rPr lang="en-US" sz="900" dirty="0" smtClean="0"/>
                        <a:t>---</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dirty="0" smtClean="0"/>
                        <a:t>Signage Replacements/Gates</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All</a:t>
                      </a:r>
                      <a:endParaRPr 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a:t>
                      </a:r>
                      <a:endParaRPr 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t>---</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$ 0.50</a:t>
                      </a:r>
                      <a:r>
                        <a:rPr lang="en-US" sz="900" baseline="0" dirty="0" smtClean="0">
                          <a:solidFill>
                            <a:schemeClr val="tx1"/>
                          </a:solidFill>
                        </a:rPr>
                        <a:t> M</a:t>
                      </a:r>
                      <a:endParaRPr 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5292460"/>
                  </a:ext>
                </a:extLst>
              </a:tr>
              <a:tr h="223042">
                <a:tc gridSpan="5">
                  <a:txBody>
                    <a:bodyPr/>
                    <a:lstStyle/>
                    <a:p>
                      <a:pPr algn="r"/>
                      <a:r>
                        <a:rPr lang="en-US" sz="900" b="1" dirty="0" smtClean="0"/>
                        <a:t>FY</a:t>
                      </a:r>
                      <a:r>
                        <a:rPr lang="en-US" sz="900" b="1" baseline="0" dirty="0" smtClean="0"/>
                        <a:t> 2019 Subtotal</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en-US" sz="900" b="1" dirty="0" smtClean="0">
                          <a:solidFill>
                            <a:schemeClr val="tx1"/>
                          </a:solidFill>
                        </a:rPr>
                        <a:t>$ 3.70 M</a:t>
                      </a:r>
                      <a:endParaRPr lang="en-US"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8812444"/>
                  </a:ext>
                </a:extLst>
              </a:tr>
              <a:tr h="223042">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r>
                        <a:rPr lang="en-US" sz="900" b="1" dirty="0" smtClean="0"/>
                        <a:t>FY 2020</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5018883"/>
                  </a:ext>
                </a:extLst>
              </a:tr>
              <a:tr h="223042">
                <a:tc>
                  <a:txBody>
                    <a:bodyPr/>
                    <a:lstStyle/>
                    <a:p>
                      <a:pPr algn="ctr"/>
                      <a:r>
                        <a:rPr lang="en-US" sz="900" dirty="0" smtClean="0"/>
                        <a:t>3</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dirty="0" smtClean="0"/>
                        <a:t>Hemlock/Thach Surface Parking (Fire Station)</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t>Commuter Students</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t>140</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t>140</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a:t>
                      </a:r>
                      <a:r>
                        <a:rPr lang="en-US" sz="900" baseline="0" dirty="0" smtClean="0">
                          <a:solidFill>
                            <a:schemeClr val="tx1"/>
                          </a:solidFill>
                        </a:rPr>
                        <a:t> 1.60 M</a:t>
                      </a:r>
                      <a:endParaRPr 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0867910"/>
                  </a:ext>
                </a:extLst>
              </a:tr>
              <a:tr h="223042">
                <a:tc>
                  <a:txBody>
                    <a:bodyPr/>
                    <a:lstStyle/>
                    <a:p>
                      <a:pPr algn="ctr"/>
                      <a:r>
                        <a:rPr lang="en-US" sz="900" dirty="0" smtClean="0"/>
                        <a:t>4</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dirty="0" smtClean="0"/>
                        <a:t>Relocate Impound Lot</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Resident</a:t>
                      </a:r>
                      <a:r>
                        <a:rPr lang="en-US" sz="900" baseline="0" dirty="0" smtClean="0">
                          <a:solidFill>
                            <a:schemeClr val="tx1"/>
                          </a:solidFill>
                        </a:rPr>
                        <a:t> Students</a:t>
                      </a:r>
                      <a:endParaRPr 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85</a:t>
                      </a:r>
                      <a:endParaRPr 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t>85</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$ 1.00 M</a:t>
                      </a:r>
                      <a:endParaRPr 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9382496"/>
                  </a:ext>
                </a:extLst>
              </a:tr>
              <a:tr h="223042">
                <a:tc>
                  <a:txBody>
                    <a:bodyPr/>
                    <a:lstStyle/>
                    <a:p>
                      <a:pPr algn="ctr"/>
                      <a:r>
                        <a:rPr lang="en-US" sz="900" dirty="0" smtClean="0"/>
                        <a:t>5</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dirty="0" smtClean="0"/>
                        <a:t>Reconstruct/Repair</a:t>
                      </a:r>
                      <a:r>
                        <a:rPr lang="en-US" sz="900" baseline="0" dirty="0" smtClean="0"/>
                        <a:t> Coliseum Lot</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Commuter Students</a:t>
                      </a:r>
                      <a:endParaRPr 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0</a:t>
                      </a:r>
                      <a:endParaRPr 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t>0</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$3.50 M</a:t>
                      </a:r>
                      <a:endParaRPr 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3492610"/>
                  </a:ext>
                </a:extLst>
              </a:tr>
              <a:tr h="223042">
                <a:tc>
                  <a:txBody>
                    <a:bodyPr/>
                    <a:lstStyle/>
                    <a:p>
                      <a:pPr algn="ctr"/>
                      <a:r>
                        <a:rPr lang="en-US" sz="900" dirty="0" smtClean="0"/>
                        <a:t>6</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dirty="0" smtClean="0"/>
                        <a:t>Reconstruct/Repair</a:t>
                      </a:r>
                      <a:r>
                        <a:rPr lang="en-US" sz="900" baseline="0" dirty="0" smtClean="0"/>
                        <a:t> Hill Parking Lot</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Resident Students</a:t>
                      </a:r>
                      <a:endParaRPr 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0</a:t>
                      </a:r>
                      <a:endParaRPr 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t>0</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$2.50 M</a:t>
                      </a:r>
                      <a:endParaRPr 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135521"/>
                  </a:ext>
                </a:extLst>
              </a:tr>
              <a:tr h="223042">
                <a:tc gridSpan="5">
                  <a:txBody>
                    <a:bodyPr/>
                    <a:lstStyle/>
                    <a:p>
                      <a:pPr algn="r"/>
                      <a:r>
                        <a:rPr lang="en-US" sz="900" b="1" dirty="0" smtClean="0"/>
                        <a:t>FY 2020 Subtotal</a:t>
                      </a:r>
                      <a:endParaRPr lang="en-US"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en-US" sz="900" b="1" dirty="0" smtClean="0">
                          <a:solidFill>
                            <a:schemeClr val="tx1"/>
                          </a:solidFill>
                        </a:rPr>
                        <a:t>$ 6.10 M</a:t>
                      </a:r>
                      <a:endParaRPr lang="en-US"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1275836"/>
                  </a:ext>
                </a:extLst>
              </a:tr>
              <a:tr h="223042">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l"/>
                      <a:r>
                        <a:rPr lang="en-US" sz="900" b="1" dirty="0" smtClean="0"/>
                        <a:t>FY 2021</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1444343"/>
                  </a:ext>
                </a:extLst>
              </a:tr>
              <a:tr h="223042">
                <a:tc>
                  <a:txBody>
                    <a:bodyPr/>
                    <a:lstStyle/>
                    <a:p>
                      <a:pPr algn="ctr"/>
                      <a:r>
                        <a:rPr lang="en-US" sz="900" dirty="0" smtClean="0"/>
                        <a:t>7</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900" dirty="0" smtClean="0"/>
                        <a:t>CDV Extension</a:t>
                      </a:r>
                      <a:r>
                        <a:rPr lang="en-US" sz="900" baseline="0" dirty="0" smtClean="0"/>
                        <a:t> Parking Deck</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t>Commuter Students</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t>750</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t>470</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$ 19.50 M</a:t>
                      </a:r>
                      <a:endParaRPr 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5992711"/>
                  </a:ext>
                </a:extLst>
              </a:tr>
              <a:tr h="223042">
                <a:tc>
                  <a:txBody>
                    <a:bodyPr/>
                    <a:lstStyle/>
                    <a:p>
                      <a:pPr algn="ctr"/>
                      <a:r>
                        <a:rPr lang="en-US" sz="900" dirty="0" smtClean="0"/>
                        <a:t>8</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900" dirty="0" smtClean="0"/>
                        <a:t>Off Campus Faculty</a:t>
                      </a:r>
                      <a:r>
                        <a:rPr lang="en-US" sz="900" baseline="0" dirty="0" smtClean="0"/>
                        <a:t> and Staff Parking</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t>Faculty/Staff</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t>130</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t>72</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 $ 0.00 M</a:t>
                      </a:r>
                      <a:endParaRPr 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6048913"/>
                  </a:ext>
                </a:extLst>
              </a:tr>
              <a:tr h="223042">
                <a:tc gridSpan="5">
                  <a:txBody>
                    <a:bodyPr/>
                    <a:lstStyle/>
                    <a:p>
                      <a:pPr algn="r"/>
                      <a:r>
                        <a:rPr lang="en-US" sz="900" b="1" dirty="0" smtClean="0"/>
                        <a:t>FY 2021 Subtotal</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en-US" sz="900" b="1" dirty="0" smtClean="0">
                          <a:solidFill>
                            <a:schemeClr val="tx1"/>
                          </a:solidFill>
                        </a:rPr>
                        <a:t>$ 19.50 M</a:t>
                      </a:r>
                      <a:endParaRPr lang="en-US"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6260994"/>
                  </a:ext>
                </a:extLst>
              </a:tr>
              <a:tr h="223042">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l"/>
                      <a:r>
                        <a:rPr lang="en-US" sz="900" b="1" dirty="0" smtClean="0"/>
                        <a:t>FY 2022</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0079899"/>
                  </a:ext>
                </a:extLst>
              </a:tr>
              <a:tr h="223042">
                <a:tc>
                  <a:txBody>
                    <a:bodyPr/>
                    <a:lstStyle/>
                    <a:p>
                      <a:pPr algn="ctr"/>
                      <a:r>
                        <a:rPr lang="en-US" sz="900" dirty="0" smtClean="0"/>
                        <a:t>9</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900" dirty="0" smtClean="0"/>
                        <a:t>Library Parking Deck Replacement</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t>Faculty/Staff</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t>700</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t>350</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$24.50 M</a:t>
                      </a:r>
                      <a:endParaRPr 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17538"/>
                  </a:ext>
                </a:extLst>
              </a:tr>
              <a:tr h="223042">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r"/>
                      <a:r>
                        <a:rPr lang="en-US" sz="900" b="1" dirty="0" smtClean="0">
                          <a:solidFill>
                            <a:schemeClr val="tx1"/>
                          </a:solidFill>
                        </a:rPr>
                        <a:t>FY 2022 Subtotal</a:t>
                      </a:r>
                      <a:endParaRPr lang="en-US"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en-US" sz="900" b="1" dirty="0" smtClean="0">
                          <a:solidFill>
                            <a:schemeClr val="tx1"/>
                          </a:solidFill>
                        </a:rPr>
                        <a:t>$24.50 M</a:t>
                      </a:r>
                      <a:endParaRPr lang="en-US"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983668"/>
                  </a:ext>
                </a:extLst>
              </a:tr>
              <a:tr h="267650">
                <a:tc gridSpan="3">
                  <a:txBody>
                    <a:bodyPr/>
                    <a:lstStyle/>
                    <a:p>
                      <a:pPr algn="r"/>
                      <a:r>
                        <a:rPr lang="en-US" sz="1200" b="1" dirty="0" smtClean="0"/>
                        <a:t>Totals</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ctr"/>
                      <a:r>
                        <a:rPr lang="en-US" sz="1200" b="1" dirty="0" smtClean="0"/>
                        <a:t>3600</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t>2551</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rPr>
                        <a:t>$ 71.50 M</a:t>
                      </a: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7463668"/>
                  </a:ext>
                </a:extLst>
              </a:tr>
            </a:tbl>
          </a:graphicData>
        </a:graphic>
      </p:graphicFrame>
    </p:spTree>
    <p:extLst>
      <p:ext uri="{BB962C8B-B14F-4D97-AF65-F5344CB8AC3E}">
        <p14:creationId xmlns:p14="http://schemas.microsoft.com/office/powerpoint/2010/main" val="1155147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4E80B01-398A-482E-B514-42D473E5C734}"/>
              </a:ext>
            </a:extLst>
          </p:cNvPr>
          <p:cNvSpPr>
            <a:spLocks noGrp="1"/>
          </p:cNvSpPr>
          <p:nvPr>
            <p:ph type="title"/>
          </p:nvPr>
        </p:nvSpPr>
        <p:spPr>
          <a:xfrm>
            <a:off x="104098" y="41037"/>
            <a:ext cx="7637786" cy="446847"/>
          </a:xfrm>
        </p:spPr>
        <p:txBody>
          <a:bodyPr>
            <a:normAutofit/>
          </a:bodyPr>
          <a:lstStyle/>
          <a:p>
            <a:r>
              <a:rPr lang="en-US" sz="2400" dirty="0" smtClean="0"/>
              <a:t>Plan Recommendations</a:t>
            </a:r>
            <a:endParaRPr lang="en-US" sz="2400" dirty="0"/>
          </a:p>
        </p:txBody>
      </p:sp>
      <p:sp>
        <p:nvSpPr>
          <p:cNvPr id="39" name="Slide Number Placeholder 3">
            <a:extLst>
              <a:ext uri="{FF2B5EF4-FFF2-40B4-BE49-F238E27FC236}">
                <a16:creationId xmlns:a16="http://schemas.microsoft.com/office/drawing/2014/main" id="{A17649FC-54C5-4210-A241-2C553E60661E}"/>
              </a:ext>
            </a:extLst>
          </p:cNvPr>
          <p:cNvSpPr>
            <a:spLocks noGrp="1"/>
          </p:cNvSpPr>
          <p:nvPr>
            <p:ph type="sldNum" sz="quarter" idx="12"/>
          </p:nvPr>
        </p:nvSpPr>
        <p:spPr>
          <a:xfrm>
            <a:off x="11637034" y="6556015"/>
            <a:ext cx="287548" cy="365125"/>
          </a:xfrm>
        </p:spPr>
        <p:txBody>
          <a:bodyPr/>
          <a:lstStyle/>
          <a:p>
            <a:fld id="{B85BFA1C-4E31-4B40-98F0-0A6FF6CC1FA6}" type="slidenum">
              <a:rPr lang="en-US" smtClean="0"/>
              <a:t>7</a:t>
            </a:fld>
            <a:endParaRPr lang="en-US" dirty="0"/>
          </a:p>
        </p:txBody>
      </p:sp>
      <p:sp>
        <p:nvSpPr>
          <p:cNvPr id="2" name="TextBox 1">
            <a:extLst>
              <a:ext uri="{FF2B5EF4-FFF2-40B4-BE49-F238E27FC236}">
                <a16:creationId xmlns:a16="http://schemas.microsoft.com/office/drawing/2014/main" id="{6E84C9C3-DDD7-4637-AF18-4311E5717AC1}"/>
              </a:ext>
            </a:extLst>
          </p:cNvPr>
          <p:cNvSpPr txBox="1"/>
          <p:nvPr/>
        </p:nvSpPr>
        <p:spPr>
          <a:xfrm>
            <a:off x="263231" y="471382"/>
            <a:ext cx="11661351" cy="5693866"/>
          </a:xfrm>
          <a:prstGeom prst="rect">
            <a:avLst/>
          </a:prstGeom>
          <a:noFill/>
        </p:spPr>
        <p:txBody>
          <a:bodyPr wrap="square" rtlCol="0">
            <a:spAutoFit/>
          </a:bodyPr>
          <a:lstStyle/>
          <a:p>
            <a:pPr marL="285750" indent="-285750">
              <a:buFont typeface="Arial" panose="020B0604020202020204" pitchFamily="34" charset="0"/>
              <a:buChar char="•"/>
            </a:pPr>
            <a:r>
              <a:rPr lang="en-US" sz="1400" b="1" dirty="0" smtClean="0"/>
              <a:t>Parking</a:t>
            </a:r>
          </a:p>
          <a:p>
            <a:pPr marL="800100" lvl="1" indent="-342900">
              <a:buFont typeface="+mj-lt"/>
              <a:buAutoNum type="alphaLcParenR"/>
            </a:pPr>
            <a:r>
              <a:rPr lang="en-US" sz="1200" dirty="0" smtClean="0"/>
              <a:t>Increase Parking Inventory To Offset Future Capital Project Impacts And University Growth</a:t>
            </a:r>
          </a:p>
          <a:p>
            <a:pPr marL="800100" lvl="1" indent="-342900">
              <a:buFont typeface="+mj-lt"/>
              <a:buAutoNum type="alphaLcParenR"/>
            </a:pPr>
            <a:endParaRPr lang="en-US" sz="1200" dirty="0" smtClean="0"/>
          </a:p>
          <a:p>
            <a:pPr marL="800100" lvl="1" indent="-342900">
              <a:buFont typeface="+mj-lt"/>
              <a:buAutoNum type="alphaLcParenR"/>
            </a:pPr>
            <a:r>
              <a:rPr lang="en-US" sz="1200" dirty="0" smtClean="0"/>
              <a:t>Extend parking enforcement to 6:00 PM</a:t>
            </a:r>
          </a:p>
          <a:p>
            <a:pPr marL="800100" lvl="1" indent="-342900">
              <a:buFont typeface="+mj-lt"/>
              <a:buAutoNum type="alphaLcParenR"/>
            </a:pPr>
            <a:endParaRPr lang="en-US" sz="1200" dirty="0" smtClean="0"/>
          </a:p>
          <a:p>
            <a:pPr marL="800100" lvl="1" indent="-342900">
              <a:buFont typeface="+mj-lt"/>
              <a:buAutoNum type="alphaLcParenR"/>
            </a:pPr>
            <a:r>
              <a:rPr lang="en-US" sz="1200" dirty="0"/>
              <a:t>Implement location-based parking zoning system</a:t>
            </a:r>
          </a:p>
          <a:p>
            <a:pPr marL="1314450" lvl="2" indent="-400050">
              <a:buFont typeface="+mj-lt"/>
              <a:buAutoNum type="romanLcPeriod"/>
            </a:pPr>
            <a:r>
              <a:rPr lang="en-US" sz="1200" dirty="0"/>
              <a:t>Permit prices increased for high demand lots/decks</a:t>
            </a:r>
          </a:p>
          <a:p>
            <a:pPr marL="1314450" lvl="2" indent="-400050">
              <a:buFont typeface="+mj-lt"/>
              <a:buAutoNum type="romanLcPeriod"/>
            </a:pPr>
            <a:r>
              <a:rPr lang="en-US" sz="1200" dirty="0"/>
              <a:t>Install cameras/gated in reserved faculty/staff lots/decks</a:t>
            </a:r>
          </a:p>
          <a:p>
            <a:pPr marL="1314450" lvl="2" indent="-400050">
              <a:buFont typeface="+mj-lt"/>
              <a:buAutoNum type="romanLcPeriod"/>
            </a:pPr>
            <a:r>
              <a:rPr lang="en-US" sz="1200" dirty="0"/>
              <a:t>Locate </a:t>
            </a:r>
            <a:r>
              <a:rPr lang="en-US" sz="1200" dirty="0" smtClean="0"/>
              <a:t>pay by space </a:t>
            </a:r>
            <a:r>
              <a:rPr lang="en-US" sz="1200" dirty="0"/>
              <a:t>visitor </a:t>
            </a:r>
            <a:r>
              <a:rPr lang="en-US" sz="1200" dirty="0" smtClean="0"/>
              <a:t>parking </a:t>
            </a:r>
            <a:r>
              <a:rPr lang="en-US" sz="1200" dirty="0"/>
              <a:t>within reserved </a:t>
            </a:r>
            <a:r>
              <a:rPr lang="en-US" sz="1200" dirty="0" smtClean="0"/>
              <a:t>facilities</a:t>
            </a:r>
          </a:p>
          <a:p>
            <a:pPr marL="1314450" lvl="2" indent="-400050">
              <a:buFont typeface="+mj-lt"/>
              <a:buAutoNum type="romanLcPeriod"/>
            </a:pPr>
            <a:endParaRPr lang="en-US" sz="1200" dirty="0"/>
          </a:p>
          <a:p>
            <a:pPr marL="857250" lvl="1" indent="-400050">
              <a:buFont typeface="+mj-lt"/>
              <a:buAutoNum type="alphaLcParenR"/>
            </a:pPr>
            <a:r>
              <a:rPr lang="en-US" sz="1200" dirty="0" smtClean="0"/>
              <a:t>Create new departmental zoning separate from service vehicle parking</a:t>
            </a:r>
          </a:p>
          <a:p>
            <a:pPr marL="1314450" lvl="2" indent="-400050">
              <a:buFont typeface="+mj-lt"/>
              <a:buAutoNum type="romanLcPeriod"/>
            </a:pPr>
            <a:r>
              <a:rPr lang="en-US" sz="1200" dirty="0" smtClean="0"/>
              <a:t>Limit and charge for departments to store vehicles in core of campus</a:t>
            </a:r>
          </a:p>
          <a:p>
            <a:pPr lvl="2"/>
            <a:endParaRPr lang="en-US" sz="1200" dirty="0" smtClean="0"/>
          </a:p>
          <a:p>
            <a:pPr marL="857250" lvl="1" indent="-400050">
              <a:buFont typeface="+mj-lt"/>
              <a:buAutoNum type="alphaLcParenR"/>
            </a:pPr>
            <a:r>
              <a:rPr lang="en-US" sz="1200" dirty="0" smtClean="0"/>
              <a:t>Close loop-holes for users that currently don’t pay to park</a:t>
            </a:r>
          </a:p>
          <a:p>
            <a:pPr marL="1314450" lvl="2" indent="-400050">
              <a:buFont typeface="+mj-lt"/>
              <a:buAutoNum type="romanLcPeriod"/>
            </a:pPr>
            <a:r>
              <a:rPr lang="en-US" sz="1200" dirty="0" smtClean="0"/>
              <a:t>East Glenn Administrative Complex</a:t>
            </a:r>
          </a:p>
          <a:p>
            <a:pPr marL="1314450" lvl="2" indent="-400050">
              <a:buFont typeface="+mj-lt"/>
              <a:buAutoNum type="romanLcPeriod"/>
            </a:pPr>
            <a:r>
              <a:rPr lang="en-US" sz="1200" dirty="0" smtClean="0"/>
              <a:t>Campus Safety and Security/Auburn Police</a:t>
            </a:r>
          </a:p>
          <a:p>
            <a:pPr marL="1314450" lvl="2" indent="-400050">
              <a:buFont typeface="+mj-lt"/>
              <a:buAutoNum type="romanLcPeriod"/>
            </a:pPr>
            <a:r>
              <a:rPr lang="en-US" sz="1200" dirty="0" smtClean="0"/>
              <a:t>Airport</a:t>
            </a:r>
          </a:p>
          <a:p>
            <a:pPr marL="1314450" lvl="2" indent="-400050">
              <a:buFont typeface="+mj-lt"/>
              <a:buAutoNum type="romanLcPeriod"/>
            </a:pPr>
            <a:r>
              <a:rPr lang="en-US" sz="1200" dirty="0" smtClean="0"/>
              <a:t>ARTF</a:t>
            </a:r>
          </a:p>
          <a:p>
            <a:pPr marL="1314450" lvl="2" indent="-400050">
              <a:buFont typeface="+mj-lt"/>
              <a:buAutoNum type="romanLcPeriod"/>
            </a:pPr>
            <a:r>
              <a:rPr lang="en-US" sz="1200" dirty="0" smtClean="0"/>
              <a:t>Field Laboratories (Swine Unit, Beef Teaching, </a:t>
            </a:r>
            <a:r>
              <a:rPr lang="en-US" sz="1200" dirty="0" err="1" smtClean="0"/>
              <a:t>Turfgrass</a:t>
            </a:r>
            <a:r>
              <a:rPr lang="en-US" sz="1200" dirty="0" smtClean="0"/>
              <a:t>, Plan Sciences, etc.)</a:t>
            </a:r>
          </a:p>
          <a:p>
            <a:pPr marL="1314450" lvl="2" indent="-400050">
              <a:buFont typeface="+mj-lt"/>
              <a:buAutoNum type="romanLcPeriod"/>
            </a:pPr>
            <a:r>
              <a:rPr lang="en-US" sz="1200" dirty="0" smtClean="0"/>
              <a:t>North Auburn (Fisheries, Poultry, etc.)</a:t>
            </a:r>
          </a:p>
          <a:p>
            <a:pPr marL="1314450" lvl="2" indent="-400050">
              <a:buFont typeface="+mj-lt"/>
              <a:buAutoNum type="romanLcPeriod"/>
            </a:pPr>
            <a:r>
              <a:rPr lang="en-US" sz="1200" dirty="0" err="1" smtClean="0"/>
              <a:t>Unzoned</a:t>
            </a:r>
            <a:r>
              <a:rPr lang="en-US" sz="1200" dirty="0" smtClean="0"/>
              <a:t> Locations (Hemlock Dr., Hayfield, Recreation Field Expansion, etc.)</a:t>
            </a:r>
          </a:p>
          <a:p>
            <a:pPr lvl="2"/>
            <a:endParaRPr lang="en-US" sz="1200" dirty="0" smtClean="0"/>
          </a:p>
          <a:p>
            <a:pPr marL="285750" indent="-285750">
              <a:buFont typeface="Arial" panose="020B0604020202020204" pitchFamily="34" charset="0"/>
              <a:buChar char="•"/>
            </a:pPr>
            <a:r>
              <a:rPr lang="en-US" sz="1400" b="1" dirty="0" smtClean="0"/>
              <a:t>Transit</a:t>
            </a:r>
          </a:p>
          <a:p>
            <a:pPr marL="800100" lvl="1" indent="-342900">
              <a:buFont typeface="+mj-lt"/>
              <a:buAutoNum type="alphaLcParenR"/>
            </a:pPr>
            <a:r>
              <a:rPr lang="en-US" sz="1200" dirty="0" smtClean="0"/>
              <a:t>Consolidation of low ridership routes/stops. Reallocate those resources to higher ridership routes</a:t>
            </a:r>
          </a:p>
          <a:p>
            <a:pPr marL="800100" lvl="1" indent="-342900">
              <a:buFont typeface="+mj-lt"/>
              <a:buAutoNum type="alphaLcParenR"/>
            </a:pPr>
            <a:endParaRPr lang="en-US" sz="1200" dirty="0" smtClean="0"/>
          </a:p>
          <a:p>
            <a:pPr marL="800100" lvl="1" indent="-342900">
              <a:buFont typeface="+mj-lt"/>
              <a:buAutoNum type="alphaLcParenR"/>
            </a:pPr>
            <a:r>
              <a:rPr lang="en-US" sz="1200" dirty="0" smtClean="0"/>
              <a:t>Extend service hours to 8:00 PM on the high-ridership routes</a:t>
            </a:r>
          </a:p>
          <a:p>
            <a:pPr marL="800100" lvl="1" indent="-342900">
              <a:buFont typeface="+mj-lt"/>
              <a:buAutoNum type="alphaLcParenR"/>
            </a:pPr>
            <a:endParaRPr lang="en-US" sz="1200" dirty="0" smtClean="0"/>
          </a:p>
          <a:p>
            <a:pPr marL="800100" lvl="1" indent="-342900">
              <a:buFont typeface="+mj-lt"/>
              <a:buAutoNum type="alphaLcParenR"/>
            </a:pPr>
            <a:r>
              <a:rPr lang="en-US" sz="1200" dirty="0" smtClean="0"/>
              <a:t>Install bus pullouts, turn-</a:t>
            </a:r>
            <a:r>
              <a:rPr lang="en-US" sz="1200" dirty="0" err="1" smtClean="0"/>
              <a:t>arounds</a:t>
            </a:r>
            <a:r>
              <a:rPr lang="en-US" sz="1200" dirty="0" smtClean="0"/>
              <a:t>, covered bus shelter, and crosswalks to facilitate a transition to Hub and Spoke system</a:t>
            </a:r>
          </a:p>
          <a:p>
            <a:pPr marL="800100" lvl="1" indent="-342900">
              <a:buFont typeface="+mj-lt"/>
              <a:buAutoNum type="alphaLcParenR"/>
            </a:pPr>
            <a:endParaRPr lang="en-US" sz="1200" dirty="0" smtClean="0"/>
          </a:p>
          <a:p>
            <a:pPr marL="800100" lvl="1" indent="-342900">
              <a:buFont typeface="+mj-lt"/>
              <a:buAutoNum type="alphaLcParenR"/>
            </a:pPr>
            <a:r>
              <a:rPr lang="en-US" sz="1200" dirty="0" smtClean="0"/>
              <a:t>Explore partnerships with City and Apartment complexes</a:t>
            </a:r>
            <a:endParaRPr lang="en-US" sz="1200" dirty="0"/>
          </a:p>
        </p:txBody>
      </p:sp>
    </p:spTree>
    <p:extLst>
      <p:ext uri="{BB962C8B-B14F-4D97-AF65-F5344CB8AC3E}">
        <p14:creationId xmlns:p14="http://schemas.microsoft.com/office/powerpoint/2010/main" val="24437498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2113</TotalTime>
  <Words>1839</Words>
  <Application>Microsoft Office PowerPoint</Application>
  <PresentationFormat>Widescreen</PresentationFormat>
  <Paragraphs>439</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Century Gothic</vt:lpstr>
      <vt:lpstr>Courier New</vt:lpstr>
      <vt:lpstr>Palatino Linotype</vt:lpstr>
      <vt:lpstr>Times New Roman</vt:lpstr>
      <vt:lpstr>Office Theme</vt:lpstr>
      <vt:lpstr>Proposed Parking Improvement Plan  2019 - 2024</vt:lpstr>
      <vt:lpstr>PowerPoint Presentation</vt:lpstr>
      <vt:lpstr>PowerPoint Presentation</vt:lpstr>
      <vt:lpstr>PowerPoint Presentation</vt:lpstr>
      <vt:lpstr>PowerPoint Presentation</vt:lpstr>
      <vt:lpstr>PowerPoint Presentation</vt:lpstr>
      <vt:lpstr>Plan 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Von Hanna, Justin</dc:creator>
  <cp:lastModifiedBy>Daniel King</cp:lastModifiedBy>
  <cp:revision>1126</cp:revision>
  <cp:lastPrinted>2019-02-05T15:42:49Z</cp:lastPrinted>
  <dcterms:created xsi:type="dcterms:W3CDTF">2018-04-02T14:02:09Z</dcterms:created>
  <dcterms:modified xsi:type="dcterms:W3CDTF">2019-02-05T15:59:33Z</dcterms:modified>
</cp:coreProperties>
</file>