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  <p:sldMasterId id="2147483696" r:id="rId5"/>
    <p:sldMasterId id="2147483708" r:id="rId6"/>
  </p:sldMasterIdLst>
  <p:notesMasterIdLst>
    <p:notesMasterId r:id="rId17"/>
  </p:notesMasterIdLst>
  <p:handoutMasterIdLst>
    <p:handoutMasterId r:id="rId18"/>
  </p:handoutMasterIdLst>
  <p:sldIdLst>
    <p:sldId id="256" r:id="rId7"/>
    <p:sldId id="372" r:id="rId8"/>
    <p:sldId id="374" r:id="rId9"/>
    <p:sldId id="378" r:id="rId10"/>
    <p:sldId id="384" r:id="rId11"/>
    <p:sldId id="385" r:id="rId12"/>
    <p:sldId id="376" r:id="rId13"/>
    <p:sldId id="382" r:id="rId14"/>
    <p:sldId id="386" r:id="rId15"/>
    <p:sldId id="293" r:id="rId16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CC00"/>
    <a:srgbClr val="77BBFF"/>
    <a:srgbClr val="3399FF"/>
    <a:srgbClr val="C8BCFA"/>
    <a:srgbClr val="24BC10"/>
    <a:srgbClr val="22B10F"/>
    <a:srgbClr val="27CD11"/>
    <a:srgbClr val="009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9" autoAdjust="0"/>
    <p:restoredTop sz="94641" autoAdjust="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04E8EA-4DA9-4E36-8E47-650DA9AC666F}" type="datetimeFigureOut">
              <a:rPr lang="en-US" smtClean="0"/>
              <a:pPr/>
              <a:t>8/23/2018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99800-01EB-4506-A89B-41AE37857E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12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C6D174-23F8-45A1-A84C-3777AA48ABDB}" type="datetimeFigureOut">
              <a:rPr lang="en-US" smtClean="0"/>
              <a:pPr/>
              <a:t>8/23/2018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36A4B5-BA6F-48EA-B9F3-3629D3F99B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643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C1595-2AB0-4FE8-A57B-32F20112F8F3}" type="datetimeFigureOut">
              <a:rPr lang="en-US" smtClean="0"/>
              <a:pPr/>
              <a:t>8/23/2018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73BA60A-E7BC-4D7E-A502-32C5D3FDD2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C1595-2AB0-4FE8-A57B-32F20112F8F3}" type="datetimeFigureOut">
              <a:rPr lang="en-US" smtClean="0"/>
              <a:pPr/>
              <a:t>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BA60A-E7BC-4D7E-A502-32C5D3FDD2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C1595-2AB0-4FE8-A57B-32F20112F8F3}" type="datetimeFigureOut">
              <a:rPr lang="en-US" smtClean="0"/>
              <a:pPr/>
              <a:t>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BA60A-E7BC-4D7E-A502-32C5D3FDD2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1485"/>
            <a:ext cx="7772400" cy="14689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9358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701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313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185"/>
            <a:ext cx="7772400" cy="150071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1948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256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4584"/>
            <a:ext cx="4040188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5934"/>
            <a:ext cx="4040188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4584"/>
            <a:ext cx="4041775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5934"/>
            <a:ext cx="4041775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8890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1263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115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2"/>
            <a:ext cx="3008313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25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05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832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C1595-2AB0-4FE8-A57B-32F20112F8F3}" type="datetimeFigureOut">
              <a:rPr lang="en-US" smtClean="0"/>
              <a:pPr/>
              <a:t>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BA60A-E7BC-4D7E-A502-32C5D3FDD2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7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833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867"/>
            <a:ext cx="5486400" cy="8043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9078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9405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167"/>
            <a:ext cx="2057400" cy="58504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167"/>
            <a:ext cx="6019800" cy="58504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8816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1485"/>
            <a:ext cx="7772400" cy="14689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488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0655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313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185"/>
            <a:ext cx="7772400" cy="150071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7653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833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4584"/>
            <a:ext cx="4040188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5934"/>
            <a:ext cx="4040188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4584"/>
            <a:ext cx="4041775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5934"/>
            <a:ext cx="4041775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298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0470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093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C1595-2AB0-4FE8-A57B-32F20112F8F3}" type="datetimeFigureOut">
              <a:rPr lang="en-US" smtClean="0"/>
              <a:pPr/>
              <a:t>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73BA60A-E7BC-4D7E-A502-32C5D3FDD2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2"/>
            <a:ext cx="3008313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25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05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3294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7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833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867"/>
            <a:ext cx="5486400" cy="8043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3186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4745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167"/>
            <a:ext cx="2057400" cy="58504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167"/>
            <a:ext cx="6019800" cy="58504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024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C1595-2AB0-4FE8-A57B-32F20112F8F3}" type="datetimeFigureOut">
              <a:rPr lang="en-US" smtClean="0"/>
              <a:pPr/>
              <a:t>8/23/2018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BA60A-E7BC-4D7E-A502-32C5D3FDD2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C1595-2AB0-4FE8-A57B-32F20112F8F3}" type="datetimeFigureOut">
              <a:rPr lang="en-US" smtClean="0"/>
              <a:pPr/>
              <a:t>8/23/2018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BA60A-E7BC-4D7E-A502-32C5D3FDD2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C1595-2AB0-4FE8-A57B-32F20112F8F3}" type="datetimeFigureOut">
              <a:rPr lang="en-US" smtClean="0"/>
              <a:pPr/>
              <a:t>8/23/2018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BA60A-E7BC-4D7E-A502-32C5D3FDD2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C1595-2AB0-4FE8-A57B-32F20112F8F3}" type="datetimeFigureOut">
              <a:rPr lang="en-US" smtClean="0"/>
              <a:pPr/>
              <a:t>8/23/2018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BA60A-E7BC-4D7E-A502-32C5D3FDD2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C1595-2AB0-4FE8-A57B-32F20112F8F3}" type="datetimeFigureOut">
              <a:rPr lang="en-US" smtClean="0"/>
              <a:pPr/>
              <a:t>8/23/2018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BA60A-E7BC-4D7E-A502-32C5D3FDD2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C1595-2AB0-4FE8-A57B-32F20112F8F3}" type="datetimeFigureOut">
              <a:rPr lang="en-US" smtClean="0"/>
              <a:pPr/>
              <a:t>8/23/2018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73BA60A-E7BC-4D7E-A502-32C5D3FDD2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2BC1595-2AB0-4FE8-A57B-32F20112F8F3}" type="datetimeFigureOut">
              <a:rPr lang="en-US" smtClean="0"/>
              <a:pPr/>
              <a:t>8/23/2018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73BA60A-E7BC-4D7E-A502-32C5D3FDD2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683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FFEFA938-850A-40F6-AADA-7050F68301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8/23/2018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F4A0C817-9CD2-44AD-BABE-A10D66427D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54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85799" y="5240655"/>
            <a:ext cx="77724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0541" cmpd="sng">
                  <a:solidFill>
                    <a:srgbClr val="FF6600"/>
                  </a:solidFill>
                  <a:prstDash val="solid"/>
                </a:ln>
                <a:solidFill>
                  <a:srgbClr val="002060"/>
                </a:solidFill>
                <a:effectLst/>
                <a:latin typeface="Copperplate Gothic Bold" pitchFamily="34" charset="0"/>
              </a:rPr>
              <a:t>Bylaw 14.02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6199" y="1371600"/>
            <a:ext cx="8991601" cy="144236"/>
          </a:xfrm>
          <a:prstGeom prst="rect">
            <a:avLst/>
          </a:prstGeom>
          <a:solidFill>
            <a:srgbClr val="FF66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22982" y="3142176"/>
            <a:ext cx="7098033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en-US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4400" b="1" dirty="0" smtClean="0">
                <a:ln w="11430">
                  <a:solidFill>
                    <a:srgbClr val="FF6600"/>
                  </a:solidFill>
                </a:ln>
                <a:solidFill>
                  <a:srgbClr val="002060"/>
                </a:solidFill>
                <a:effectLst>
                  <a:outerShdw blurRad="50800" dist="63500" dir="3300000" algn="tl">
                    <a:srgbClr val="000000">
                      <a:alpha val="38000"/>
                    </a:srgbClr>
                  </a:outerShdw>
                </a:effectLst>
                <a:latin typeface="Copperplate Gothic Bold" pitchFamily="34" charset="0"/>
              </a:rPr>
              <a:t>Academic Misconduct</a:t>
            </a:r>
            <a:endParaRPr lang="en-US" sz="4400" b="1" dirty="0">
              <a:ln w="11430">
                <a:solidFill>
                  <a:srgbClr val="FF6600"/>
                </a:solidFill>
              </a:ln>
              <a:solidFill>
                <a:srgbClr val="002060"/>
              </a:solidFill>
              <a:effectLst>
                <a:outerShdw blurRad="50800" dist="63500" dir="3300000" algn="tl">
                  <a:srgbClr val="000000">
                    <a:alpha val="38000"/>
                  </a:srgbClr>
                </a:outerShdw>
              </a:effectLst>
              <a:latin typeface="Copperplate Gothic Bold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230236"/>
            <a:ext cx="2751743" cy="2426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34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81000" y="6177643"/>
            <a:ext cx="8534400" cy="152400"/>
          </a:xfrm>
          <a:prstGeom prst="rect">
            <a:avLst/>
          </a:prstGeom>
          <a:solidFill>
            <a:srgbClr val="00206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1524331"/>
            <a:ext cx="8229600" cy="1470025"/>
          </a:xfrm>
        </p:spPr>
        <p:txBody>
          <a:bodyPr>
            <a:normAutofit/>
          </a:bodyPr>
          <a:lstStyle/>
          <a:p>
            <a:r>
              <a:rPr lang="en-US" sz="4800" b="1" spc="50" dirty="0">
                <a:ln w="11430" cmpd="sng">
                  <a:solidFill>
                    <a:schemeClr val="accent5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pperplate Gothic Bold" pitchFamily="34" charset="0"/>
              </a:rPr>
              <a:t>WAR EAGLE</a:t>
            </a:r>
            <a:r>
              <a:rPr lang="en-US" sz="4800" b="1" spc="50" dirty="0" smtClean="0">
                <a:ln w="11430" cmpd="sng">
                  <a:solidFill>
                    <a:schemeClr val="accent5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pperplate Gothic Bold" pitchFamily="34" charset="0"/>
              </a:rPr>
              <a:t>!</a:t>
            </a:r>
            <a:endParaRPr lang="en-US" sz="4800" dirty="0">
              <a:ln w="11430" cmpd="sng">
                <a:solidFill>
                  <a:schemeClr val="accent5"/>
                </a:solidFill>
              </a:ln>
              <a:latin typeface="Copperplate Gothic Bold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" y="1371931"/>
            <a:ext cx="8991600" cy="152400"/>
          </a:xfrm>
          <a:prstGeom prst="rect">
            <a:avLst/>
          </a:prstGeom>
          <a:solidFill>
            <a:srgbClr val="FF66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5562600"/>
            <a:ext cx="1078998" cy="951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6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rPr>
              <a:t>OLD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rPr>
              <a:t>			</a:t>
            </a:r>
            <a:r>
              <a:rPr lang="en-US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rPr>
              <a:t>NEW</a:t>
            </a:r>
            <a:endParaRPr lang="en-US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905000"/>
            <a:ext cx="7772400" cy="4572000"/>
          </a:xfrm>
        </p:spPr>
        <p:txBody>
          <a:bodyPr>
            <a:normAutofit/>
          </a:bodyPr>
          <a:lstStyle/>
          <a:p>
            <a:endParaRPr lang="en-US" sz="2000" dirty="0">
              <a:latin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6177643"/>
            <a:ext cx="8534400" cy="152400"/>
          </a:xfrm>
          <a:prstGeom prst="rect">
            <a:avLst/>
          </a:prstGeom>
          <a:solidFill>
            <a:srgbClr val="00206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5562600"/>
            <a:ext cx="1078998" cy="95164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/>
          <a:srcRect t="8386" b="-1"/>
          <a:stretch/>
        </p:blipFill>
        <p:spPr>
          <a:xfrm>
            <a:off x="377232" y="1295400"/>
            <a:ext cx="8309568" cy="4267200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6248400" y="1143000"/>
            <a:ext cx="228600" cy="381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191000" y="5334000"/>
            <a:ext cx="304800" cy="228600"/>
          </a:xfrm>
          <a:prstGeom prst="ellipse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286000" y="1219200"/>
            <a:ext cx="381000" cy="198438"/>
          </a:xfrm>
          <a:prstGeom prst="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06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rPr>
              <a:t>New Legislation – 14.02.1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905000"/>
            <a:ext cx="7772400" cy="4572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libri" panose="020F0502020204030204" pitchFamily="34" charset="0"/>
              </a:rPr>
              <a:t>All institutional staff members and student-athletes are expected to act with </a:t>
            </a:r>
            <a:r>
              <a:rPr lang="en-US" sz="2800" b="1" dirty="0" smtClean="0">
                <a:latin typeface="Calibri" panose="020F0502020204030204" pitchFamily="34" charset="0"/>
              </a:rPr>
              <a:t>honesty and integrity in all academic matters</a:t>
            </a:r>
            <a:r>
              <a:rPr lang="en-US" sz="2800" dirty="0" smtClean="0">
                <a:latin typeface="Calibri" panose="020F0502020204030204" pitchFamily="34" charset="0"/>
              </a:rPr>
              <a:t>.  Post-enrollment academic misconduct includes any violations or breach of an institutional policy regarding academic honesty or integrity (e.g. academic offense, academic honor code violation, plagiarism, academic fraud).</a:t>
            </a:r>
            <a:endParaRPr lang="en-US" sz="2800" dirty="0">
              <a:latin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800" y="1524000"/>
            <a:ext cx="7772400" cy="228600"/>
          </a:xfrm>
          <a:prstGeom prst="rect">
            <a:avLst/>
          </a:prstGeom>
          <a:solidFill>
            <a:srgbClr val="00206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" y="1524331"/>
            <a:ext cx="685800" cy="228600"/>
          </a:xfrm>
          <a:prstGeom prst="rect">
            <a:avLst/>
          </a:prstGeom>
          <a:solidFill>
            <a:srgbClr val="FF66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1000" y="6177643"/>
            <a:ext cx="8534400" cy="152400"/>
          </a:xfrm>
          <a:prstGeom prst="rect">
            <a:avLst/>
          </a:prstGeom>
          <a:solidFill>
            <a:srgbClr val="00206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5562600"/>
            <a:ext cx="1078998" cy="951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84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rPr>
              <a:t>Academic Misconduct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905000"/>
            <a:ext cx="7772400" cy="4572000"/>
          </a:xfrm>
        </p:spPr>
        <p:txBody>
          <a:bodyPr>
            <a:normAutofit/>
          </a:bodyPr>
          <a:lstStyle/>
          <a:p>
            <a:endParaRPr lang="en-US" sz="2000" dirty="0">
              <a:latin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6177643"/>
            <a:ext cx="8534400" cy="152400"/>
          </a:xfrm>
          <a:prstGeom prst="rect">
            <a:avLst/>
          </a:prstGeom>
          <a:solidFill>
            <a:srgbClr val="00206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5562600"/>
            <a:ext cx="1078998" cy="95164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50870" t="20721" b="-2564"/>
          <a:stretch/>
        </p:blipFill>
        <p:spPr>
          <a:xfrm>
            <a:off x="1219200" y="1883434"/>
            <a:ext cx="6553200" cy="39125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28600" y="1524331"/>
            <a:ext cx="685800" cy="228600"/>
          </a:xfrm>
          <a:prstGeom prst="rect">
            <a:avLst/>
          </a:prstGeom>
          <a:solidFill>
            <a:srgbClr val="FF66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66800" y="1524000"/>
            <a:ext cx="7772400" cy="228600"/>
          </a:xfrm>
          <a:prstGeom prst="rect">
            <a:avLst/>
          </a:prstGeom>
          <a:solidFill>
            <a:srgbClr val="00206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23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429657" y="3578418"/>
          <a:ext cx="8317737" cy="2108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69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08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186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65 Helvetica Medium"/>
                          <a:cs typeface="65 Helvetica Medium"/>
                        </a:rPr>
                        <a:t>Institutional Staff Members</a:t>
                      </a:r>
                      <a:endParaRPr 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54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Non-Student Staff</a:t>
                      </a:r>
                      <a:endParaRPr lang="en-US" sz="18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Student Employees</a:t>
                      </a:r>
                      <a:endParaRPr lang="en-US" sz="1800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105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Performs work</a:t>
                      </a:r>
                      <a:r>
                        <a:rPr lang="en-US" sz="1600" baseline="0" dirty="0" smtClean="0"/>
                        <a:t> for institution.</a:t>
                      </a:r>
                    </a:p>
                    <a:p>
                      <a:pPr marL="576263" lvl="1" indent="-293688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 smtClean="0"/>
                        <a:t>Regardless of compensation</a:t>
                      </a:r>
                      <a:r>
                        <a:rPr lang="en-US" sz="1600" baseline="0" dirty="0" smtClean="0"/>
                        <a:t>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/>
                        <a:t>Includes work within the athletics department.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Responsibilities </a:t>
                      </a:r>
                      <a:r>
                        <a:rPr lang="en-US" sz="1600" u="sng" dirty="0" smtClean="0"/>
                        <a:t>include</a:t>
                      </a:r>
                      <a:r>
                        <a:rPr lang="en-US" sz="1600" dirty="0" smtClean="0"/>
                        <a:t> the provision</a:t>
                      </a:r>
                      <a:r>
                        <a:rPr lang="en-US" sz="1600" baseline="0" dirty="0" smtClean="0"/>
                        <a:t> of academic services to student-athletes; OR,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/>
                        <a:t>Engages in academic misconduct or impermissible academic assistance </a:t>
                      </a:r>
                      <a:r>
                        <a:rPr lang="en-US" sz="1600" u="sng" baseline="0" dirty="0" smtClean="0"/>
                        <a:t>at the direction</a:t>
                      </a:r>
                      <a:r>
                        <a:rPr lang="en-US" sz="1600" u="none" baseline="0" dirty="0" smtClean="0"/>
                        <a:t> </a:t>
                      </a:r>
                      <a:r>
                        <a:rPr lang="en-US" sz="1600" baseline="0" dirty="0" smtClean="0"/>
                        <a:t>of nonstudent staff or a booster.</a:t>
                      </a:r>
                      <a:endParaRPr lang="en-US" sz="16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85589" y="1724939"/>
            <a:ext cx="8317737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Institutional staff members shall not be involved in:</a:t>
            </a:r>
          </a:p>
          <a:p>
            <a:pPr marL="576263" lvl="1" indent="-293688" defTabSz="4572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</a:rPr>
              <a:t>Conduct that violates the institution’s written policies &amp; procedures regarding academic misconduct;  </a:t>
            </a:r>
          </a:p>
          <a:p>
            <a:pPr marL="576263" lvl="1" indent="-293688" defTabSz="4572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</a:rPr>
              <a:t>Falsification or alteration of the student-athlete’s academic record;</a:t>
            </a:r>
          </a:p>
          <a:p>
            <a:pPr marL="576263" lvl="1" indent="-293688" defTabSz="4572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</a:rPr>
              <a:t>Knowing submission of erroneous APP data; nor,</a:t>
            </a:r>
          </a:p>
          <a:p>
            <a:pPr marL="576263" lvl="1" indent="-293688" defTabSz="4572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</a:rPr>
              <a:t>Impermissible academic assistance.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73725" y="1049883"/>
            <a:ext cx="8229600" cy="85725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solidFill>
                  <a:prstClr val="black"/>
                </a:solidFill>
                <a:latin typeface="Copperplate Gothic Bold" panose="020E0705020206020404" pitchFamily="34" charset="0"/>
                <a:cs typeface="65 Helvetica Medium"/>
              </a:rPr>
              <a:t>Staff Involvement</a:t>
            </a:r>
            <a:endParaRPr lang="en-US" sz="3200" dirty="0">
              <a:solidFill>
                <a:prstClr val="black"/>
              </a:solidFill>
              <a:latin typeface="Copperplate Gothic Bold" panose="020E0705020206020404" pitchFamily="34" charset="0"/>
              <a:cs typeface="65 Helvetica Medium"/>
            </a:endParaRPr>
          </a:p>
        </p:txBody>
      </p:sp>
    </p:spTree>
    <p:extLst>
      <p:ext uri="{BB962C8B-B14F-4D97-AF65-F5344CB8AC3E}">
        <p14:creationId xmlns:p14="http://schemas.microsoft.com/office/powerpoint/2010/main" val="58656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rPr>
              <a:t>New Legislation – 14.02.10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857524"/>
            <a:ext cx="7772400" cy="4572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libri" panose="020F0502020204030204" pitchFamily="34" charset="0"/>
              </a:rPr>
              <a:t>Impermissible academic assistance by a current or former institutional staff member or a booster includes, but is not limited to, the provision of or arrangement of:</a:t>
            </a:r>
          </a:p>
          <a:p>
            <a:pPr lvl="1"/>
            <a:r>
              <a:rPr lang="en-US" sz="2200" dirty="0" smtClean="0">
                <a:latin typeface="Calibri" panose="020F0502020204030204" pitchFamily="34" charset="0"/>
              </a:rPr>
              <a:t>Substantial assistance that is not generally available to Auburn students, which results in the certification of eligibility; or</a:t>
            </a:r>
          </a:p>
          <a:p>
            <a:pPr lvl="1"/>
            <a:r>
              <a:rPr lang="en-US" sz="2200" dirty="0" smtClean="0">
                <a:latin typeface="Calibri" panose="020F0502020204030204" pitchFamily="34" charset="0"/>
              </a:rPr>
              <a:t>An academic exception that results in a grade change, academic credit, or fulfillment of a graduation requirement, when such an exception is not generally available to Auburn students.</a:t>
            </a:r>
            <a:endParaRPr lang="en-US" sz="2200" dirty="0">
              <a:latin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800" y="1524000"/>
            <a:ext cx="7772400" cy="228600"/>
          </a:xfrm>
          <a:prstGeom prst="rect">
            <a:avLst/>
          </a:prstGeom>
          <a:solidFill>
            <a:srgbClr val="00206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" y="1524331"/>
            <a:ext cx="685800" cy="228600"/>
          </a:xfrm>
          <a:prstGeom prst="rect">
            <a:avLst/>
          </a:prstGeom>
          <a:solidFill>
            <a:srgbClr val="FF66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1000" y="6177643"/>
            <a:ext cx="8534400" cy="152400"/>
          </a:xfrm>
          <a:prstGeom prst="rect">
            <a:avLst/>
          </a:prstGeom>
          <a:solidFill>
            <a:srgbClr val="00206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5562600"/>
            <a:ext cx="1078998" cy="951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65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rPr>
              <a:t>Impermissible Academic Assistance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752600"/>
            <a:ext cx="8458200" cy="4724400"/>
          </a:xfrm>
        </p:spPr>
        <p:txBody>
          <a:bodyPr>
            <a:noAutofit/>
          </a:bodyPr>
          <a:lstStyle/>
          <a:p>
            <a:endParaRPr lang="en-US" sz="1600" dirty="0">
              <a:latin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800" y="1524000"/>
            <a:ext cx="7772400" cy="228600"/>
          </a:xfrm>
          <a:prstGeom prst="rect">
            <a:avLst/>
          </a:prstGeom>
          <a:solidFill>
            <a:srgbClr val="00206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" y="1524331"/>
            <a:ext cx="685800" cy="228600"/>
          </a:xfrm>
          <a:prstGeom prst="rect">
            <a:avLst/>
          </a:prstGeom>
          <a:solidFill>
            <a:srgbClr val="FF66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1000" y="6177643"/>
            <a:ext cx="8534400" cy="152400"/>
          </a:xfrm>
          <a:prstGeom prst="rect">
            <a:avLst/>
          </a:prstGeom>
          <a:solidFill>
            <a:srgbClr val="00206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571500" y="2087562"/>
            <a:ext cx="3788229" cy="3708059"/>
            <a:chOff x="509450" y="2154873"/>
            <a:chExt cx="4545875" cy="4304461"/>
          </a:xfrm>
        </p:grpSpPr>
        <p:sp>
          <p:nvSpPr>
            <p:cNvPr id="9" name="Oval 8"/>
            <p:cNvSpPr/>
            <p:nvPr/>
          </p:nvSpPr>
          <p:spPr>
            <a:xfrm>
              <a:off x="509450" y="2213906"/>
              <a:ext cx="4545875" cy="4245428"/>
            </a:xfrm>
            <a:prstGeom prst="ellipse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lIns="228600" tIns="114300" rIns="228600" bIns="11430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Neue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639388" y="3193618"/>
              <a:ext cx="2286000" cy="2286000"/>
            </a:xfrm>
            <a:prstGeom prst="ellipse">
              <a:avLst/>
            </a:prstGeom>
            <a:solidFill>
              <a:srgbClr val="1F497D">
                <a:lumMod val="40000"/>
                <a:lumOff val="6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lIns="228600" tIns="114300" rIns="228600" bIns="11430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Neue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805938" y="2154873"/>
              <a:ext cx="1952898" cy="1125429"/>
            </a:xfrm>
            <a:prstGeom prst="rect">
              <a:avLst/>
            </a:prstGeom>
            <a:noFill/>
          </p:spPr>
          <p:txBody>
            <a:bodyPr wrap="square" lIns="228600" tIns="114300" rIns="228600" bIns="114300" rtlCol="0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Helvetica Neue"/>
                </a:rPr>
                <a:t>Extra Benefit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639388" y="3759536"/>
              <a:ext cx="2286000" cy="1229525"/>
            </a:xfrm>
            <a:prstGeom prst="rect">
              <a:avLst/>
            </a:prstGeom>
            <a:noFill/>
          </p:spPr>
          <p:txBody>
            <a:bodyPr wrap="square" lIns="228600" tIns="114300" rIns="228600" bIns="114300" rtlCol="0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/>
                </a:rPr>
                <a:t>Impermissible Academic Assistance</a:t>
              </a:r>
            </a:p>
          </p:txBody>
        </p:sp>
      </p:grpSp>
      <p:sp>
        <p:nvSpPr>
          <p:cNvPr id="13" name="Content Placeholder 2"/>
          <p:cNvSpPr txBox="1">
            <a:spLocks/>
          </p:cNvSpPr>
          <p:nvPr/>
        </p:nvSpPr>
        <p:spPr>
          <a:xfrm>
            <a:off x="4689022" y="2087562"/>
            <a:ext cx="3921578" cy="3708059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1600" b="1" dirty="0" smtClean="0">
                <a:solidFill>
                  <a:prstClr val="black"/>
                </a:solidFill>
                <a:latin typeface="Calibri"/>
              </a:rPr>
              <a:t>Must meet all legislated criteria:</a:t>
            </a:r>
          </a:p>
          <a:p>
            <a:pPr marL="0" indent="0">
              <a:buFont typeface="Arial"/>
              <a:buNone/>
            </a:pPr>
            <a:endParaRPr lang="en-US" sz="1600" b="1" dirty="0" smtClean="0">
              <a:solidFill>
                <a:prstClr val="black"/>
              </a:solidFill>
              <a:latin typeface="Calibri"/>
            </a:endParaRPr>
          </a:p>
          <a:p>
            <a:pPr marL="571500" indent="-571500">
              <a:buFont typeface="Arial"/>
              <a:buAutoNum type="arabicPeriod"/>
            </a:pPr>
            <a:r>
              <a:rPr lang="en-US" sz="1600" b="1" dirty="0" smtClean="0">
                <a:solidFill>
                  <a:prstClr val="black"/>
                </a:solidFill>
                <a:latin typeface="Calibri"/>
              </a:rPr>
              <a:t>Assistance/exception does </a:t>
            </a:r>
            <a:r>
              <a:rPr lang="en-US" sz="1600" b="1" dirty="0">
                <a:solidFill>
                  <a:prstClr val="black"/>
                </a:solidFill>
                <a:latin typeface="Calibri"/>
              </a:rPr>
              <a:t>not </a:t>
            </a:r>
            <a:r>
              <a:rPr lang="en-US" sz="1600" b="1" dirty="0" smtClean="0">
                <a:solidFill>
                  <a:prstClr val="black"/>
                </a:solidFill>
                <a:latin typeface="Calibri"/>
              </a:rPr>
              <a:t>violate institution’s misconduct policies; however,</a:t>
            </a:r>
            <a:endParaRPr lang="en-US" sz="1600" b="1" dirty="0">
              <a:solidFill>
                <a:prstClr val="black"/>
              </a:solidFill>
              <a:latin typeface="Calibri"/>
            </a:endParaRPr>
          </a:p>
          <a:p>
            <a:pPr marL="571500" indent="-571500">
              <a:buFont typeface="Arial"/>
              <a:buAutoNum type="arabicPeriod"/>
            </a:pP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Assistance/exception provided is not generally available to all students; </a:t>
            </a:r>
          </a:p>
          <a:p>
            <a:pPr marL="571500" indent="-571500">
              <a:buFont typeface="Arial"/>
              <a:buAutoNum type="arabicPeriod"/>
            </a:pPr>
            <a:r>
              <a:rPr lang="en-US" sz="1600" dirty="0" smtClean="0">
                <a:solidFill>
                  <a:prstClr val="black"/>
                </a:solidFill>
                <a:latin typeface="Calibri"/>
              </a:rPr>
              <a:t>Assistance/exception provided is not permitted via NCAA Bylaw 16.3;</a:t>
            </a:r>
            <a:endParaRPr lang="en-US" sz="1600" b="1" dirty="0" smtClean="0">
              <a:solidFill>
                <a:prstClr val="black"/>
              </a:solidFill>
              <a:latin typeface="Calibri"/>
            </a:endParaRPr>
          </a:p>
          <a:p>
            <a:pPr marL="571500" indent="-571500">
              <a:buFont typeface="Arial"/>
              <a:buAutoNum type="arabicPeriod"/>
            </a:pPr>
            <a:r>
              <a:rPr lang="en-US" sz="1600" b="1" dirty="0" smtClean="0">
                <a:solidFill>
                  <a:prstClr val="black"/>
                </a:solidFill>
                <a:latin typeface="Calibri"/>
              </a:rPr>
              <a:t>Assistance/exception was substantial;</a:t>
            </a:r>
            <a:endParaRPr lang="en-US" sz="1600" dirty="0" smtClean="0">
              <a:solidFill>
                <a:prstClr val="black"/>
              </a:solidFill>
              <a:latin typeface="Calibri"/>
            </a:endParaRPr>
          </a:p>
          <a:p>
            <a:pPr marL="571500" indent="-571500">
              <a:buFont typeface="Arial"/>
              <a:buAutoNum type="arabicPeriod"/>
            </a:pPr>
            <a:r>
              <a:rPr lang="en-US" sz="1600" b="1" dirty="0" smtClean="0">
                <a:solidFill>
                  <a:prstClr val="black"/>
                </a:solidFill>
                <a:latin typeface="Calibri"/>
              </a:rPr>
              <a:t>Institutional staff member/booster was involved; and</a:t>
            </a:r>
          </a:p>
          <a:p>
            <a:pPr marL="571500" indent="-571500">
              <a:buFont typeface="Arial"/>
              <a:buAutoNum type="arabicPeriod"/>
            </a:pPr>
            <a:r>
              <a:rPr lang="en-US" sz="1600" b="1" dirty="0" smtClean="0">
                <a:solidFill>
                  <a:prstClr val="black"/>
                </a:solidFill>
                <a:latin typeface="Calibri"/>
              </a:rPr>
              <a:t>Leads to eligibility.</a:t>
            </a:r>
          </a:p>
        </p:txBody>
      </p:sp>
    </p:spTree>
    <p:extLst>
      <p:ext uri="{BB962C8B-B14F-4D97-AF65-F5344CB8AC3E}">
        <p14:creationId xmlns:p14="http://schemas.microsoft.com/office/powerpoint/2010/main" val="160841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01041" y="1248534"/>
            <a:ext cx="8148140" cy="4704716"/>
            <a:chOff x="707015" y="939063"/>
            <a:chExt cx="8121493" cy="4783601"/>
          </a:xfrm>
        </p:grpSpPr>
        <p:grpSp>
          <p:nvGrpSpPr>
            <p:cNvPr id="3" name="Group 2"/>
            <p:cNvGrpSpPr/>
            <p:nvPr/>
          </p:nvGrpSpPr>
          <p:grpSpPr>
            <a:xfrm>
              <a:off x="707015" y="939063"/>
              <a:ext cx="5702069" cy="4783601"/>
              <a:chOff x="4542726" y="928389"/>
              <a:chExt cx="5702069" cy="4783601"/>
            </a:xfrm>
          </p:grpSpPr>
          <p:grpSp>
            <p:nvGrpSpPr>
              <p:cNvPr id="20" name="Group 19"/>
              <p:cNvGrpSpPr/>
              <p:nvPr/>
            </p:nvGrpSpPr>
            <p:grpSpPr>
              <a:xfrm>
                <a:off x="4542726" y="2326007"/>
                <a:ext cx="4372673" cy="3385983"/>
                <a:chOff x="1252177" y="2278024"/>
                <a:chExt cx="4710766" cy="3491100"/>
              </a:xfrm>
            </p:grpSpPr>
            <p:sp>
              <p:nvSpPr>
                <p:cNvPr id="22" name="Rectangle 21"/>
                <p:cNvSpPr/>
                <p:nvPr/>
              </p:nvSpPr>
              <p:spPr>
                <a:xfrm>
                  <a:off x="3028814" y="2283682"/>
                  <a:ext cx="1084532" cy="1051108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r>
                    <a:rPr lang="en-US" sz="1100" b="1" dirty="0">
                      <a:solidFill>
                        <a:prstClr val="black"/>
                      </a:solidFill>
                    </a:rPr>
                    <a:t>Institutional Staff or Booster Involvement?</a:t>
                  </a:r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4810434" y="2278024"/>
                  <a:ext cx="1152509" cy="105608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r>
                    <a:rPr lang="en-US" sz="1100" b="1" dirty="0">
                      <a:solidFill>
                        <a:prstClr val="black"/>
                      </a:solidFill>
                    </a:rPr>
                    <a:t>Competed or Received Aid Based on Erroneous Declaration of Eligibility?</a:t>
                  </a:r>
                </a:p>
              </p:txBody>
            </p:sp>
            <p:sp>
              <p:nvSpPr>
                <p:cNvPr id="24" name="Oval 23"/>
                <p:cNvSpPr/>
                <p:nvPr/>
              </p:nvSpPr>
              <p:spPr>
                <a:xfrm>
                  <a:off x="1968035" y="4492303"/>
                  <a:ext cx="1384996" cy="1276821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r>
                    <a:rPr lang="en-US" sz="1100" b="1" dirty="0">
                      <a:solidFill>
                        <a:prstClr val="white"/>
                      </a:solidFill>
                    </a:rPr>
                    <a:t>NCAA</a:t>
                  </a:r>
                </a:p>
                <a:p>
                  <a:pPr algn="ctr" defTabSz="457200"/>
                  <a:r>
                    <a:rPr lang="en-US" sz="1100" b="1" dirty="0">
                      <a:solidFill>
                        <a:prstClr val="white"/>
                      </a:solidFill>
                    </a:rPr>
                    <a:t>Academic Misconduct Violation</a:t>
                  </a:r>
                </a:p>
              </p:txBody>
            </p:sp>
            <p:sp>
              <p:nvSpPr>
                <p:cNvPr id="25" name="Flowchart: Process 24"/>
                <p:cNvSpPr/>
                <p:nvPr/>
              </p:nvSpPr>
              <p:spPr>
                <a:xfrm>
                  <a:off x="1252177" y="2283683"/>
                  <a:ext cx="1088272" cy="1051107"/>
                </a:xfrm>
                <a:prstGeom prst="flowChartProcess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r>
                    <a:rPr lang="en-US" sz="1100" b="1" dirty="0">
                      <a:solidFill>
                        <a:prstClr val="black"/>
                      </a:solidFill>
                    </a:rPr>
                    <a:t>Alteration or Falsification of Transcript or Academic Record</a:t>
                  </a:r>
                  <a:r>
                    <a:rPr lang="en-US" sz="1100" b="1" dirty="0">
                      <a:solidFill>
                        <a:prstClr val="white"/>
                      </a:solidFill>
                    </a:rPr>
                    <a:t>?</a:t>
                  </a:r>
                </a:p>
              </p:txBody>
            </p:sp>
            <p:sp>
              <p:nvSpPr>
                <p:cNvPr id="26" name="TextBox 25"/>
                <p:cNvSpPr txBox="1"/>
                <p:nvPr/>
              </p:nvSpPr>
              <p:spPr>
                <a:xfrm>
                  <a:off x="2050935" y="3784403"/>
                  <a:ext cx="1110814" cy="274254"/>
                </a:xfrm>
                <a:prstGeom prst="rect">
                  <a:avLst/>
                </a:prstGeom>
                <a:ln w="25400">
                  <a:solidFill>
                    <a:schemeClr val="tx2"/>
                  </a:solidFill>
                  <a:prstDash val="solid"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pPr algn="ctr" defTabSz="457200"/>
                  <a:r>
                    <a:rPr lang="en-US" sz="1100" b="1" dirty="0">
                      <a:solidFill>
                        <a:prstClr val="black"/>
                      </a:solidFill>
                    </a:rPr>
                    <a:t>Yes to any?</a:t>
                  </a:r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3935338" y="3776388"/>
                  <a:ext cx="995075" cy="274254"/>
                </a:xfrm>
                <a:prstGeom prst="rect">
                  <a:avLst/>
                </a:prstGeom>
                <a:noFill/>
                <a:ln w="25400" cmpd="sng">
                  <a:solidFill>
                    <a:schemeClr val="tx2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 defTabSz="457200"/>
                  <a:r>
                    <a:rPr lang="en-US" sz="1100" b="1" dirty="0">
                      <a:solidFill>
                        <a:prstClr val="black"/>
                      </a:solidFill>
                    </a:rPr>
                    <a:t>No to all?</a:t>
                  </a:r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3250463" y="3776387"/>
                  <a:ext cx="620139" cy="2742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 defTabSz="457200"/>
                  <a:r>
                    <a:rPr lang="en-US" sz="1100" b="1" dirty="0">
                      <a:solidFill>
                        <a:prstClr val="black"/>
                      </a:solidFill>
                    </a:rPr>
                    <a:t>-or-</a:t>
                  </a:r>
                </a:p>
              </p:txBody>
            </p:sp>
            <p:sp>
              <p:nvSpPr>
                <p:cNvPr id="29" name="Down Arrow 28"/>
                <p:cNvSpPr/>
                <p:nvPr/>
              </p:nvSpPr>
              <p:spPr>
                <a:xfrm>
                  <a:off x="2541248" y="4076204"/>
                  <a:ext cx="238571" cy="392279"/>
                </a:xfrm>
                <a:prstGeom prst="down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endParaRPr lang="en-US" sz="1100" b="1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0" name="Down Arrow 29"/>
                <p:cNvSpPr/>
                <p:nvPr/>
              </p:nvSpPr>
              <p:spPr>
                <a:xfrm>
                  <a:off x="4313590" y="4079212"/>
                  <a:ext cx="238571" cy="392279"/>
                </a:xfrm>
                <a:prstGeom prst="down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endParaRPr lang="en-US" sz="1100" b="1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1" name="Left-Right Arrow 30"/>
                <p:cNvSpPr/>
                <p:nvPr/>
              </p:nvSpPr>
              <p:spPr>
                <a:xfrm>
                  <a:off x="4131501" y="2695354"/>
                  <a:ext cx="678934" cy="267955"/>
                </a:xfrm>
                <a:prstGeom prst="left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endParaRPr lang="en-US" sz="1100" b="1" dirty="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21" name="Flowchart: Process 20"/>
              <p:cNvSpPr/>
              <p:nvPr/>
            </p:nvSpPr>
            <p:spPr>
              <a:xfrm>
                <a:off x="6973225" y="928389"/>
                <a:ext cx="3271570" cy="518745"/>
              </a:xfrm>
              <a:prstGeom prst="flowChartProcess">
                <a:avLst/>
              </a:prstGeom>
              <a:noFill/>
              <a:ln w="571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28600" tIns="114300" rIns="228600" bIns="114300" rtlCol="0" anchor="ctr"/>
              <a:lstStyle/>
              <a:p>
                <a:pPr algn="ctr" defTabSz="457200"/>
                <a:r>
                  <a:rPr lang="en-US" sz="1100" b="1" dirty="0">
                    <a:solidFill>
                      <a:prstClr val="black"/>
                    </a:solidFill>
                  </a:rPr>
                  <a:t>Did conduct violate the institution’s academic misconduct policies &amp; procedures?</a:t>
                </a:r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1112723" y="1457808"/>
              <a:ext cx="7715785" cy="4262336"/>
              <a:chOff x="1121241" y="1425776"/>
              <a:chExt cx="7715785" cy="4262336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3016093" y="4449736"/>
                <a:ext cx="1285594" cy="1238376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r>
                  <a:rPr lang="en-US" sz="1100" b="1" dirty="0">
                    <a:solidFill>
                      <a:prstClr val="white"/>
                    </a:solidFill>
                  </a:rPr>
                  <a:t>No NCAA Violations</a:t>
                </a:r>
              </a:p>
            </p:txBody>
          </p:sp>
          <p:sp>
            <p:nvSpPr>
              <p:cNvPr id="6" name="Flowchart: Alternate Process 5"/>
              <p:cNvSpPr/>
              <p:nvPr/>
            </p:nvSpPr>
            <p:spPr>
              <a:xfrm>
                <a:off x="5883918" y="4729241"/>
                <a:ext cx="1492723" cy="762000"/>
              </a:xfrm>
              <a:prstGeom prst="flowChartAlternateProcess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r>
                  <a:rPr lang="en-US" sz="1100" b="1" dirty="0">
                    <a:solidFill>
                      <a:prstClr val="white"/>
                    </a:solidFill>
                  </a:rPr>
                  <a:t>NCAA Impermissible Academic Assistance </a:t>
                </a:r>
              </a:p>
              <a:p>
                <a:pPr algn="ctr" defTabSz="457200"/>
                <a:r>
                  <a:rPr lang="en-US" sz="1100" b="1" dirty="0">
                    <a:solidFill>
                      <a:prstClr val="white"/>
                    </a:solidFill>
                  </a:rPr>
                  <a:t>Violation</a:t>
                </a:r>
              </a:p>
            </p:txBody>
          </p:sp>
          <p:grpSp>
            <p:nvGrpSpPr>
              <p:cNvPr id="7" name="Group 6"/>
              <p:cNvGrpSpPr/>
              <p:nvPr/>
            </p:nvGrpSpPr>
            <p:grpSpPr>
              <a:xfrm>
                <a:off x="5903185" y="2320978"/>
                <a:ext cx="2933841" cy="3170263"/>
                <a:chOff x="5135819" y="2382955"/>
                <a:chExt cx="2933841" cy="3170263"/>
              </a:xfrm>
            </p:grpSpPr>
            <p:sp>
              <p:nvSpPr>
                <p:cNvPr id="14" name="Flowchart: Process 13"/>
                <p:cNvSpPr/>
                <p:nvPr/>
              </p:nvSpPr>
              <p:spPr>
                <a:xfrm>
                  <a:off x="5135819" y="2382955"/>
                  <a:ext cx="2789791" cy="1575498"/>
                </a:xfrm>
                <a:prstGeom prst="flowChartProcess">
                  <a:avLst/>
                </a:prstGeom>
                <a:solidFill>
                  <a:schemeClr val="lt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228600" tIns="114300" rIns="228600" bIns="114300" rtlCol="0" anchor="ctr"/>
                <a:lstStyle/>
                <a:p>
                  <a:pPr algn="ctr" defTabSz="457200"/>
                  <a:endParaRPr lang="en-US" sz="1100" b="1" dirty="0">
                    <a:solidFill>
                      <a:prstClr val="black"/>
                    </a:solidFill>
                  </a:endParaRPr>
                </a:p>
                <a:p>
                  <a:pPr marL="182880" indent="-182880" defTabSz="457200">
                    <a:buFont typeface="+mj-lt"/>
                    <a:buAutoNum type="arabicPeriod"/>
                  </a:pPr>
                  <a:r>
                    <a:rPr lang="en-US" sz="1100" b="1" dirty="0">
                      <a:solidFill>
                        <a:prstClr val="black"/>
                      </a:solidFill>
                    </a:rPr>
                    <a:t>Substantial academic assistance or exception; </a:t>
                  </a:r>
                </a:p>
                <a:p>
                  <a:pPr marL="182880" indent="-182880" defTabSz="457200">
                    <a:buFont typeface="+mj-lt"/>
                    <a:buAutoNum type="arabicPeriod"/>
                  </a:pPr>
                  <a:r>
                    <a:rPr lang="en-US" sz="1100" b="1" dirty="0">
                      <a:solidFill>
                        <a:prstClr val="black"/>
                      </a:solidFill>
                    </a:rPr>
                    <a:t>Not generally available to institution’s students;</a:t>
                  </a:r>
                </a:p>
                <a:p>
                  <a:pPr marL="182880" indent="-182880" defTabSz="457200">
                    <a:buFont typeface="+mj-lt"/>
                    <a:buAutoNum type="arabicPeriod"/>
                  </a:pPr>
                  <a:r>
                    <a:rPr lang="en-US" sz="1100" b="1" dirty="0">
                      <a:solidFill>
                        <a:prstClr val="black"/>
                      </a:solidFill>
                    </a:rPr>
                    <a:t>Not permissible under Bylaw 16.3;</a:t>
                  </a:r>
                </a:p>
                <a:p>
                  <a:pPr marL="182880" indent="-182880" defTabSz="457200">
                    <a:buFont typeface="+mj-lt"/>
                    <a:buAutoNum type="arabicPeriod"/>
                  </a:pPr>
                  <a:r>
                    <a:rPr lang="en-US" sz="1100" b="1" dirty="0">
                      <a:solidFill>
                        <a:prstClr val="black"/>
                      </a:solidFill>
                    </a:rPr>
                    <a:t>Provided by current or former institutional staff or representative of athletics interests; and</a:t>
                  </a:r>
                </a:p>
                <a:p>
                  <a:pPr marL="182880" indent="-182880" defTabSz="457200">
                    <a:buFont typeface="+mj-lt"/>
                    <a:buAutoNum type="arabicPeriod"/>
                  </a:pPr>
                  <a:r>
                    <a:rPr lang="en-US" sz="1100" b="1" dirty="0">
                      <a:solidFill>
                        <a:prstClr val="black"/>
                      </a:solidFill>
                    </a:rPr>
                    <a:t>Results in certification of eligibility.</a:t>
                  </a:r>
                </a:p>
                <a:p>
                  <a:pPr marL="182880" indent="-182880" defTabSz="457200">
                    <a:buFont typeface="+mj-lt"/>
                    <a:buAutoNum type="arabicPeriod"/>
                  </a:pPr>
                  <a:endParaRPr lang="en-US" sz="1100" b="1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5284082" y="4155247"/>
                  <a:ext cx="1131698" cy="265996"/>
                </a:xfrm>
                <a:prstGeom prst="rect">
                  <a:avLst/>
                </a:prstGeom>
                <a:ln w="25400">
                  <a:solidFill>
                    <a:schemeClr val="tx2"/>
                  </a:solidFill>
                  <a:prstDash val="solid"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pPr algn="ctr" defTabSz="457200"/>
                  <a:r>
                    <a:rPr lang="en-US" sz="1100" b="1" dirty="0">
                      <a:solidFill>
                        <a:prstClr val="black"/>
                      </a:solidFill>
                    </a:rPr>
                    <a:t>Yes to all?</a:t>
                  </a:r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6927045" y="4154827"/>
                  <a:ext cx="923658" cy="265996"/>
                </a:xfrm>
                <a:prstGeom prst="rect">
                  <a:avLst/>
                </a:prstGeom>
                <a:solidFill>
                  <a:schemeClr val="lt1"/>
                </a:solidFill>
                <a:ln w="25400">
                  <a:solidFill>
                    <a:schemeClr val="accent1">
                      <a:shade val="50000"/>
                    </a:schemeClr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 defTabSz="457200"/>
                  <a:r>
                    <a:rPr lang="en-US" sz="1100" b="1" dirty="0">
                      <a:solidFill>
                        <a:prstClr val="black"/>
                      </a:solidFill>
                    </a:rPr>
                    <a:t>No to any?</a:t>
                  </a:r>
                </a:p>
              </p:txBody>
            </p:sp>
            <p:sp>
              <p:nvSpPr>
                <p:cNvPr id="17" name="Down Arrow 16"/>
                <p:cNvSpPr/>
                <p:nvPr/>
              </p:nvSpPr>
              <p:spPr>
                <a:xfrm>
                  <a:off x="5752190" y="4416857"/>
                  <a:ext cx="221449" cy="371042"/>
                </a:xfrm>
                <a:prstGeom prst="down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endParaRPr lang="en-US" sz="1100" b="1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9" name="Flowchart: Alternate Process 18"/>
                <p:cNvSpPr/>
                <p:nvPr/>
              </p:nvSpPr>
              <p:spPr>
                <a:xfrm>
                  <a:off x="6708090" y="4791218"/>
                  <a:ext cx="1361570" cy="762000"/>
                </a:xfrm>
                <a:prstGeom prst="flowChartAlternateProcess">
                  <a:avLst/>
                </a:prstGeom>
                <a:solidFill>
                  <a:srgbClr val="00B05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457200"/>
                  <a:r>
                    <a:rPr lang="en-US" sz="1100" b="1" dirty="0">
                      <a:solidFill>
                        <a:prstClr val="white"/>
                      </a:solidFill>
                    </a:rPr>
                    <a:t>No NCAA Violations</a:t>
                  </a:r>
                </a:p>
              </p:txBody>
            </p:sp>
          </p:grpSp>
          <p:sp>
            <p:nvSpPr>
              <p:cNvPr id="8" name="Flowchart: Manual Operation 7"/>
              <p:cNvSpPr/>
              <p:nvPr/>
            </p:nvSpPr>
            <p:spPr>
              <a:xfrm>
                <a:off x="1121241" y="3555864"/>
                <a:ext cx="3375262" cy="176253"/>
              </a:xfrm>
              <a:prstGeom prst="flowChartManualOperation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1100" b="1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" name="Left-Right Arrow 8"/>
              <p:cNvSpPr/>
              <p:nvPr/>
            </p:nvSpPr>
            <p:spPr>
              <a:xfrm>
                <a:off x="1725699" y="2689923"/>
                <a:ext cx="622159" cy="259887"/>
              </a:xfrm>
              <a:prstGeom prst="left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1100" b="1" dirty="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10" name="Straight Arrow Connector 9"/>
              <p:cNvCxnSpPr>
                <a:stCxn id="21" idx="2"/>
              </p:cNvCxnSpPr>
              <p:nvPr/>
            </p:nvCxnSpPr>
            <p:spPr>
              <a:xfrm>
                <a:off x="4781817" y="1425776"/>
                <a:ext cx="1269631" cy="751992"/>
              </a:xfrm>
              <a:prstGeom prst="straightConnector1">
                <a:avLst/>
              </a:prstGeom>
              <a:ln w="50800" cmpd="sng">
                <a:solidFill>
                  <a:schemeClr val="tx2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TextBox 10"/>
              <p:cNvSpPr txBox="1"/>
              <p:nvPr/>
            </p:nvSpPr>
            <p:spPr>
              <a:xfrm>
                <a:off x="6768824" y="1804452"/>
                <a:ext cx="1058515" cy="265996"/>
              </a:xfrm>
              <a:prstGeom prst="rect">
                <a:avLst/>
              </a:prstGeom>
              <a:solidFill>
                <a:schemeClr val="lt1"/>
              </a:solidFill>
              <a:ln w="28575"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 defTabSz="457200"/>
                <a:r>
                  <a:rPr lang="en-US" sz="1100" b="1" dirty="0">
                    <a:solidFill>
                      <a:prstClr val="black"/>
                    </a:solidFill>
                  </a:rPr>
                  <a:t>If No</a:t>
                </a:r>
              </a:p>
            </p:txBody>
          </p:sp>
          <p:cxnSp>
            <p:nvCxnSpPr>
              <p:cNvPr id="12" name="Straight Arrow Connector 11"/>
              <p:cNvCxnSpPr>
                <a:stCxn id="21" idx="2"/>
              </p:cNvCxnSpPr>
              <p:nvPr/>
            </p:nvCxnSpPr>
            <p:spPr>
              <a:xfrm flipH="1">
                <a:off x="3658890" y="1425776"/>
                <a:ext cx="1122927" cy="751992"/>
              </a:xfrm>
              <a:prstGeom prst="straightConnector1">
                <a:avLst/>
              </a:prstGeom>
              <a:ln w="50800" cmpd="sng">
                <a:solidFill>
                  <a:schemeClr val="tx2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TextBox 12"/>
              <p:cNvSpPr txBox="1"/>
              <p:nvPr/>
            </p:nvSpPr>
            <p:spPr>
              <a:xfrm>
                <a:off x="2347858" y="1789125"/>
                <a:ext cx="1023548" cy="265996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 defTabSz="457200"/>
                <a:r>
                  <a:rPr lang="en-US" sz="1100" b="1" dirty="0">
                    <a:solidFill>
                      <a:prstClr val="black"/>
                    </a:solidFill>
                  </a:rPr>
                  <a:t>If Yes</a:t>
                </a:r>
              </a:p>
            </p:txBody>
          </p:sp>
        </p:grpSp>
      </p:grpSp>
      <p:sp>
        <p:nvSpPr>
          <p:cNvPr id="32" name="TextBox 31"/>
          <p:cNvSpPr txBox="1"/>
          <p:nvPr/>
        </p:nvSpPr>
        <p:spPr>
          <a:xfrm>
            <a:off x="314960" y="1248534"/>
            <a:ext cx="23553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000" b="1" i="1" dirty="0">
                <a:solidFill>
                  <a:prstClr val="black"/>
                </a:solidFill>
              </a:rPr>
              <a:t>Adopted Framework</a:t>
            </a:r>
          </a:p>
        </p:txBody>
      </p:sp>
      <p:sp>
        <p:nvSpPr>
          <p:cNvPr id="33" name="Down Arrow 32"/>
          <p:cNvSpPr/>
          <p:nvPr/>
        </p:nvSpPr>
        <p:spPr>
          <a:xfrm>
            <a:off x="8055074" y="4639527"/>
            <a:ext cx="222176" cy="3649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1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791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rPr>
              <a:t>Ask before you act!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857524"/>
            <a:ext cx="7772400" cy="4572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Calibri" panose="020F0502020204030204" pitchFamily="34" charset="0"/>
              </a:rPr>
              <a:t>If you see something, say something!</a:t>
            </a:r>
          </a:p>
          <a:p>
            <a:pPr lvl="2"/>
            <a:r>
              <a:rPr lang="en-US" sz="3400" dirty="0" smtClean="0">
                <a:latin typeface="Calibri" panose="020F0502020204030204" pitchFamily="34" charset="0"/>
              </a:rPr>
              <a:t>www.ethicspoint.com</a:t>
            </a:r>
            <a:endParaRPr lang="en-US" sz="3400" dirty="0">
              <a:latin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800" y="1524000"/>
            <a:ext cx="7772400" cy="228600"/>
          </a:xfrm>
          <a:prstGeom prst="rect">
            <a:avLst/>
          </a:prstGeom>
          <a:solidFill>
            <a:srgbClr val="00206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" y="1524331"/>
            <a:ext cx="685800" cy="228600"/>
          </a:xfrm>
          <a:prstGeom prst="rect">
            <a:avLst/>
          </a:prstGeom>
          <a:solidFill>
            <a:srgbClr val="FF66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1000" y="6177643"/>
            <a:ext cx="8534400" cy="152400"/>
          </a:xfrm>
          <a:prstGeom prst="rect">
            <a:avLst/>
          </a:prstGeom>
          <a:solidFill>
            <a:srgbClr val="00206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5562600"/>
            <a:ext cx="1078998" cy="951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11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068&quot;&gt;&lt;object type=&quot;3&quot; unique_id=&quot;10069&quot;&gt;&lt;property id=&quot;20148&quot; value=&quot;5&quot;/&gt;&lt;property id=&quot;20300&quot; value=&quot;Slide 1&quot;/&gt;&lt;property id=&quot;20307&quot; value=&quot;256&quot;/&gt;&lt;/object&gt;&lt;object type=&quot;3&quot; unique_id=&quot;10370&quot;&gt;&lt;property id=&quot;20148&quot; value=&quot;5&quot;/&gt;&lt;property id=&quot;20300&quot; value=&quot;Slide 2 - &amp;quot;AGENDA&amp;quot;&quot;/&gt;&lt;property id=&quot;20307&quot; value=&quot;269&quot;/&gt;&lt;/object&gt;&lt;object type=&quot;3&quot; unique_id=&quot;10934&quot;&gt;&lt;property id=&quot;20148&quot; value=&quot;5&quot;/&gt;&lt;property id=&quot;20300&quot; value=&quot;Slide 4 - &amp;quot;Final Examination Period Reminder&amp;quot;&quot;/&gt;&lt;property id=&quot;20307&quot; value=&quot;291&quot;/&gt;&lt;/object&gt;&lt;object type=&quot;3&quot; unique_id=&quot;11367&quot;&gt;&lt;property id=&quot;20148&quot; value=&quot;5&quot;/&gt;&lt;property id=&quot;20300&quot; value=&quot;Slide 8 - &amp;quot;Banquets: Logistics&amp;quot;&quot;/&gt;&lt;property id=&quot;20307&quot; value=&quot;292&quot;/&gt;&lt;/object&gt;&lt;object type=&quot;3&quot; unique_id=&quot;11541&quot;&gt;&lt;property id=&quot;20148&quot; value=&quot;5&quot;/&gt;&lt;property id=&quot;20300&quot; value=&quot;Slide 3 - &amp;quot;Final Examination Period Reminders&amp;quot;&quot;/&gt;&lt;property id=&quot;20307&quot; value=&quot;293&quot;/&gt;&lt;/object&gt;&lt;object type=&quot;3&quot; unique_id=&quot;11727&quot;&gt;&lt;property id=&quot;20148&quot; value=&quot;5&quot;/&gt;&lt;property id=&quot;20300&quot; value=&quot;Slide 18&quot;/&gt;&lt;property id=&quot;20307&quot; value=&quot;296&quot;/&gt;&lt;/object&gt;&lt;object type=&quot;3&quot; unique_id=&quot;11730&quot;&gt;&lt;property id=&quot;20148&quot; value=&quot;5&quot;/&gt;&lt;property id=&quot;20300&quot; value=&quot;Slide 17 - &amp;quot;Recruiting Calendars&amp;quot;&quot;/&gt;&lt;property id=&quot;20307&quot; value=&quot;298&quot;/&gt;&lt;/object&gt;&lt;object type=&quot;3&quot; unique_id=&quot;11732&quot;&gt;&lt;property id=&quot;20148&quot; value=&quot;5&quot;/&gt;&lt;property id=&quot;20300&quot; value=&quot;Slide 5 - &amp;quot;Vacation Period Reminders&amp;quot;&quot;/&gt;&lt;property id=&quot;20307&quot; value=&quot;299&quot;/&gt;&lt;/object&gt;&lt;object type=&quot;3&quot; unique_id=&quot;11735&quot;&gt;&lt;property id=&quot;20148&quot; value=&quot;5&quot;/&gt;&lt;property id=&quot;20300&quot; value=&quot;Slide 16 - &amp;quot;Recruiting Calendars&amp;quot;&quot;/&gt;&lt;property id=&quot;20307&quot; value=&quot;302&quot;/&gt;&lt;/object&gt;&lt;object type=&quot;3&quot; unique_id=&quot;12071&quot;&gt;&lt;property id=&quot;20148&quot; value=&quot;5&quot;/&gt;&lt;property id=&quot;20300&quot; value=&quot;Slide 9 - &amp;quot;Awards: The Basics&amp;quot;&quot;/&gt;&lt;property id=&quot;20307&quot; value=&quot;307&quot;/&gt;&lt;/object&gt;&lt;object type=&quot;3&quot; unique_id=&quot;12198&quot;&gt;&lt;property id=&quot;20148&quot; value=&quot;5&quot;/&gt;&lt;property id=&quot;20300&quot; value=&quot;Slide 10 - &amp;quot;Awards: Participation&amp;quot;&quot;/&gt;&lt;property id=&quot;20307&quot; value=&quot;308&quot;/&gt;&lt;/object&gt;&lt;object type=&quot;3&quot; unique_id=&quot;12199&quot;&gt;&lt;property id=&quot;20148&quot; value=&quot;5&quot;/&gt;&lt;property id=&quot;20300&quot; value=&quot;Slide 7 - &amp;quot;Banquets &amp;amp; Awards&amp;quot;&quot;/&gt;&lt;property id=&quot;20307&quot; value=&quot;309&quot;/&gt;&lt;/object&gt;&lt;object type=&quot;3&quot; unique_id=&quot;12202&quot;&gt;&lt;property id=&quot;20148&quot; value=&quot;5&quot;/&gt;&lt;property id=&quot;20300&quot; value=&quot;Slide 14 - &amp;quot;CARA Reminder&amp;quot;&quot;/&gt;&lt;property id=&quot;20307&quot; value=&quot;312&quot;/&gt;&lt;/object&gt;&lt;object type=&quot;3&quot; unique_id=&quot;12203&quot;&gt;&lt;property id=&quot;20148&quot; value=&quot;5&quot;/&gt;&lt;property id=&quot;20300&quot; value=&quot;Slide 15 - &amp;quot;Vacation &amp;amp; Final Examination Period CARAs&amp;quot;&quot;/&gt;&lt;property id=&quot;20307&quot; value=&quot;313&quot;/&gt;&lt;/object&gt;&lt;object type=&quot;3&quot; unique_id=&quot;12456&quot;&gt;&lt;property id=&quot;20148&quot; value=&quot;5&quot;/&gt;&lt;property id=&quot;20300&quot; value=&quot;Slide 6 - &amp;quot;Upcoming Institutional Vacation Period&amp;quot;&quot;/&gt;&lt;property id=&quot;20307&quot; value=&quot;314&quot;/&gt;&lt;/object&gt;&lt;object type=&quot;3&quot; unique_id=&quot;12631&quot;&gt;&lt;property id=&quot;20148&quot; value=&quot;5&quot;/&gt;&lt;property id=&quot;20300&quot; value=&quot;Slide 11 - &amp;quot;Awards: Championship&amp;quot;&quot;/&gt;&lt;property id=&quot;20307&quot; value=&quot;315&quot;/&gt;&lt;/object&gt;&lt;object type=&quot;3&quot; unique_id=&quot;12632&quot;&gt;&lt;property id=&quot;20148&quot; value=&quot;5&quot;/&gt;&lt;property id=&quot;20300&quot; value=&quot;Slide 12 - &amp;quot;Awards: Special Achievement&amp;quot;&quot;/&gt;&lt;property id=&quot;20307&quot; value=&quot;316&quot;/&gt;&lt;/object&gt;&lt;object type=&quot;3&quot; unique_id=&quot;12633&quot;&gt;&lt;property id=&quot;20148&quot; value=&quot;5&quot;/&gt;&lt;property id=&quot;20300&quot; value=&quot;Slide 13 - &amp;quot;NLI Forms&amp;quot;&quot;/&gt;&lt;property id=&quot;20307&quot; value=&quot;317&quot;/&gt;&lt;/object&gt;&lt;/object&gt;&lt;object type=&quot;8&quot; unique_id=&quot;10110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Auburn">
      <a:dk1>
        <a:srgbClr val="000000"/>
      </a:dk1>
      <a:lt1>
        <a:srgbClr val="000000"/>
      </a:lt1>
      <a:dk2>
        <a:srgbClr val="002060"/>
      </a:dk2>
      <a:lt2>
        <a:srgbClr val="000000"/>
      </a:lt2>
      <a:accent1>
        <a:srgbClr val="002060"/>
      </a:accent1>
      <a:accent2>
        <a:srgbClr val="FF6600"/>
      </a:accent2>
      <a:accent3>
        <a:srgbClr val="FF6600"/>
      </a:accent3>
      <a:accent4>
        <a:srgbClr val="002060"/>
      </a:accent4>
      <a:accent5>
        <a:srgbClr val="F2F2F2"/>
      </a:accent5>
      <a:accent6>
        <a:srgbClr val="FF6600"/>
      </a:accent6>
      <a:hlink>
        <a:srgbClr val="FF6600"/>
      </a:hlink>
      <a:folHlink>
        <a:srgbClr val="00206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8A0D84F2C49C419261E7B4A7A5284F" ma:contentTypeVersion="0" ma:contentTypeDescription="Create a new document." ma:contentTypeScope="" ma:versionID="51c662854cecf6ea3806953a4f21b6a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1D13A8B-B39F-4C84-9DF7-447DC8FF9DBE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0CC5D30-8BEF-42D1-A03D-C32241405A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5C5C3AB-797D-4180-9BB6-61034DAB51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3014</TotalTime>
  <Words>438</Words>
  <Application>Microsoft Office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65 Helvetica Medium</vt:lpstr>
      <vt:lpstr>Arial</vt:lpstr>
      <vt:lpstr>Calibri</vt:lpstr>
      <vt:lpstr>Copperplate Gothic Bold</vt:lpstr>
      <vt:lpstr>Franklin Gothic Book</vt:lpstr>
      <vt:lpstr>Helvetica Neue</vt:lpstr>
      <vt:lpstr>Perpetua</vt:lpstr>
      <vt:lpstr>Wingdings 2</vt:lpstr>
      <vt:lpstr>Equity</vt:lpstr>
      <vt:lpstr>Custom Design</vt:lpstr>
      <vt:lpstr>1_Custom Design</vt:lpstr>
      <vt:lpstr>PowerPoint Presentation</vt:lpstr>
      <vt:lpstr>OLD   NEW</vt:lpstr>
      <vt:lpstr>New Legislation – 14.02.1</vt:lpstr>
      <vt:lpstr>Academic Misconduct</vt:lpstr>
      <vt:lpstr>PowerPoint Presentation</vt:lpstr>
      <vt:lpstr>New Legislation – 14.02.10</vt:lpstr>
      <vt:lpstr>Impermissible Academic Assistance</vt:lpstr>
      <vt:lpstr>PowerPoint Presentation</vt:lpstr>
      <vt:lpstr>Ask before you act!</vt:lpstr>
      <vt:lpstr>WAR EAGLE!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Giblin</dc:creator>
  <cp:lastModifiedBy>Beverly Devane</cp:lastModifiedBy>
  <cp:revision>227</cp:revision>
  <dcterms:created xsi:type="dcterms:W3CDTF">2012-07-12T15:29:45Z</dcterms:created>
  <dcterms:modified xsi:type="dcterms:W3CDTF">2018-08-23T15:38:23Z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c39fc382-bbb4-478a-8ce2-5663867381e8</vt:lpwstr>
  </property>
  <property fmtid="{D5CDD505-2E9C-101B-9397-08002B2CF9AE}" pid="3" name="ContentTypeId">
    <vt:lpwstr>0x0101000A8A0D84F2C49C419261E7B4A7A5284F</vt:lpwstr>
  </property>
</Properties>
</file>