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sldIdLst>
    <p:sldId id="256" r:id="rId2"/>
    <p:sldId id="392" r:id="rId3"/>
    <p:sldId id="393" r:id="rId4"/>
    <p:sldId id="394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F212116-9459-47F6-8CBC-B9248D0D0B41}">
          <p14:sldIdLst>
            <p14:sldId id="256"/>
            <p14:sldId id="392"/>
            <p14:sldId id="393"/>
            <p14:sldId id="3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5729"/>
    <a:srgbClr val="000000"/>
    <a:srgbClr val="D35711"/>
    <a:srgbClr val="002060"/>
    <a:srgbClr val="354574"/>
    <a:srgbClr val="1C31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07"/>
  </p:normalViewPr>
  <p:slideViewPr>
    <p:cSldViewPr snapToObjects="1">
      <p:cViewPr varScale="1">
        <p:scale>
          <a:sx n="105" d="100"/>
          <a:sy n="105" d="100"/>
        </p:scale>
        <p:origin x="71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Objects="1">
      <p:cViewPr varScale="1">
        <p:scale>
          <a:sx n="79" d="100"/>
          <a:sy n="79" d="100"/>
        </p:scale>
        <p:origin x="272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B240603E-75EC-415A-AA02-98546A55D807}" type="datetimeFigureOut">
              <a:rPr lang="en-US" smtClean="0"/>
              <a:pPr/>
              <a:t>9/18/2017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3" rIns="93166" bIns="4658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6" tIns="46583" rIns="93166" bIns="465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324BB7CD-B56E-47B4-87C1-60528E95A6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752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183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$16B – CNBC</a:t>
            </a:r>
          </a:p>
          <a:p>
            <a:r>
              <a:rPr lang="en-US" smtClean="0"/>
              <a:t>$24B –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 Shadows Security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681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B7CD-B56E-47B4-87C1-60528E95A6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43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" y="153923"/>
            <a:ext cx="8839200" cy="28940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0" y="3429000"/>
            <a:ext cx="4626646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DF07FF9-FED7-41CB-BBEA-814EF0DA86E7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04800" y="11385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152400" y="3200400"/>
            <a:ext cx="8839200" cy="3581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260" y="5189479"/>
            <a:ext cx="1435879" cy="128693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" y="6019800"/>
            <a:ext cx="8686800" cy="6873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5714321"/>
          </a:xfrm>
        </p:spPr>
        <p:txBody>
          <a:bodyPr/>
          <a:lstStyle>
            <a:lvl1pPr marL="4572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04800" y="1066800"/>
            <a:ext cx="8530612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104944"/>
            <a:ext cx="1445376" cy="471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334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6477000" cy="6478524"/>
          </a:xfrm>
        </p:spPr>
        <p:txBody>
          <a:bodyPr/>
          <a:lstStyle>
            <a:lvl1pPr marL="4572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en-US" dirty="0" smtClean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81000" y="990600"/>
            <a:ext cx="6400800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019800"/>
            <a:ext cx="1342051" cy="42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679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en-US" dirty="0" smtClean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33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DDC4E-8448-4C15-9DC7-8159E2F7ABF9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AD06-5781-42B2-8C53-FA84B8405E5C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930D-FBFD-483A-B10C-771C096FFEEE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2B78-88CA-4460-B169-6F7B0817DAB2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3AE0D8-3915-4FA2-8179-1E6A80DBCE49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DB66-2FEB-4964-B3C2-211652915465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4305-5E6B-4812-8B68-7A2B6E616059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BEC8E-2EA1-4FAF-B264-1DB24CEC6FFF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5F10F-1933-4FD6-9667-229D3D383129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" y="6019800"/>
            <a:ext cx="8686800" cy="6873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5486400"/>
          </a:xfrm>
        </p:spPr>
        <p:txBody>
          <a:bodyPr/>
          <a:lstStyle>
            <a:lvl1pPr marL="4572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81000" y="762000"/>
            <a:ext cx="8454412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535" y="6096000"/>
            <a:ext cx="1377023" cy="449101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AD4B3-6DA2-4355-B4DD-715A032C0311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3657600" cy="274320"/>
          </a:xfrm>
        </p:spPr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5486400"/>
          </a:xfrm>
        </p:spPr>
        <p:txBody>
          <a:bodyPr/>
          <a:lstStyle>
            <a:lvl1pPr marL="4572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81000" y="762000"/>
            <a:ext cx="8454412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A442207D-59BA-4654-A790-7F1C5DB05C86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35" r:id="rId9"/>
    <p:sldLayoutId id="2147483734" r:id="rId10"/>
    <p:sldLayoutId id="2147483733" r:id="rId11"/>
    <p:sldLayoutId id="2147483732" r:id="rId12"/>
    <p:sldLayoutId id="2147483729" r:id="rId13"/>
    <p:sldLayoutId id="2147483730" r:id="rId14"/>
    <p:sldLayoutId id="2147483731" r:id="rId15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auburn.edu/admin/oit/CyberSecurityCenter/Pages/CSHome.asp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83" y="1125991"/>
            <a:ext cx="8534400" cy="1752600"/>
          </a:xfrm>
        </p:spPr>
        <p:txBody>
          <a:bodyPr/>
          <a:lstStyle/>
          <a:p>
            <a:pPr algn="ctr"/>
            <a:r>
              <a:rPr lang="en-US" sz="2800" dirty="0" smtClean="0">
                <a:ln w="13335" cmpd="sng">
                  <a:noFill/>
                  <a:prstDash val="solid"/>
                </a:ln>
              </a:rPr>
              <a:t/>
            </a:r>
            <a:br>
              <a:rPr lang="en-US" sz="2800" dirty="0" smtClean="0">
                <a:ln w="13335" cmpd="sng">
                  <a:noFill/>
                  <a:prstDash val="solid"/>
                </a:ln>
              </a:rPr>
            </a:br>
            <a:r>
              <a:rPr lang="en-US" sz="4400" b="1" dirty="0" smtClean="0">
                <a:ln w="13335" cmpd="sng">
                  <a:noFill/>
                  <a:prstDash val="solid"/>
                </a:ln>
              </a:rPr>
              <a:t>Auburn Information Technology</a:t>
            </a:r>
            <a:r>
              <a:rPr lang="en-US" sz="2800" b="1" dirty="0">
                <a:ln w="13335" cmpd="sng">
                  <a:noFill/>
                  <a:prstDash val="solid"/>
                </a:ln>
              </a:rPr>
              <a:t/>
            </a:r>
            <a:br>
              <a:rPr lang="en-US" sz="2800" b="1" dirty="0">
                <a:ln w="13335" cmpd="sng">
                  <a:noFill/>
                  <a:prstDash val="solid"/>
                </a:ln>
              </a:rPr>
            </a:br>
            <a:r>
              <a:rPr lang="en-US" sz="2800" b="1" dirty="0" smtClean="0">
                <a:ln w="13335" cmpd="sng">
                  <a:noFill/>
                  <a:prstDash val="solid"/>
                </a:ln>
              </a:rPr>
              <a:t/>
            </a:r>
            <a:br>
              <a:rPr lang="en-US" sz="2800" b="1" dirty="0" smtClean="0">
                <a:ln w="13335" cmpd="sng">
                  <a:noFill/>
                  <a:prstDash val="solid"/>
                </a:ln>
              </a:rPr>
            </a:br>
            <a:r>
              <a:rPr lang="en-US" sz="2800" dirty="0" smtClean="0">
                <a:ln w="13335" cmpd="sng">
                  <a:noFill/>
                  <a:prstDash val="solid"/>
                </a:ln>
              </a:rPr>
              <a:t/>
            </a:r>
            <a:br>
              <a:rPr lang="en-US" sz="2800" dirty="0" smtClean="0">
                <a:ln w="13335" cmpd="sng">
                  <a:noFill/>
                  <a:prstDash val="solid"/>
                </a:ln>
              </a:rPr>
            </a:br>
            <a:endParaRPr lang="en-US" sz="2800" dirty="0">
              <a:ln w="13335" cmpd="sng">
                <a:noFill/>
                <a:prstDash val="solid"/>
              </a:ln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72778" y="4063472"/>
            <a:ext cx="492154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Cyber Security </a:t>
            </a:r>
          </a:p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Risks &amp; Strategies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5E6C-3171-4F0C-B971-0ADC01DEB19D}" type="datetime1">
              <a:rPr lang="en-US" smtClean="0"/>
              <a:t>9/18/2017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84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Threat statistics:</a:t>
            </a:r>
          </a:p>
          <a:p>
            <a:pPr lvl="1">
              <a:buClr>
                <a:srgbClr val="0070C0"/>
              </a:buClr>
            </a:pPr>
            <a:r>
              <a:rPr lang="en-US" b="1" dirty="0" smtClean="0">
                <a:solidFill>
                  <a:srgbClr val="002060"/>
                </a:solidFill>
              </a:rPr>
              <a:t>Processed 231M emails August 1-31</a:t>
            </a:r>
          </a:p>
          <a:p>
            <a:pPr lvl="1">
              <a:buClr>
                <a:srgbClr val="0070C0"/>
              </a:buClr>
            </a:pPr>
            <a:r>
              <a:rPr lang="en-US" b="1" dirty="0" smtClean="0">
                <a:solidFill>
                  <a:srgbClr val="002060"/>
                </a:solidFill>
              </a:rPr>
              <a:t>92.2% of email in August contained some form of malware/SPAM</a:t>
            </a:r>
          </a:p>
          <a:p>
            <a:pPr lvl="1">
              <a:buClr>
                <a:srgbClr val="0070C0"/>
              </a:buClr>
            </a:pPr>
            <a:r>
              <a:rPr lang="en-US" b="1" dirty="0" smtClean="0">
                <a:solidFill>
                  <a:srgbClr val="002060"/>
                </a:solidFill>
              </a:rPr>
              <a:t>350 viruses blocked at the border</a:t>
            </a:r>
          </a:p>
          <a:p>
            <a:pPr lvl="1">
              <a:buClr>
                <a:srgbClr val="0070C0"/>
              </a:buClr>
            </a:pPr>
            <a:r>
              <a:rPr lang="en-US" b="1" dirty="0" smtClean="0">
                <a:solidFill>
                  <a:srgbClr val="002060"/>
                </a:solidFill>
              </a:rPr>
              <a:t>120 compromised accounts just in Aug.</a:t>
            </a:r>
          </a:p>
          <a:p>
            <a:pPr lvl="2">
              <a:buClr>
                <a:srgbClr val="0070C0"/>
              </a:buClr>
            </a:pPr>
            <a:r>
              <a:rPr lang="en-US" b="1" dirty="0" smtClean="0">
                <a:solidFill>
                  <a:srgbClr val="002060"/>
                </a:solidFill>
              </a:rPr>
              <a:t>Projecting 500+ in 2017 (currently @ 341)</a:t>
            </a:r>
          </a:p>
          <a:p>
            <a:pPr lvl="2">
              <a:buClr>
                <a:srgbClr val="0070C0"/>
              </a:buClr>
            </a:pPr>
            <a:r>
              <a:rPr lang="en-US" b="1" dirty="0" smtClean="0">
                <a:solidFill>
                  <a:srgbClr val="002060"/>
                </a:solidFill>
              </a:rPr>
              <a:t>241 incidents in all of 2016</a:t>
            </a:r>
          </a:p>
          <a:p>
            <a:pPr lvl="2">
              <a:buClr>
                <a:srgbClr val="0070C0"/>
              </a:buClr>
            </a:pPr>
            <a:r>
              <a:rPr lang="en-US" b="1" dirty="0" smtClean="0">
                <a:solidFill>
                  <a:srgbClr val="002060"/>
                </a:solidFill>
              </a:rPr>
              <a:t>115 incidents in all of 2015</a:t>
            </a:r>
          </a:p>
          <a:p>
            <a:pPr lvl="1">
              <a:buClr>
                <a:srgbClr val="0070C0"/>
              </a:buClr>
            </a:pPr>
            <a:r>
              <a:rPr lang="en-US" b="1" dirty="0" smtClean="0">
                <a:solidFill>
                  <a:srgbClr val="002060"/>
                </a:solidFill>
              </a:rPr>
              <a:t>Credit card fraud will cost Americans $16B in 2017 (per CNBC)</a:t>
            </a:r>
          </a:p>
          <a:p>
            <a:pPr lvl="2"/>
            <a:endParaRPr lang="en-US" b="1" dirty="0">
              <a:solidFill>
                <a:srgbClr val="0070C0"/>
              </a:solidFill>
            </a:endParaRPr>
          </a:p>
          <a:p>
            <a:pPr marL="45720" indent="0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Equifax breach – unpatched web server</a:t>
            </a:r>
          </a:p>
          <a:p>
            <a:pPr marL="45720" indent="0">
              <a:buNone/>
            </a:pP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2B78-88CA-4460-B169-6F7B0817DAB2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Cyber Security risks to Auburn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9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224529"/>
          </a:xfrm>
        </p:spPr>
        <p:txBody>
          <a:bodyPr>
            <a:normAutofit lnSpcReduction="10000"/>
          </a:bodyPr>
          <a:lstStyle/>
          <a:p>
            <a:pPr>
              <a:buClrTx/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rgbClr val="002060"/>
                </a:solidFill>
              </a:rPr>
              <a:t>2-Factors </a:t>
            </a:r>
            <a:r>
              <a:rPr lang="en-US" b="1" dirty="0">
                <a:solidFill>
                  <a:srgbClr val="002060"/>
                </a:solidFill>
              </a:rPr>
              <a:t>(2FA) Security </a:t>
            </a:r>
            <a:r>
              <a:rPr lang="en-US" b="1" dirty="0" smtClean="0">
                <a:solidFill>
                  <a:srgbClr val="002060"/>
                </a:solidFill>
              </a:rPr>
              <a:t>Roll-out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2060"/>
              </a:solidFill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2060"/>
                </a:solidFill>
              </a:rPr>
              <a:t>Clean-up Old </a:t>
            </a:r>
            <a:r>
              <a:rPr lang="en-US" b="1" dirty="0" smtClean="0">
                <a:solidFill>
                  <a:srgbClr val="002060"/>
                </a:solidFill>
              </a:rPr>
              <a:t>Data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2060"/>
              </a:solidFill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rgbClr val="002060"/>
                </a:solidFill>
              </a:rPr>
              <a:t>Continue scanning and threat </a:t>
            </a:r>
            <a:r>
              <a:rPr lang="en-US" b="1" dirty="0" smtClean="0">
                <a:solidFill>
                  <a:srgbClr val="002060"/>
                </a:solidFill>
              </a:rPr>
              <a:t>monitoring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b="1" dirty="0">
              <a:solidFill>
                <a:srgbClr val="002060"/>
              </a:solidFill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rgbClr val="002060"/>
                </a:solidFill>
              </a:rPr>
              <a:t>Implemented </a:t>
            </a:r>
            <a:r>
              <a:rPr lang="en-US" b="1" dirty="0">
                <a:solidFill>
                  <a:srgbClr val="002060"/>
                </a:solidFill>
              </a:rPr>
              <a:t>automated patching tools for IT </a:t>
            </a:r>
            <a:r>
              <a:rPr lang="en-US" b="1" dirty="0" smtClean="0">
                <a:solidFill>
                  <a:srgbClr val="002060"/>
                </a:solidFill>
              </a:rPr>
              <a:t>staff</a:t>
            </a:r>
            <a:endParaRPr lang="en-US" b="1" dirty="0">
              <a:solidFill>
                <a:srgbClr val="002060"/>
              </a:solidFill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rgbClr val="002060"/>
                </a:solidFill>
              </a:rPr>
              <a:t>Education </a:t>
            </a:r>
            <a:r>
              <a:rPr lang="en-US" b="1" dirty="0">
                <a:solidFill>
                  <a:srgbClr val="002060"/>
                </a:solidFill>
              </a:rPr>
              <a:t>and Awareness </a:t>
            </a:r>
            <a:r>
              <a:rPr lang="en-US" b="1" dirty="0" smtClean="0">
                <a:solidFill>
                  <a:srgbClr val="002060"/>
                </a:solidFill>
              </a:rPr>
              <a:t>Campaigns – Phishing, Equifax 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ClrTx/>
              <a:buFont typeface="Wingdings" panose="05000000000000000000" pitchFamily="2" charset="2"/>
              <a:buChar char="§"/>
            </a:pPr>
            <a:endParaRPr lang="en-US" b="1" dirty="0" smtClean="0">
              <a:solidFill>
                <a:srgbClr val="002060"/>
              </a:solidFill>
            </a:endParaRPr>
          </a:p>
          <a:p>
            <a:pPr marL="365760" lvl="1" indent="0">
              <a:buClr>
                <a:srgbClr val="0070C0"/>
              </a:buCl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marL="365760" lvl="1" indent="0">
              <a:buClr>
                <a:srgbClr val="0070C0"/>
              </a:buClr>
              <a:buNone/>
            </a:pPr>
            <a:r>
              <a:rPr lang="en-US" b="1" dirty="0" smtClean="0">
                <a:solidFill>
                  <a:srgbClr val="002060"/>
                </a:solidFill>
                <a:hlinkClick r:id="rId3"/>
              </a:rPr>
              <a:t>Auburn Cyber Security Center</a:t>
            </a:r>
            <a:endParaRPr lang="en-US" b="1" dirty="0">
              <a:solidFill>
                <a:srgbClr val="002060"/>
              </a:solidFill>
            </a:endParaRP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2B78-88CA-4460-B169-6F7B0817DAB2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to these risks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69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27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[To: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Ditmc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Training Message – Compromised Credentials</a:t>
            </a: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30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[To: IT Providers] 2-Factor (Duo) Registration Lists &amp; Support Docs</a:t>
            </a: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11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[To: IT Providers] List of users not Duo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registered</a:t>
            </a: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25 –[To: Campus Leadership] Data Clean-up Project</a:t>
            </a: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15 – [To: Provost Fall Leadership Team] General Security Update</a:t>
            </a: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21 – [To: Students] – Phishing Information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 13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[To: IT Providers] Sending messages about Duo enrollment</a:t>
            </a: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 13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[To: IT Providers]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Upgrades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(includes “2-Factor Authentication”)</a:t>
            </a: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 13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[To: (Targeted) Employees not registered] Duo Security enrollment </a:t>
            </a: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 13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[Auburn News] DUO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security/2-Factor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authentication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expanding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 13 – [Auburn News Article] Equifax Data Breach Information</a:t>
            </a:r>
          </a:p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 13 – [To: Campus] OIT homepage – Cyber Security Central Link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2B78-88CA-4460-B169-6F7B0817DAB2}" type="datetime1">
              <a:rPr lang="en-US" smtClean="0"/>
              <a:t>9/18/2017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Auburn Information Technology Cyber Security Update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Information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374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Custom 33">
      <a:dk1>
        <a:sysClr val="windowText" lastClr="000000"/>
      </a:dk1>
      <a:lt1>
        <a:sysClr val="window" lastClr="FFFFFF"/>
      </a:lt1>
      <a:dk2>
        <a:srgbClr val="D35712"/>
      </a:dk2>
      <a:lt2>
        <a:srgbClr val="D3DFEF"/>
      </a:lt2>
      <a:accent1>
        <a:srgbClr val="1C314E"/>
      </a:accent1>
      <a:accent2>
        <a:srgbClr val="EB641B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19557</TotalTime>
  <Words>334</Words>
  <Application>Microsoft Office PowerPoint</Application>
  <PresentationFormat>On-screen Show (4:3)</PresentationFormat>
  <Paragraphs>60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Gill Sans MT</vt:lpstr>
      <vt:lpstr>Times New Roman</vt:lpstr>
      <vt:lpstr>Wingdings</vt:lpstr>
      <vt:lpstr>Wingdings 2</vt:lpstr>
      <vt:lpstr>Grid</vt:lpstr>
      <vt:lpstr> Auburn Information Technology   </vt:lpstr>
      <vt:lpstr>Cyber Security risks to Auburn </vt:lpstr>
      <vt:lpstr>Solutions to these risks</vt:lpstr>
      <vt:lpstr>More Information </vt:lpstr>
    </vt:vector>
  </TitlesOfParts>
  <Company>Auburn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Retreat</dc:title>
  <dc:creator>Julie Huff</dc:creator>
  <cp:lastModifiedBy>James O'Connor</cp:lastModifiedBy>
  <cp:revision>383</cp:revision>
  <cp:lastPrinted>2017-06-28T13:31:25Z</cp:lastPrinted>
  <dcterms:created xsi:type="dcterms:W3CDTF">2011-08-08T19:52:04Z</dcterms:created>
  <dcterms:modified xsi:type="dcterms:W3CDTF">2017-09-18T18:11:17Z</dcterms:modified>
</cp:coreProperties>
</file>