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1" r:id="rId9"/>
    <p:sldId id="269" r:id="rId10"/>
    <p:sldId id="263" r:id="rId11"/>
    <p:sldId id="271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9077"/>
  </p:normalViewPr>
  <p:slideViewPr>
    <p:cSldViewPr snapToGrid="0" snapToObjects="1">
      <p:cViewPr varScale="1">
        <p:scale>
          <a:sx n="66" d="100"/>
          <a:sy n="66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Academic_Assessment\Summer%20Evaluation%20Session\2016%20Reliability%20Analyses\2016_PRE%20QC%20Graduate%20Program%20DAta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3200" dirty="0"/>
              <a:t>2016 </a:t>
            </a:r>
            <a:r>
              <a:rPr lang="en-US" sz="3200" dirty="0" smtClean="0"/>
              <a:t>Aggregate Quality </a:t>
            </a:r>
            <a:r>
              <a:rPr lang="en-US" sz="3200" dirty="0"/>
              <a:t>of Assessment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'Original Data'!$O$190:$Y$190</c:f>
              <c:strCache>
                <c:ptCount val="11"/>
                <c:pt idx="0">
                  <c:v>1 - SLO Specificity</c:v>
                </c:pt>
                <c:pt idx="1">
                  <c:v>2 - SLO Comprehensiveness</c:v>
                </c:pt>
                <c:pt idx="2">
                  <c:v>3 - SLO Communication</c:v>
                </c:pt>
                <c:pt idx="3">
                  <c:v>4 - Curriculum Map</c:v>
                </c:pt>
                <c:pt idx="4">
                  <c:v>5 - Outcome Measure Alignment</c:v>
                </c:pt>
                <c:pt idx="5">
                  <c:v>6 - Direct Measures</c:v>
                </c:pt>
                <c:pt idx="6">
                  <c:v>7 - Data Collection</c:v>
                </c:pt>
                <c:pt idx="7">
                  <c:v>8 - Reporting Results</c:v>
                </c:pt>
                <c:pt idx="8">
                  <c:v>9 - Interpreting Results</c:v>
                </c:pt>
                <c:pt idx="9">
                  <c:v>10 - Communicating Results</c:v>
                </c:pt>
                <c:pt idx="10">
                  <c:v>11 - Purposeful Reflection </c:v>
                </c:pt>
              </c:strCache>
            </c:strRef>
          </c:cat>
          <c:val>
            <c:numRef>
              <c:f>'Original Data'!$O$191:$Y$191</c:f>
              <c:numCache>
                <c:formatCode>0.00</c:formatCode>
                <c:ptCount val="11"/>
                <c:pt idx="0">
                  <c:v>2.66</c:v>
                </c:pt>
                <c:pt idx="1">
                  <c:v>2.677142857142857</c:v>
                </c:pt>
                <c:pt idx="2">
                  <c:v>2.2928571428571431</c:v>
                </c:pt>
                <c:pt idx="3">
                  <c:v>2.4014285714285708</c:v>
                </c:pt>
                <c:pt idx="4">
                  <c:v>2.5614285714285709</c:v>
                </c:pt>
                <c:pt idx="5">
                  <c:v>2.754285714285714</c:v>
                </c:pt>
                <c:pt idx="6">
                  <c:v>2.4671428571428571</c:v>
                </c:pt>
                <c:pt idx="7">
                  <c:v>2.3142857142857141</c:v>
                </c:pt>
                <c:pt idx="8">
                  <c:v>2.2757142857142858</c:v>
                </c:pt>
                <c:pt idx="9">
                  <c:v>2.225714285714286</c:v>
                </c:pt>
                <c:pt idx="10">
                  <c:v>2.1357142857142861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8224240"/>
        <c:axId val="138224800"/>
      </c:barChart>
      <c:catAx>
        <c:axId val="13822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Assessment element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24800"/>
        <c:crosses val="autoZero"/>
        <c:auto val="1"/>
        <c:lblAlgn val="ctr"/>
        <c:lblOffset val="100"/>
        <c:noMultiLvlLbl val="0"/>
      </c:catAx>
      <c:valAx>
        <c:axId val="13822480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Quality of Assessment score</a:t>
                </a:r>
              </a:p>
            </c:rich>
          </c:tx>
          <c:layout>
            <c:manualLayout>
              <c:xMode val="edge"/>
              <c:yMode val="edge"/>
              <c:x val="1.1111111111111099E-2"/>
              <c:y val="0.134449266377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0AD9A-FD83-4C5B-9AC1-37C043D5218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05379-F605-460B-A163-4F01D92A3622}">
      <dgm:prSet phldrT="[Text]"/>
      <dgm:spPr>
        <a:solidFill>
          <a:srgbClr val="FFC000"/>
        </a:solidFill>
        <a:ln w="3175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Student</a:t>
          </a:r>
          <a:r>
            <a:rPr lang="en-US" b="1" baseline="0" dirty="0" smtClean="0">
              <a:solidFill>
                <a:schemeClr val="tx1"/>
              </a:solidFill>
            </a:rPr>
            <a:t> Learning Outcomes</a:t>
          </a:r>
          <a:endParaRPr lang="en-US" b="1" dirty="0">
            <a:solidFill>
              <a:schemeClr val="tx1"/>
            </a:solidFill>
          </a:endParaRPr>
        </a:p>
      </dgm:t>
    </dgm:pt>
    <dgm:pt modelId="{8A3C7F82-0C3C-42D1-BA68-680D51A4E524}" type="parTrans" cxnId="{68A8EB0A-7AD8-4207-9D9F-B51C4DF1C68A}">
      <dgm:prSet/>
      <dgm:spPr/>
      <dgm:t>
        <a:bodyPr/>
        <a:lstStyle/>
        <a:p>
          <a:endParaRPr lang="en-US"/>
        </a:p>
      </dgm:t>
    </dgm:pt>
    <dgm:pt modelId="{9B3DF864-5AE5-422D-9F29-0DA274CDAFE3}" type="sibTrans" cxnId="{68A8EB0A-7AD8-4207-9D9F-B51C4DF1C68A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24A7D98-B5EE-4F53-AC1B-137BB6AEB283}">
      <dgm:prSet phldrT="[Text]"/>
      <dgm:spPr>
        <a:solidFill>
          <a:srgbClr val="FFC000"/>
        </a:solidFill>
        <a:ln w="3175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Align Outcomes to Curriculum</a:t>
          </a:r>
          <a:endParaRPr lang="en-US" b="1" dirty="0">
            <a:solidFill>
              <a:schemeClr val="tx1"/>
            </a:solidFill>
          </a:endParaRPr>
        </a:p>
      </dgm:t>
    </dgm:pt>
    <dgm:pt modelId="{3DD6702F-3B9E-4546-8EBD-4FBBF3530B69}" type="parTrans" cxnId="{F205619C-DBDA-41F8-84A3-D0F1C3BA178C}">
      <dgm:prSet/>
      <dgm:spPr/>
      <dgm:t>
        <a:bodyPr/>
        <a:lstStyle/>
        <a:p>
          <a:endParaRPr lang="en-US"/>
        </a:p>
      </dgm:t>
    </dgm:pt>
    <dgm:pt modelId="{FDBC493A-531D-47F9-8E7B-7ABD876835D3}" type="sibTrans" cxnId="{F205619C-DBDA-41F8-84A3-D0F1C3BA178C}">
      <dgm:prSet/>
      <dgm:spPr/>
      <dgm:t>
        <a:bodyPr/>
        <a:lstStyle/>
        <a:p>
          <a:endParaRPr lang="en-US"/>
        </a:p>
      </dgm:t>
    </dgm:pt>
    <dgm:pt modelId="{812982BD-5D55-4739-9134-A9894F6338DD}">
      <dgm:prSet phldrT="[Text]"/>
      <dgm:spPr>
        <a:solidFill>
          <a:srgbClr val="FFC000"/>
        </a:solidFill>
        <a:ln w="3175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Systematic Measurement of Outcomes</a:t>
          </a:r>
          <a:endParaRPr lang="en-US" b="1" dirty="0">
            <a:solidFill>
              <a:schemeClr val="tx1"/>
            </a:solidFill>
          </a:endParaRPr>
        </a:p>
      </dgm:t>
    </dgm:pt>
    <dgm:pt modelId="{730CDDF0-F64F-4B32-BA84-5C17B4A8C7F7}" type="parTrans" cxnId="{429E73DA-5A6C-42A7-8032-049EB54B7E1A}">
      <dgm:prSet/>
      <dgm:spPr/>
      <dgm:t>
        <a:bodyPr/>
        <a:lstStyle/>
        <a:p>
          <a:endParaRPr lang="en-US"/>
        </a:p>
      </dgm:t>
    </dgm:pt>
    <dgm:pt modelId="{FA762731-9534-4DC0-8203-2A358E538CBD}" type="sibTrans" cxnId="{429E73DA-5A6C-42A7-8032-049EB54B7E1A}">
      <dgm:prSet/>
      <dgm:spPr/>
      <dgm:t>
        <a:bodyPr/>
        <a:lstStyle/>
        <a:p>
          <a:endParaRPr lang="en-US"/>
        </a:p>
      </dgm:t>
    </dgm:pt>
    <dgm:pt modelId="{5C2D0D3B-ECC2-46EA-8AD5-3FFAA0512FAD}">
      <dgm:prSet phldrT="[Text]"/>
      <dgm:spPr>
        <a:solidFill>
          <a:srgbClr val="FFC000"/>
        </a:solidFill>
        <a:ln w="3175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Report, Interpret, and Communicate Results</a:t>
          </a:r>
          <a:endParaRPr lang="en-US" b="1" dirty="0">
            <a:solidFill>
              <a:schemeClr val="tx1"/>
            </a:solidFill>
          </a:endParaRPr>
        </a:p>
      </dgm:t>
    </dgm:pt>
    <dgm:pt modelId="{D42990EF-2515-46C2-9BAC-6EE46754E58C}" type="parTrans" cxnId="{B49A5DD2-B083-4F77-9698-46061C471263}">
      <dgm:prSet/>
      <dgm:spPr/>
      <dgm:t>
        <a:bodyPr/>
        <a:lstStyle/>
        <a:p>
          <a:endParaRPr lang="en-US"/>
        </a:p>
      </dgm:t>
    </dgm:pt>
    <dgm:pt modelId="{7DAAA0AB-0852-481C-84B8-4E90DC6240D6}" type="sibTrans" cxnId="{B49A5DD2-B083-4F77-9698-46061C471263}">
      <dgm:prSet/>
      <dgm:spPr/>
      <dgm:t>
        <a:bodyPr/>
        <a:lstStyle/>
        <a:p>
          <a:endParaRPr lang="en-US"/>
        </a:p>
      </dgm:t>
    </dgm:pt>
    <dgm:pt modelId="{6ADB4180-B3A8-4F4E-9919-BBC826C5E65A}">
      <dgm:prSet phldrT="[Text]"/>
      <dgm:spPr>
        <a:solidFill>
          <a:srgbClr val="FFC000"/>
        </a:solidFill>
        <a:ln w="3175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Purposeful </a:t>
          </a:r>
          <a:r>
            <a:rPr lang="en-US" b="1" baseline="0" dirty="0" smtClean="0">
              <a:solidFill>
                <a:schemeClr val="tx1"/>
              </a:solidFill>
            </a:rPr>
            <a:t>Reflection of Results/ Plans for Change</a:t>
          </a:r>
          <a:endParaRPr lang="en-US" b="1" dirty="0">
            <a:solidFill>
              <a:schemeClr val="tx1"/>
            </a:solidFill>
          </a:endParaRPr>
        </a:p>
      </dgm:t>
    </dgm:pt>
    <dgm:pt modelId="{EFF7C21F-CB93-4896-8162-F2BC8BB4C78F}" type="parTrans" cxnId="{1E238CF3-680D-4408-B6F5-A3C6D3E840B4}">
      <dgm:prSet/>
      <dgm:spPr/>
      <dgm:t>
        <a:bodyPr/>
        <a:lstStyle/>
        <a:p>
          <a:endParaRPr lang="en-US"/>
        </a:p>
      </dgm:t>
    </dgm:pt>
    <dgm:pt modelId="{E6009048-80EC-4583-A910-7E0A05B38A8B}" type="sibTrans" cxnId="{1E238CF3-680D-4408-B6F5-A3C6D3E840B4}">
      <dgm:prSet/>
      <dgm:spPr/>
      <dgm:t>
        <a:bodyPr/>
        <a:lstStyle/>
        <a:p>
          <a:endParaRPr lang="en-US"/>
        </a:p>
      </dgm:t>
    </dgm:pt>
    <dgm:pt modelId="{2CBFA680-82BF-4289-8C2B-69B58CDA8C97}" type="pres">
      <dgm:prSet presAssocID="{3B40AD9A-FD83-4C5B-9AC1-37C043D521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20657-882E-4998-9C4D-3F775C319A46}" type="pres">
      <dgm:prSet presAssocID="{3B40AD9A-FD83-4C5B-9AC1-37C043D52189}" presName="cycle" presStyleCnt="0"/>
      <dgm:spPr/>
    </dgm:pt>
    <dgm:pt modelId="{6563FEB6-D8D9-43CD-9A1D-19211D1B8153}" type="pres">
      <dgm:prSet presAssocID="{CDD05379-F605-460B-A163-4F01D92A3622}" presName="nodeFirstNode" presStyleLbl="node1" presStyleIdx="0" presStyleCnt="5" custRadScaleRad="100064" custRadScaleInc="-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DF6B3-4A4E-423C-BA04-427439880916}" type="pres">
      <dgm:prSet presAssocID="{9B3DF864-5AE5-422D-9F29-0DA274CDAFE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0A418E1-4C2E-4CF4-9AC0-2CEC0D39DC22}" type="pres">
      <dgm:prSet presAssocID="{A24A7D98-B5EE-4F53-AC1B-137BB6AEB283}" presName="nodeFollowingNodes" presStyleLbl="node1" presStyleIdx="1" presStyleCnt="5" custRadScaleRad="98890" custRadScaleInc="-3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1C7FF-46BF-4DAA-B7C7-22D54CB43FB7}" type="pres">
      <dgm:prSet presAssocID="{812982BD-5D55-4739-9134-A9894F6338DD}" presName="nodeFollowingNodes" presStyleLbl="node1" presStyleIdx="2" presStyleCnt="5" custRadScaleRad="96903" custRadScaleInc="-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7B44C-0AB3-4464-B110-88339650786C}" type="pres">
      <dgm:prSet presAssocID="{5C2D0D3B-ECC2-46EA-8AD5-3FFAA0512FAD}" presName="nodeFollowingNodes" presStyleLbl="node1" presStyleIdx="3" presStyleCnt="5" custRadScaleRad="98084" custRadScaleInc="2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9F0A9-92AF-4725-B765-A370281FA092}" type="pres">
      <dgm:prSet presAssocID="{6ADB4180-B3A8-4F4E-9919-BBC826C5E65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6E207-D4B7-F545-B4D0-353185933D85}" type="presOf" srcId="{9B3DF864-5AE5-422D-9F29-0DA274CDAFE3}" destId="{C98DF6B3-4A4E-423C-BA04-427439880916}" srcOrd="0" destOrd="0" presId="urn:microsoft.com/office/officeart/2005/8/layout/cycle3"/>
    <dgm:cxn modelId="{429E73DA-5A6C-42A7-8032-049EB54B7E1A}" srcId="{3B40AD9A-FD83-4C5B-9AC1-37C043D52189}" destId="{812982BD-5D55-4739-9134-A9894F6338DD}" srcOrd="2" destOrd="0" parTransId="{730CDDF0-F64F-4B32-BA84-5C17B4A8C7F7}" sibTransId="{FA762731-9534-4DC0-8203-2A358E538CBD}"/>
    <dgm:cxn modelId="{FFDB252B-76F1-594B-9E06-BEE712B884C8}" type="presOf" srcId="{3B40AD9A-FD83-4C5B-9AC1-37C043D52189}" destId="{2CBFA680-82BF-4289-8C2B-69B58CDA8C97}" srcOrd="0" destOrd="0" presId="urn:microsoft.com/office/officeart/2005/8/layout/cycle3"/>
    <dgm:cxn modelId="{361C197B-06C8-C943-B249-B85F22A09C26}" type="presOf" srcId="{CDD05379-F605-460B-A163-4F01D92A3622}" destId="{6563FEB6-D8D9-43CD-9A1D-19211D1B8153}" srcOrd="0" destOrd="0" presId="urn:microsoft.com/office/officeart/2005/8/layout/cycle3"/>
    <dgm:cxn modelId="{B49A5DD2-B083-4F77-9698-46061C471263}" srcId="{3B40AD9A-FD83-4C5B-9AC1-37C043D52189}" destId="{5C2D0D3B-ECC2-46EA-8AD5-3FFAA0512FAD}" srcOrd="3" destOrd="0" parTransId="{D42990EF-2515-46C2-9BAC-6EE46754E58C}" sibTransId="{7DAAA0AB-0852-481C-84B8-4E90DC6240D6}"/>
    <dgm:cxn modelId="{BD9090A8-EF0A-0F4A-B606-268892262221}" type="presOf" srcId="{A24A7D98-B5EE-4F53-AC1B-137BB6AEB283}" destId="{20A418E1-4C2E-4CF4-9AC0-2CEC0D39DC22}" srcOrd="0" destOrd="0" presId="urn:microsoft.com/office/officeart/2005/8/layout/cycle3"/>
    <dgm:cxn modelId="{F205619C-DBDA-41F8-84A3-D0F1C3BA178C}" srcId="{3B40AD9A-FD83-4C5B-9AC1-37C043D52189}" destId="{A24A7D98-B5EE-4F53-AC1B-137BB6AEB283}" srcOrd="1" destOrd="0" parTransId="{3DD6702F-3B9E-4546-8EBD-4FBBF3530B69}" sibTransId="{FDBC493A-531D-47F9-8E7B-7ABD876835D3}"/>
    <dgm:cxn modelId="{68A8EB0A-7AD8-4207-9D9F-B51C4DF1C68A}" srcId="{3B40AD9A-FD83-4C5B-9AC1-37C043D52189}" destId="{CDD05379-F605-460B-A163-4F01D92A3622}" srcOrd="0" destOrd="0" parTransId="{8A3C7F82-0C3C-42D1-BA68-680D51A4E524}" sibTransId="{9B3DF864-5AE5-422D-9F29-0DA274CDAFE3}"/>
    <dgm:cxn modelId="{5457FAD2-8809-8D46-888E-4AF988F4FD03}" type="presOf" srcId="{6ADB4180-B3A8-4F4E-9919-BBC826C5E65A}" destId="{83A9F0A9-92AF-4725-B765-A370281FA092}" srcOrd="0" destOrd="0" presId="urn:microsoft.com/office/officeart/2005/8/layout/cycle3"/>
    <dgm:cxn modelId="{CBA57647-3E29-874E-BABF-B744A733D63D}" type="presOf" srcId="{5C2D0D3B-ECC2-46EA-8AD5-3FFAA0512FAD}" destId="{FAE7B44C-0AB3-4464-B110-88339650786C}" srcOrd="0" destOrd="0" presId="urn:microsoft.com/office/officeart/2005/8/layout/cycle3"/>
    <dgm:cxn modelId="{CB331CDC-9D91-0040-BA54-DAF30925D2F4}" type="presOf" srcId="{812982BD-5D55-4739-9134-A9894F6338DD}" destId="{2111C7FF-46BF-4DAA-B7C7-22D54CB43FB7}" srcOrd="0" destOrd="0" presId="urn:microsoft.com/office/officeart/2005/8/layout/cycle3"/>
    <dgm:cxn modelId="{1E238CF3-680D-4408-B6F5-A3C6D3E840B4}" srcId="{3B40AD9A-FD83-4C5B-9AC1-37C043D52189}" destId="{6ADB4180-B3A8-4F4E-9919-BBC826C5E65A}" srcOrd="4" destOrd="0" parTransId="{EFF7C21F-CB93-4896-8162-F2BC8BB4C78F}" sibTransId="{E6009048-80EC-4583-A910-7E0A05B38A8B}"/>
    <dgm:cxn modelId="{B95C9D05-8C84-EB4D-AA84-D5F4283DA93C}" type="presParOf" srcId="{2CBFA680-82BF-4289-8C2B-69B58CDA8C97}" destId="{4F920657-882E-4998-9C4D-3F775C319A46}" srcOrd="0" destOrd="0" presId="urn:microsoft.com/office/officeart/2005/8/layout/cycle3"/>
    <dgm:cxn modelId="{DDAC41AC-75F5-BE43-A408-697F42D9B0E1}" type="presParOf" srcId="{4F920657-882E-4998-9C4D-3F775C319A46}" destId="{6563FEB6-D8D9-43CD-9A1D-19211D1B8153}" srcOrd="0" destOrd="0" presId="urn:microsoft.com/office/officeart/2005/8/layout/cycle3"/>
    <dgm:cxn modelId="{838CB6D3-69F3-444C-9910-E01CC0D3B59A}" type="presParOf" srcId="{4F920657-882E-4998-9C4D-3F775C319A46}" destId="{C98DF6B3-4A4E-423C-BA04-427439880916}" srcOrd="1" destOrd="0" presId="urn:microsoft.com/office/officeart/2005/8/layout/cycle3"/>
    <dgm:cxn modelId="{4E0FEC93-ADCF-3D44-8B01-63517D90F6F8}" type="presParOf" srcId="{4F920657-882E-4998-9C4D-3F775C319A46}" destId="{20A418E1-4C2E-4CF4-9AC0-2CEC0D39DC22}" srcOrd="2" destOrd="0" presId="urn:microsoft.com/office/officeart/2005/8/layout/cycle3"/>
    <dgm:cxn modelId="{9F255A6F-BA59-1E4E-8B6D-4F46373D25B9}" type="presParOf" srcId="{4F920657-882E-4998-9C4D-3F775C319A46}" destId="{2111C7FF-46BF-4DAA-B7C7-22D54CB43FB7}" srcOrd="3" destOrd="0" presId="urn:microsoft.com/office/officeart/2005/8/layout/cycle3"/>
    <dgm:cxn modelId="{713B8D67-573E-C446-A0DB-86803098FAD5}" type="presParOf" srcId="{4F920657-882E-4998-9C4D-3F775C319A46}" destId="{FAE7B44C-0AB3-4464-B110-88339650786C}" srcOrd="4" destOrd="0" presId="urn:microsoft.com/office/officeart/2005/8/layout/cycle3"/>
    <dgm:cxn modelId="{C9149AAD-F49F-D74B-9F83-2363AA226825}" type="presParOf" srcId="{4F920657-882E-4998-9C4D-3F775C319A46}" destId="{83A9F0A9-92AF-4725-B765-A370281FA09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BD84-0DD7-DD4F-9961-4AC55648EFE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C437-37E8-304A-8A2E-87778747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C437-37E8-304A-8A2E-87778747F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C437-37E8-304A-8A2E-87778747F4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0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C437-37E8-304A-8A2E-87778747F4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C437-37E8-304A-8A2E-87778747F4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C437-37E8-304A-8A2E-87778747F4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9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sacs does make us do assessment, but if we do it for the right reason, the</a:t>
            </a:r>
            <a:r>
              <a:rPr lang="en-US" baseline="0" dirty="0" smtClean="0"/>
              <a:t> assessment will take care of itself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C437-37E8-304A-8A2E-87778747F4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5" name="Picture 167" descr="Tower logo.png                                                 0016DEDBMacintosh HD                   BE74CF2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71601"/>
            <a:ext cx="52832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0"/>
            <a:ext cx="284691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0"/>
            <a:ext cx="8337551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E3165-28CB-D443-BF26-F1D53EBA126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BE45A-FA5D-E54F-9DAF-F1EAEFCA3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31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98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31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86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pic>
        <p:nvPicPr>
          <p:cNvPr id="6308" name="Picture 164" descr="Tower logo.png                                                 0016DEDBMacintosh HD                   BE74CF2D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943601"/>
            <a:ext cx="1075267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068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3200" kern="1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2800" kern="1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2400" kern="1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2000" kern="1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2000" kern="1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1@aubur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of Academic Assessment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Megan Rodgers Good, PhD</a:t>
            </a:r>
          </a:p>
          <a:p>
            <a:r>
              <a:rPr lang="en-US" dirty="0" smtClean="0"/>
              <a:t>Director of Academic Assessment</a:t>
            </a:r>
          </a:p>
        </p:txBody>
      </p:sp>
    </p:spTree>
    <p:extLst>
      <p:ext uri="{BB962C8B-B14F-4D97-AF65-F5344CB8AC3E}">
        <p14:creationId xmlns:p14="http://schemas.microsoft.com/office/powerpoint/2010/main" val="6537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Reports – Disseminated on Sept. 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academic degree program received quantitative and qualitative feedback on the </a:t>
            </a:r>
            <a:r>
              <a:rPr lang="en-US" b="1" dirty="0" smtClean="0"/>
              <a:t>quality of their assessment process </a:t>
            </a:r>
            <a:endParaRPr lang="en-US" dirty="0" smtClean="0"/>
          </a:p>
          <a:p>
            <a:r>
              <a:rPr lang="en-US" dirty="0" smtClean="0"/>
              <a:t>Each report will recommend next steps for strengthening the quality of assessment within the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64795343"/>
              </p:ext>
            </p:extLst>
          </p:nvPr>
        </p:nvGraphicFramePr>
        <p:xfrm>
          <a:off x="130629" y="101600"/>
          <a:ext cx="11683999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299411" y="737937"/>
            <a:ext cx="10515217" cy="9785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average, between “Developing” and “Mature” on the Quality of Assessment Rubric (2.4)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Assessment </a:t>
            </a:r>
            <a:r>
              <a:rPr lang="en-US" b="1" dirty="0" smtClean="0"/>
              <a:t>Rubric </a:t>
            </a:r>
          </a:p>
          <a:p>
            <a:pPr lvl="1"/>
            <a:r>
              <a:rPr lang="en-US" dirty="0" smtClean="0"/>
              <a:t>Articulates assessment quality for Auburn University </a:t>
            </a:r>
          </a:p>
          <a:p>
            <a:r>
              <a:rPr lang="en-US" dirty="0" smtClean="0"/>
              <a:t>Assessment </a:t>
            </a:r>
            <a:r>
              <a:rPr lang="en-US" b="1" dirty="0" smtClean="0"/>
              <a:t>workshops</a:t>
            </a:r>
          </a:p>
          <a:p>
            <a:pPr lvl="1"/>
            <a:r>
              <a:rPr lang="en-US" dirty="0" smtClean="0"/>
              <a:t>Offered twice a week October 1 – November 10</a:t>
            </a:r>
          </a:p>
          <a:p>
            <a:pPr lvl="1"/>
            <a:r>
              <a:rPr lang="en-US" dirty="0" smtClean="0"/>
              <a:t>Customizable workshops available </a:t>
            </a:r>
          </a:p>
          <a:p>
            <a:r>
              <a:rPr lang="en-US" dirty="0" smtClean="0"/>
              <a:t>One on one </a:t>
            </a:r>
            <a:r>
              <a:rPr lang="en-US" b="1" dirty="0" smtClean="0"/>
              <a:t>consultations </a:t>
            </a:r>
          </a:p>
          <a:p>
            <a:r>
              <a:rPr lang="en-US" smtClean="0"/>
              <a:t>Program Student Learning </a:t>
            </a:r>
            <a:r>
              <a:rPr lang="en-US" b="1" smtClean="0"/>
              <a:t>Focus Groups</a:t>
            </a:r>
            <a:endParaRPr lang="en-US" dirty="0" smtClean="0"/>
          </a:p>
          <a:p>
            <a:r>
              <a:rPr lang="en-US" dirty="0" smtClean="0"/>
              <a:t>Website: </a:t>
            </a:r>
            <a:r>
              <a:rPr lang="en-US" dirty="0" err="1" smtClean="0"/>
              <a:t>auburn.edu</a:t>
            </a:r>
            <a:r>
              <a:rPr lang="en-US" dirty="0" smtClean="0"/>
              <a:t>/</a:t>
            </a:r>
            <a:r>
              <a:rPr lang="en-US" dirty="0" err="1" smtClean="0"/>
              <a:t>academicassessment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assess1@auburn.edu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/>
          <p:cNvSpPr/>
          <p:nvPr/>
        </p:nvSpPr>
        <p:spPr>
          <a:xfrm>
            <a:off x="3467099" y="1259132"/>
            <a:ext cx="5257800" cy="5257800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6" y="238358"/>
            <a:ext cx="11387667" cy="1143000"/>
          </a:xfrm>
        </p:spPr>
        <p:txBody>
          <a:bodyPr/>
          <a:lstStyle/>
          <a:p>
            <a:r>
              <a:rPr lang="en-US" dirty="0" smtClean="0"/>
              <a:t>Purpose of Assessment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5011" y="4012246"/>
            <a:ext cx="3200400" cy="1684868"/>
            <a:chOff x="4080933" y="4368799"/>
            <a:chExt cx="3200400" cy="1684868"/>
          </a:xfrm>
        </p:grpSpPr>
        <p:sp>
          <p:nvSpPr>
            <p:cNvPr id="5" name="TextBox 4"/>
            <p:cNvSpPr txBox="1"/>
            <p:nvPr/>
          </p:nvSpPr>
          <p:spPr>
            <a:xfrm>
              <a:off x="4080933" y="4368799"/>
              <a:ext cx="3200400" cy="880535"/>
            </a:xfrm>
            <a:prstGeom prst="rect">
              <a:avLst/>
            </a:prstGeom>
            <a:noFill/>
          </p:spPr>
          <p:txBody>
            <a:bodyPr vert="horz" wrap="square" rtlCol="0">
              <a:normAutofit/>
            </a:bodyPr>
            <a:lstStyle/>
            <a:p>
              <a:pPr algn="ctr"/>
              <a:r>
                <a:rPr lang="en-US" sz="3200" b="1" dirty="0" smtClean="0">
                  <a:latin typeface="Times" charset="0"/>
                  <a:ea typeface="Times" charset="0"/>
                  <a:cs typeface="Times" charset="0"/>
                </a:rPr>
                <a:t>Accountability </a:t>
              </a:r>
              <a:endParaRPr lang="en-US" sz="3200" b="1" dirty="0">
                <a:latin typeface="Times" charset="0"/>
                <a:ea typeface="Times" charset="0"/>
                <a:cs typeface="Times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9558" y="4963995"/>
              <a:ext cx="2343150" cy="108967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236412" y="2231495"/>
            <a:ext cx="3888545" cy="1853118"/>
            <a:chOff x="3535786" y="617884"/>
            <a:chExt cx="3888545" cy="1853118"/>
          </a:xfrm>
          <a:solidFill>
            <a:schemeClr val="bg1"/>
          </a:solidFill>
        </p:grpSpPr>
        <p:sp>
          <p:nvSpPr>
            <p:cNvPr id="10" name="Rounded Rectangle 9"/>
            <p:cNvSpPr/>
            <p:nvPr/>
          </p:nvSpPr>
          <p:spPr>
            <a:xfrm>
              <a:off x="3535786" y="617884"/>
              <a:ext cx="3888545" cy="1853118"/>
            </a:xfrm>
            <a:prstGeom prst="roundRect">
              <a:avLst/>
            </a:prstGeom>
            <a:grpFill/>
            <a:ln w="95250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626248" y="708346"/>
              <a:ext cx="3707621" cy="1672194"/>
            </a:xfrm>
            <a:prstGeom prst="rect">
              <a:avLst/>
            </a:prstGeom>
            <a:grpFill/>
            <a:ln w="952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Tell a Story About Student Learning</a:t>
              </a:r>
              <a:endParaRPr lang="en-US" sz="3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42343" y="4607442"/>
            <a:ext cx="4076682" cy="1942794"/>
            <a:chOff x="3441718" y="2677738"/>
            <a:chExt cx="4076682" cy="1942794"/>
          </a:xfrm>
          <a:solidFill>
            <a:schemeClr val="bg1"/>
          </a:solidFill>
        </p:grpSpPr>
        <p:sp>
          <p:nvSpPr>
            <p:cNvPr id="13" name="Rounded Rectangle 12"/>
            <p:cNvSpPr/>
            <p:nvPr/>
          </p:nvSpPr>
          <p:spPr>
            <a:xfrm>
              <a:off x="3441718" y="2677738"/>
              <a:ext cx="4076682" cy="1942794"/>
            </a:xfrm>
            <a:prstGeom prst="roundRect">
              <a:avLst/>
            </a:prstGeom>
            <a:grpFill/>
            <a:ln w="95250"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536557" y="2772577"/>
              <a:ext cx="3887004" cy="1753116"/>
            </a:xfrm>
            <a:prstGeom prst="rect">
              <a:avLst/>
            </a:prstGeom>
            <a:grpFill/>
            <a:ln w="952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Make Evidence-Based Program Innovations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1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3" y="0"/>
            <a:ext cx="11789834" cy="68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Assessment at Auburn </a:t>
            </a:r>
          </a:p>
          <a:p>
            <a:r>
              <a:rPr lang="en-US" dirty="0"/>
              <a:t>Resources Available </a:t>
            </a:r>
          </a:p>
          <a:p>
            <a:r>
              <a:rPr lang="en-US" dirty="0" smtClean="0"/>
              <a:t>Purpose of Assessment </a:t>
            </a:r>
          </a:p>
        </p:txBody>
      </p:sp>
    </p:spTree>
    <p:extLst>
      <p:ext uri="{BB962C8B-B14F-4D97-AF65-F5344CB8AC3E}">
        <p14:creationId xmlns:p14="http://schemas.microsoft.com/office/powerpoint/2010/main" val="7992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71996"/>
              </p:ext>
            </p:extLst>
          </p:nvPr>
        </p:nvGraphicFramePr>
        <p:xfrm>
          <a:off x="-547423" y="1630180"/>
          <a:ext cx="1328684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8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Academic Assessment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134301" y="1918741"/>
            <a:ext cx="3252866" cy="3477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Academic Degree Program Assessment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97346" y="1918741"/>
            <a:ext cx="3252866" cy="3477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General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Education Assessment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Education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Curriculum General Education Committee is:</a:t>
            </a:r>
          </a:p>
          <a:p>
            <a:pPr lvl="1"/>
            <a:r>
              <a:rPr lang="en-US" dirty="0" smtClean="0"/>
              <a:t>Piloting standardized ETS (</a:t>
            </a:r>
            <a:r>
              <a:rPr lang="en-US" dirty="0" err="1" smtClean="0"/>
              <a:t>HEIghten</a:t>
            </a:r>
            <a:r>
              <a:rPr lang="en-US" dirty="0" smtClean="0"/>
              <a:t>) Assessments</a:t>
            </a:r>
            <a:endParaRPr lang="en-US" dirty="0"/>
          </a:p>
          <a:p>
            <a:pPr lvl="1"/>
            <a:r>
              <a:rPr lang="en-US" dirty="0" smtClean="0"/>
              <a:t>Creating alternative assessment strategies for other student learning outcomes not measured by these assessments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b="1" u="sng" dirty="0"/>
              <a:t>No assessment reports are due in Fall 2016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5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Academic Assessment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134301" y="1918741"/>
            <a:ext cx="3252866" cy="3477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Academic Degree Program Assessment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97346" y="1918741"/>
            <a:ext cx="3252866" cy="3477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General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Education Assessment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academic degree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Undergraduate programs (e.g., Psychology, B.S.)</a:t>
            </a:r>
          </a:p>
          <a:p>
            <a:r>
              <a:rPr lang="en-US" dirty="0" smtClean="0"/>
              <a:t>Graduate programs (e.g., Chemistry, Ph.D.)</a:t>
            </a:r>
          </a:p>
          <a:p>
            <a:r>
              <a:rPr lang="en-US" dirty="0" smtClean="0"/>
              <a:t>Certificates (e.g., Construction Management, Certificate)</a:t>
            </a:r>
          </a:p>
          <a:p>
            <a:pPr lvl="1"/>
            <a:r>
              <a:rPr lang="en-US" b="1" dirty="0" smtClean="0"/>
              <a:t>Both </a:t>
            </a:r>
            <a:r>
              <a:rPr lang="en-US" dirty="0" smtClean="0"/>
              <a:t>undergraduate and graduate certificates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6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Degree Program Assessment at 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6" y="1352899"/>
            <a:ext cx="11387667" cy="4114800"/>
          </a:xfrm>
        </p:spPr>
        <p:txBody>
          <a:bodyPr/>
          <a:lstStyle/>
          <a:p>
            <a:r>
              <a:rPr lang="en-US" sz="2800" dirty="0" smtClean="0"/>
              <a:t>Systematic Formative Feedback on the </a:t>
            </a:r>
            <a:r>
              <a:rPr lang="en-US" sz="2800" b="1" dirty="0" smtClean="0"/>
              <a:t>quality of assessment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383017"/>
            <a:ext cx="12192000" cy="3726119"/>
            <a:chOff x="0" y="2383017"/>
            <a:chExt cx="12192000" cy="3726119"/>
          </a:xfrm>
        </p:grpSpPr>
        <p:sp>
          <p:nvSpPr>
            <p:cNvPr id="7" name="Rectangle 6"/>
            <p:cNvSpPr/>
            <p:nvPr/>
          </p:nvSpPr>
          <p:spPr bwMode="auto">
            <a:xfrm>
              <a:off x="1626813" y="2383017"/>
              <a:ext cx="2143594" cy="21136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Report Submission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49829" y="2412996"/>
              <a:ext cx="2143594" cy="21136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/>
                <a:t>Peer Rating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72845" y="2390512"/>
              <a:ext cx="2143594" cy="21136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/>
                <a:t>Feedback Reports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2032" y="5585916"/>
              <a:ext cx="3357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April 18 – </a:t>
              </a:r>
              <a:r>
                <a:rPr lang="en-US" sz="2800" b="1" dirty="0" smtClean="0"/>
                <a:t>July 1 </a:t>
              </a:r>
              <a:endParaRPr lang="en-US" sz="2800" b="1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770407" y="3502282"/>
              <a:ext cx="87942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793423" y="3484793"/>
              <a:ext cx="87942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766003" y="5567071"/>
              <a:ext cx="2027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Mid-July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5193" y="5567071"/>
              <a:ext cx="1911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October 1 </a:t>
              </a:r>
              <a:endParaRPr lang="en-US" sz="28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0" y="5349480"/>
              <a:ext cx="12192000" cy="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49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0"/>
            <a:ext cx="9635067" cy="6788800"/>
          </a:xfrm>
        </p:spPr>
      </p:pic>
    </p:spTree>
    <p:extLst>
      <p:ext uri="{BB962C8B-B14F-4D97-AF65-F5344CB8AC3E}">
        <p14:creationId xmlns:p14="http://schemas.microsoft.com/office/powerpoint/2010/main" val="17252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burn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burn" id="{03A27FB3-6FBD-B641-8E65-1E4D07CF71FB}" vid="{5F2BBD5F-3FC2-9D43-92A6-1A1B1C6393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Auburn</Template>
  <TotalTime>333</TotalTime>
  <Words>336</Words>
  <Application>Microsoft Office PowerPoint</Application>
  <PresentationFormat>Widescreen</PresentationFormat>
  <Paragraphs>67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Auburn</vt:lpstr>
      <vt:lpstr>Office of Academic Assessment Update</vt:lpstr>
      <vt:lpstr>Overview</vt:lpstr>
      <vt:lpstr>Assessment Cycle </vt:lpstr>
      <vt:lpstr>Academic Assessment </vt:lpstr>
      <vt:lpstr>General Education Assessment </vt:lpstr>
      <vt:lpstr>Academic Assessment </vt:lpstr>
      <vt:lpstr>What is an academic degree program?</vt:lpstr>
      <vt:lpstr>Academic Degree Program Assessment at AU</vt:lpstr>
      <vt:lpstr>PowerPoint Presentation</vt:lpstr>
      <vt:lpstr>Feedback Reports – Disseminated on Sept. 13 </vt:lpstr>
      <vt:lpstr>PowerPoint Presentation</vt:lpstr>
      <vt:lpstr>Resources Available</vt:lpstr>
      <vt:lpstr>Purpose of Assessment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Academic Assessment Update</dc:title>
  <dc:creator>Megan Good</dc:creator>
  <cp:lastModifiedBy>CLA User</cp:lastModifiedBy>
  <cp:revision>26</cp:revision>
  <cp:lastPrinted>2016-08-08T16:11:07Z</cp:lastPrinted>
  <dcterms:created xsi:type="dcterms:W3CDTF">2016-08-01T18:22:29Z</dcterms:created>
  <dcterms:modified xsi:type="dcterms:W3CDTF">2016-09-16T18:38:39Z</dcterms:modified>
</cp:coreProperties>
</file>