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7"/>
  </p:notesMasterIdLst>
  <p:handoutMasterIdLst>
    <p:handoutMasterId r:id="rId18"/>
  </p:handoutMasterIdLst>
  <p:sldIdLst>
    <p:sldId id="257" r:id="rId5"/>
    <p:sldId id="275" r:id="rId6"/>
    <p:sldId id="266" r:id="rId7"/>
    <p:sldId id="267" r:id="rId8"/>
    <p:sldId id="268" r:id="rId9"/>
    <p:sldId id="269" r:id="rId10"/>
    <p:sldId id="270" r:id="rId11"/>
    <p:sldId id="271" r:id="rId12"/>
    <p:sldId id="272" r:id="rId13"/>
    <p:sldId id="273" r:id="rId14"/>
    <p:sldId id="274" r:id="rId15"/>
    <p:sldId id="265"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9" d="100"/>
          <a:sy n="119" d="100"/>
        </p:scale>
        <p:origin x="1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22CF341-F3EC-4593-88F2-A122C26D8375}" type="slidenum">
              <a:rPr lang="en-US" smtClean="0"/>
              <a:t>‹#›</a:t>
            </a:fld>
            <a:endParaRPr lang="en-US"/>
          </a:p>
        </p:txBody>
      </p:sp>
    </p:spTree>
    <p:extLst>
      <p:ext uri="{BB962C8B-B14F-4D97-AF65-F5344CB8AC3E}">
        <p14:creationId xmlns:p14="http://schemas.microsoft.com/office/powerpoint/2010/main" val="216139286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4914947-522C-4B99-A62F-4896BD9AEDD9}" type="slidenum">
              <a:rPr lang="en-US" smtClean="0"/>
              <a:t>‹#›</a:t>
            </a:fld>
            <a:endParaRPr lang="en-US"/>
          </a:p>
        </p:txBody>
      </p:sp>
    </p:spTree>
    <p:extLst>
      <p:ext uri="{BB962C8B-B14F-4D97-AF65-F5344CB8AC3E}">
        <p14:creationId xmlns:p14="http://schemas.microsoft.com/office/powerpoint/2010/main" val="148381281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Camp War Eagle 2014</a:t>
            </a:r>
            <a:endParaRPr lang="en-US" dirty="0"/>
          </a:p>
        </p:txBody>
      </p:sp>
      <p:sp>
        <p:nvSpPr>
          <p:cNvPr id="6" name="Header Placeholder 5"/>
          <p:cNvSpPr>
            <a:spLocks noGrp="1"/>
          </p:cNvSpPr>
          <p:nvPr>
            <p:ph type="hdr" sz="quarter" idx="12"/>
          </p:nvPr>
        </p:nvSpPr>
        <p:spPr/>
        <p:txBody>
          <a:bodyPr/>
          <a:lstStyle/>
          <a:p>
            <a:r>
              <a:rPr lang="en-US"/>
              <a:t>Office of Information Technology</a:t>
            </a:r>
            <a:endParaRPr lang="en-US" dirty="0"/>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8368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3"/>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E4B99B7-092C-4D3C-9D74-C2B05A53073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332071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4B99B7-092C-4D3C-9D74-C2B05A530736}"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294208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E4B99B7-092C-4D3C-9D74-C2B05A53073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41204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3"/>
                </a:solidFill>
                <a:effectLst>
                  <a:outerShdw blurRad="38100" dist="38100" dir="2700000" algn="tl">
                    <a:srgbClr val="000000">
                      <a:alpha val="43137"/>
                    </a:srgb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E4B99B7-092C-4D3C-9D74-C2B05A53073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688-7604-472E-8603-43E98A0ECAF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6274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3"/>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E4B99B7-092C-4D3C-9D74-C2B05A53073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1261972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3"/>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3"/>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3"/>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4B99B7-092C-4D3C-9D74-C2B05A530736}" type="datetimeFigureOut">
              <a:rPr lang="en-US" smtClean="0"/>
              <a:t>10/16/2016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189840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3"/>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outerShdw blurRad="38100" dist="38100" dir="2700000" algn="tl">
                    <a:srgbClr val="000000">
                      <a:alpha val="43137"/>
                    </a:srgbClr>
                  </a:outerShdw>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3"/>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outerShdw blurRad="38100" dist="38100" dir="2700000" algn="tl">
                    <a:srgbClr val="000000">
                      <a:alpha val="43137"/>
                    </a:srgbClr>
                  </a:outerShdw>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3"/>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outerShdw blurRad="38100" dist="38100" dir="2700000" algn="tl">
                    <a:srgbClr val="000000">
                      <a:alpha val="43137"/>
                    </a:srgbClr>
                  </a:outerShdw>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4B99B7-092C-4D3C-9D74-C2B05A530736}" type="datetimeFigureOut">
              <a:rPr lang="en-US" smtClean="0"/>
              <a:t>10/16/2016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3441273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B99B7-092C-4D3C-9D74-C2B05A53073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87928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E4B99B7-092C-4D3C-9D74-C2B05A53073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212370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E4B99B7-092C-4D3C-9D74-C2B05A53073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388300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3"/>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B99B7-092C-4D3C-9D74-C2B05A53073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2349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effectLst>
                  <a:outerShdw blurRad="38100" dist="38100" dir="2700000" algn="tl">
                    <a:srgbClr val="000000">
                      <a:alpha val="43137"/>
                    </a:srgbClr>
                  </a:outerShdw>
                </a:effectLst>
              </a:defRPr>
            </a:lvl1pPr>
            <a:lvl2pPr>
              <a:defRPr sz="1600">
                <a:effectLst>
                  <a:outerShdw blurRad="38100" dist="38100" dir="2700000" algn="tl">
                    <a:srgbClr val="000000">
                      <a:alpha val="43137"/>
                    </a:srgbClr>
                  </a:outerShdw>
                </a:effectLst>
              </a:defRPr>
            </a:lvl2pPr>
            <a:lvl3pPr>
              <a:defRPr sz="1400">
                <a:effectLst>
                  <a:outerShdw blurRad="38100" dist="38100" dir="2700000" algn="tl">
                    <a:srgbClr val="000000">
                      <a:alpha val="43137"/>
                    </a:srgbClr>
                  </a:outerShdw>
                </a:effectLst>
              </a:defRPr>
            </a:lvl3pPr>
            <a:lvl4pPr>
              <a:defRPr sz="1200">
                <a:effectLst>
                  <a:outerShdw blurRad="38100" dist="38100" dir="2700000" algn="tl">
                    <a:srgbClr val="000000">
                      <a:alpha val="43137"/>
                    </a:srgbClr>
                  </a:outerShdw>
                </a:effectLst>
              </a:defRPr>
            </a:lvl4pPr>
            <a:lvl5pPr>
              <a:defRPr sz="1200">
                <a:effectLst>
                  <a:outerShdw blurRad="38100" dist="38100" dir="2700000" algn="tl">
                    <a:srgbClr val="000000">
                      <a:alpha val="43137"/>
                    </a:srgbClr>
                  </a:outerShdw>
                </a:effectLs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effectLst>
                  <a:outerShdw blurRad="38100" dist="38100" dir="2700000" algn="tl">
                    <a:srgbClr val="000000">
                      <a:alpha val="43137"/>
                    </a:srgbClr>
                  </a:outerShdw>
                </a:effectLst>
              </a:defRPr>
            </a:lvl1pPr>
            <a:lvl2pPr>
              <a:defRPr sz="1600">
                <a:effectLst>
                  <a:outerShdw blurRad="38100" dist="38100" dir="2700000" algn="tl">
                    <a:srgbClr val="000000">
                      <a:alpha val="43137"/>
                    </a:srgbClr>
                  </a:outerShdw>
                </a:effectLst>
              </a:defRPr>
            </a:lvl2pPr>
            <a:lvl3pPr>
              <a:defRPr sz="1400">
                <a:effectLst>
                  <a:outerShdw blurRad="38100" dist="38100" dir="2700000" algn="tl">
                    <a:srgbClr val="000000">
                      <a:alpha val="43137"/>
                    </a:srgbClr>
                  </a:outerShdw>
                </a:effectLst>
              </a:defRPr>
            </a:lvl3pPr>
            <a:lvl4pPr>
              <a:defRPr sz="1200">
                <a:effectLst>
                  <a:outerShdw blurRad="38100" dist="38100" dir="2700000" algn="tl">
                    <a:srgbClr val="000000">
                      <a:alpha val="43137"/>
                    </a:srgbClr>
                  </a:outerShdw>
                </a:effectLst>
              </a:defRPr>
            </a:lvl4pPr>
            <a:lvl5pPr>
              <a:defRPr sz="1200">
                <a:effectLst>
                  <a:outerShdw blurRad="38100" dist="38100" dir="2700000" algn="tl">
                    <a:srgbClr val="000000">
                      <a:alpha val="43137"/>
                    </a:srgbClr>
                  </a:outerShdw>
                </a:effectLs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4B99B7-092C-4D3C-9D74-C2B05A530736}"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84296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3"/>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effectLst>
                  <a:outerShdw blurRad="38100" dist="38100" dir="2700000" algn="tl">
                    <a:srgbClr val="000000">
                      <a:alpha val="43137"/>
                    </a:srgbClr>
                  </a:outerShdw>
                </a:effectLst>
              </a:defRPr>
            </a:lvl1pPr>
            <a:lvl2pPr>
              <a:defRPr sz="1600">
                <a:effectLst>
                  <a:outerShdw blurRad="38100" dist="38100" dir="2700000" algn="tl">
                    <a:srgbClr val="000000">
                      <a:alpha val="43137"/>
                    </a:srgbClr>
                  </a:outerShdw>
                </a:effectLst>
              </a:defRPr>
            </a:lvl2pPr>
            <a:lvl3pPr>
              <a:defRPr sz="1400">
                <a:effectLst>
                  <a:outerShdw blurRad="38100" dist="38100" dir="2700000" algn="tl">
                    <a:srgbClr val="000000">
                      <a:alpha val="43137"/>
                    </a:srgbClr>
                  </a:outerShdw>
                </a:effectLst>
              </a:defRPr>
            </a:lvl3pPr>
            <a:lvl4pPr>
              <a:defRPr sz="1200">
                <a:effectLst>
                  <a:outerShdw blurRad="38100" dist="38100" dir="2700000" algn="tl">
                    <a:srgbClr val="000000">
                      <a:alpha val="43137"/>
                    </a:srgbClr>
                  </a:outerShdw>
                </a:effectLst>
              </a:defRPr>
            </a:lvl4pPr>
            <a:lvl5pPr>
              <a:defRPr sz="1200">
                <a:effectLst>
                  <a:outerShdw blurRad="38100" dist="38100" dir="2700000" algn="tl">
                    <a:srgbClr val="000000">
                      <a:alpha val="43137"/>
                    </a:srgbClr>
                  </a:outerShdw>
                </a:effectLs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3"/>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effectLst>
                  <a:outerShdw blurRad="38100" dist="38100" dir="2700000" algn="tl">
                    <a:srgbClr val="000000">
                      <a:alpha val="43137"/>
                    </a:srgbClr>
                  </a:outerShdw>
                </a:effectLst>
              </a:defRPr>
            </a:lvl1pPr>
            <a:lvl2pPr>
              <a:defRPr sz="1600">
                <a:effectLst>
                  <a:outerShdw blurRad="38100" dist="38100" dir="2700000" algn="tl">
                    <a:srgbClr val="000000">
                      <a:alpha val="43137"/>
                    </a:srgbClr>
                  </a:outerShdw>
                </a:effectLst>
              </a:defRPr>
            </a:lvl2pPr>
            <a:lvl3pPr>
              <a:defRPr sz="1400">
                <a:effectLst>
                  <a:outerShdw blurRad="38100" dist="38100" dir="2700000" algn="tl">
                    <a:srgbClr val="000000">
                      <a:alpha val="43137"/>
                    </a:srgbClr>
                  </a:outerShdw>
                </a:effectLst>
              </a:defRPr>
            </a:lvl3pPr>
            <a:lvl4pPr>
              <a:defRPr sz="1200">
                <a:effectLst>
                  <a:outerShdw blurRad="38100" dist="38100" dir="2700000" algn="tl">
                    <a:srgbClr val="000000">
                      <a:alpha val="43137"/>
                    </a:srgbClr>
                  </a:outerShdw>
                </a:effectLst>
              </a:defRPr>
            </a:lvl4pPr>
            <a:lvl5pPr>
              <a:defRPr sz="1200">
                <a:effectLst>
                  <a:outerShdw blurRad="38100" dist="38100" dir="2700000" algn="tl">
                    <a:srgbClr val="000000">
                      <a:alpha val="43137"/>
                    </a:srgbClr>
                  </a:outerShdw>
                </a:effectLs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4B99B7-092C-4D3C-9D74-C2B05A530736}"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270836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E4B99B7-092C-4D3C-9D74-C2B05A530736}" type="datetimeFigureOut">
              <a:rPr lang="en-US" smtClean="0"/>
              <a:t>10/16/2016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349232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E4B99B7-092C-4D3C-9D74-C2B05A530736}" type="datetimeFigureOut">
              <a:rPr lang="en-US" smtClean="0"/>
              <a:t>10/16/2016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60061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effectLst>
                  <a:outerShdw blurRad="38100" dist="38100" dir="2700000" algn="tl">
                    <a:srgbClr val="000000">
                      <a:alpha val="43137"/>
                    </a:srgbClr>
                  </a:outerShdw>
                </a:effectLst>
              </a:defRPr>
            </a:lvl1pPr>
            <a:lvl2pPr>
              <a:defRPr sz="1800">
                <a:effectLst>
                  <a:outerShdw blurRad="38100" dist="38100" dir="2700000" algn="tl">
                    <a:srgbClr val="000000">
                      <a:alpha val="43137"/>
                    </a:srgbClr>
                  </a:outerShdw>
                </a:effectLst>
              </a:defRPr>
            </a:lvl2pPr>
            <a:lvl3pPr>
              <a:defRPr sz="1600">
                <a:effectLst>
                  <a:outerShdw blurRad="38100" dist="38100" dir="2700000" algn="tl">
                    <a:srgbClr val="000000">
                      <a:alpha val="43137"/>
                    </a:srgbClr>
                  </a:outerShdw>
                </a:effectLst>
              </a:defRPr>
            </a:lvl3pPr>
            <a:lvl4pPr>
              <a:defRPr sz="1400">
                <a:effectLst>
                  <a:outerShdw blurRad="38100" dist="38100" dir="2700000" algn="tl">
                    <a:srgbClr val="000000">
                      <a:alpha val="43137"/>
                    </a:srgbClr>
                  </a:outerShdw>
                </a:effectLst>
              </a:defRPr>
            </a:lvl4pPr>
            <a:lvl5pPr>
              <a:defRPr sz="1400">
                <a:effectLst>
                  <a:outerShdw blurRad="38100" dist="38100" dir="2700000" algn="tl">
                    <a:srgbClr val="000000">
                      <a:alpha val="43137"/>
                    </a:srgbClr>
                  </a:outerShdw>
                </a:effectLst>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E4B99B7-092C-4D3C-9D74-C2B05A530736}" type="datetimeFigureOut">
              <a:rPr lang="en-US" smtClean="0"/>
              <a:t>10/16/2016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232253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outerShdw blurRad="38100" dist="38100" dir="2700000" algn="tl">
                    <a:srgbClr val="000000">
                      <a:alpha val="43137"/>
                    </a:srgbClr>
                  </a:outerShdw>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4B99B7-092C-4D3C-9D74-C2B05A530736}"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89688-7604-472E-8603-43E98A0ECAF7}" type="slidenum">
              <a:rPr lang="en-US" smtClean="0"/>
              <a:t>‹#›</a:t>
            </a:fld>
            <a:endParaRPr lang="en-US"/>
          </a:p>
        </p:txBody>
      </p:sp>
    </p:spTree>
    <p:extLst>
      <p:ext uri="{BB962C8B-B14F-4D97-AF65-F5344CB8AC3E}">
        <p14:creationId xmlns:p14="http://schemas.microsoft.com/office/powerpoint/2010/main" val="199714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E4B99B7-092C-4D3C-9D74-C2B05A530736}" type="datetimeFigureOut">
              <a:rPr lang="en-US" smtClean="0"/>
              <a:t>10/16/2016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2B89688-7604-472E-8603-43E98A0ECAF7}" type="slidenum">
              <a:rPr lang="en-US" smtClean="0"/>
              <a:t>‹#›</a:t>
            </a:fld>
            <a:endParaRPr lang="en-US"/>
          </a:p>
        </p:txBody>
      </p:sp>
      <p:pic>
        <p:nvPicPr>
          <p:cNvPr id="13" name="Picture 12"/>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088880" y="6271767"/>
            <a:ext cx="1814595" cy="400177"/>
          </a:xfrm>
          <a:prstGeom prst="rect">
            <a:avLst/>
          </a:prstGeom>
        </p:spPr>
      </p:pic>
    </p:spTree>
    <p:extLst>
      <p:ext uri="{BB962C8B-B14F-4D97-AF65-F5344CB8AC3E}">
        <p14:creationId xmlns:p14="http://schemas.microsoft.com/office/powerpoint/2010/main" val="226511553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effectLst>
            <a:outerShdw blurRad="38100" dist="38100" dir="2700000" algn="tl">
              <a:srgbClr val="000000">
                <a:alpha val="43137"/>
              </a:srgbClr>
            </a:outerShdw>
          </a:effectLst>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effectLst>
            <a:outerShdw blurRad="38100" dist="38100" dir="2700000" algn="tl">
              <a:srgbClr val="000000">
                <a:alpha val="43137"/>
              </a:srgbClr>
            </a:outerShdw>
          </a:effectLst>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effectLst>
            <a:outerShdw blurRad="38100" dist="38100" dir="2700000" algn="tl">
              <a:srgbClr val="000000">
                <a:alpha val="43137"/>
              </a:srgbClr>
            </a:outerShdw>
          </a:effectLst>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effectLst>
            <a:outerShdw blurRad="38100" dist="38100" dir="2700000" algn="tl">
              <a:srgbClr val="000000">
                <a:alpha val="43137"/>
              </a:srgbClr>
            </a:outerShdw>
          </a:effectLst>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effectLst>
            <a:outerShdw blurRad="38100" dist="38100" dir="2700000" algn="tl">
              <a:srgbClr val="000000">
                <a:alpha val="43137"/>
              </a:srgbClr>
            </a:outerShdw>
          </a:effectLst>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8000" b="1" i="1" dirty="0">
                <a:solidFill>
                  <a:schemeClr val="tx1"/>
                </a:solidFill>
                <a:effectLst>
                  <a:outerShdw blurRad="38100" dist="38100" dir="2700000" algn="tl">
                    <a:srgbClr val="000000">
                      <a:alpha val="43137"/>
                    </a:srgbClr>
                  </a:outerShdw>
                </a:effectLst>
              </a:rPr>
              <a:t>IT Policy Review</a:t>
            </a:r>
            <a:br>
              <a:rPr lang="en-US" dirty="0">
                <a:solidFill>
                  <a:schemeClr val="tx1"/>
                </a:solidFill>
                <a:effectLst>
                  <a:outerShdw blurRad="38100" dist="38100" dir="2700000" algn="tl">
                    <a:srgbClr val="000000">
                      <a:alpha val="43137"/>
                    </a:srgbClr>
                  </a:outerShdw>
                </a:effectLst>
              </a:rPr>
            </a:br>
            <a:endParaRPr lang="en-US" sz="6000"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54955" y="5165124"/>
            <a:ext cx="8825658" cy="473676"/>
          </a:xfrm>
        </p:spPr>
        <p:txBody>
          <a:bodyPr/>
          <a:lstStyle/>
          <a:p>
            <a:r>
              <a:rPr lang="en-US" i="1" cap="none" dirty="0"/>
              <a:t>October 18</a:t>
            </a:r>
            <a:r>
              <a:rPr lang="en-US" i="1" cap="none" dirty="0">
                <a:effectLst>
                  <a:outerShdw blurRad="38100" dist="38100" dir="2700000" algn="tl">
                    <a:srgbClr val="000000">
                      <a:alpha val="43137"/>
                    </a:srgbClr>
                  </a:outerShdw>
                </a:effectLst>
              </a:rPr>
              <a:t>, 2016</a:t>
            </a:r>
          </a:p>
          <a:p>
            <a:endParaRPr lang="en-US" dirty="0"/>
          </a:p>
        </p:txBody>
      </p:sp>
    </p:spTree>
    <p:extLst>
      <p:ext uri="{BB962C8B-B14F-4D97-AF65-F5344CB8AC3E}">
        <p14:creationId xmlns:p14="http://schemas.microsoft.com/office/powerpoint/2010/main" val="349514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5719"/>
          </a:xfrm>
        </p:spPr>
        <p:txBody>
          <a:bodyPr/>
          <a:lstStyle/>
          <a:p>
            <a:endParaRPr lang="en-US" dirty="0"/>
          </a:p>
        </p:txBody>
      </p:sp>
      <p:sp>
        <p:nvSpPr>
          <p:cNvPr id="3" name="Content Placeholder 2"/>
          <p:cNvSpPr>
            <a:spLocks noGrp="1"/>
          </p:cNvSpPr>
          <p:nvPr>
            <p:ph idx="1"/>
          </p:nvPr>
        </p:nvSpPr>
        <p:spPr>
          <a:xfrm>
            <a:off x="1103312" y="296334"/>
            <a:ext cx="8946541" cy="6056340"/>
          </a:xfrm>
        </p:spPr>
        <p:txBody>
          <a:bodyPr>
            <a:normAutofit fontScale="92500" lnSpcReduction="10000"/>
          </a:bodyPr>
          <a:lstStyle/>
          <a:p>
            <a:endParaRPr lang="en-US" dirty="0"/>
          </a:p>
          <a:p>
            <a:r>
              <a:rPr lang="en-US" sz="2400" dirty="0"/>
              <a:t>The purpose of this policy is to ensure that Auburn University email is an effective and secure means of communication for Auburn University employees and students. </a:t>
            </a:r>
          </a:p>
          <a:p>
            <a:r>
              <a:rPr lang="en-US" sz="2400" dirty="0"/>
              <a:t>Auburn University email systems are managed in accordance with the University’s Electronic Privacy Policy. </a:t>
            </a:r>
          </a:p>
          <a:p>
            <a:r>
              <a:rPr lang="en-US" sz="2400" dirty="0"/>
              <a:t>Email sent outside the university is not assured of privacy and may be viewed by others. </a:t>
            </a:r>
          </a:p>
          <a:p>
            <a:r>
              <a:rPr lang="en-US" sz="2400" dirty="0"/>
              <a:t>Official email communication for Auburn University employees and students should take place through the Auburn email system. </a:t>
            </a:r>
          </a:p>
          <a:p>
            <a:r>
              <a:rPr lang="en-US" sz="2400" dirty="0"/>
              <a:t>Email communications with students should be addressed to their Auburn email address. </a:t>
            </a:r>
          </a:p>
          <a:p>
            <a:r>
              <a:rPr lang="en-US" sz="2400" dirty="0"/>
              <a:t>Be Nice</a:t>
            </a:r>
          </a:p>
          <a:p>
            <a:r>
              <a:rPr lang="en-US" sz="2400" dirty="0"/>
              <a:t>No Commercial Use</a:t>
            </a:r>
          </a:p>
          <a:p>
            <a:r>
              <a:rPr lang="en-US" sz="2400" dirty="0"/>
              <a:t>Don’t Send Unauthorized Mass Mailings</a:t>
            </a:r>
          </a:p>
          <a:p>
            <a:endParaRPr lang="en-US" dirty="0"/>
          </a:p>
          <a:p>
            <a:endParaRPr lang="en-US" dirty="0"/>
          </a:p>
          <a:p>
            <a:endParaRPr lang="en-US" dirty="0"/>
          </a:p>
        </p:txBody>
      </p:sp>
    </p:spTree>
    <p:extLst>
      <p:ext uri="{BB962C8B-B14F-4D97-AF65-F5344CB8AC3E}">
        <p14:creationId xmlns:p14="http://schemas.microsoft.com/office/powerpoint/2010/main" val="378506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Employees are prohibited from automatically forwarding Auburn University email to a third party email system. </a:t>
            </a:r>
          </a:p>
          <a:p>
            <a:r>
              <a:rPr lang="en-US" sz="2800" dirty="0"/>
              <a:t>Individual messages that are forwarded by the user to a personal account must not contain Auburn University confidential or sensitive information. </a:t>
            </a:r>
          </a:p>
        </p:txBody>
      </p:sp>
    </p:spTree>
    <p:extLst>
      <p:ext uri="{BB962C8B-B14F-4D97-AF65-F5344CB8AC3E}">
        <p14:creationId xmlns:p14="http://schemas.microsoft.com/office/powerpoint/2010/main" val="209133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3900" dirty="0">
                <a:solidFill>
                  <a:schemeClr val="accent3">
                    <a:lumMod val="75000"/>
                  </a:schemeClr>
                </a:solidFill>
              </a:rPr>
              <a:t>?</a:t>
            </a:r>
          </a:p>
        </p:txBody>
      </p:sp>
      <p:sp>
        <p:nvSpPr>
          <p:cNvPr id="5" name="Text Placeholder 4"/>
          <p:cNvSpPr>
            <a:spLocks noGrp="1"/>
          </p:cNvSpPr>
          <p:nvPr>
            <p:ph type="body" idx="1"/>
          </p:nvPr>
        </p:nvSpPr>
        <p:spPr/>
        <p:txBody>
          <a:bodyPr>
            <a:normAutofit/>
          </a:bodyPr>
          <a:lstStyle/>
          <a:p>
            <a:pPr algn="ctr"/>
            <a:endParaRPr lang="en-US" sz="4000" dirty="0"/>
          </a:p>
        </p:txBody>
      </p:sp>
    </p:spTree>
    <p:extLst>
      <p:ext uri="{BB962C8B-B14F-4D97-AF65-F5344CB8AC3E}">
        <p14:creationId xmlns:p14="http://schemas.microsoft.com/office/powerpoint/2010/main" val="207359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63261"/>
          </a:xfrm>
        </p:spPr>
        <p:txBody>
          <a:bodyPr/>
          <a:lstStyle/>
          <a:p>
            <a:pPr algn="ctr"/>
            <a:r>
              <a:rPr lang="en-US" dirty="0"/>
              <a:t>Four Policies For Review</a:t>
            </a:r>
          </a:p>
        </p:txBody>
      </p:sp>
      <p:sp>
        <p:nvSpPr>
          <p:cNvPr id="3" name="Content Placeholder 2"/>
          <p:cNvSpPr>
            <a:spLocks noGrp="1"/>
          </p:cNvSpPr>
          <p:nvPr>
            <p:ph idx="1"/>
          </p:nvPr>
        </p:nvSpPr>
        <p:spPr/>
        <p:txBody>
          <a:bodyPr/>
          <a:lstStyle/>
          <a:p>
            <a:r>
              <a:rPr lang="en-US" sz="2800" dirty="0"/>
              <a:t>Appropriate Use of Information Technology</a:t>
            </a:r>
          </a:p>
          <a:p>
            <a:r>
              <a:rPr lang="en-US" sz="2800" dirty="0"/>
              <a:t>Eligible User</a:t>
            </a:r>
          </a:p>
          <a:p>
            <a:r>
              <a:rPr lang="en-US" sz="2800" dirty="0"/>
              <a:t>Electronic and Information Technology Accessibility</a:t>
            </a:r>
          </a:p>
          <a:p>
            <a:r>
              <a:rPr lang="en-US" sz="2800" dirty="0"/>
              <a:t>Employee &amp; Student Email</a:t>
            </a:r>
          </a:p>
          <a:p>
            <a:endParaRPr lang="en-US" dirty="0"/>
          </a:p>
        </p:txBody>
      </p:sp>
    </p:spTree>
    <p:extLst>
      <p:ext uri="{BB962C8B-B14F-4D97-AF65-F5344CB8AC3E}">
        <p14:creationId xmlns:p14="http://schemas.microsoft.com/office/powerpoint/2010/main" val="128651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Appropriate Use of </a:t>
            </a:r>
            <a:br>
              <a:rPr lang="en-US" dirty="0"/>
            </a:br>
            <a:r>
              <a:rPr lang="en-US" dirty="0"/>
              <a:t>Information Technology</a:t>
            </a:r>
          </a:p>
        </p:txBody>
      </p:sp>
      <p:sp>
        <p:nvSpPr>
          <p:cNvPr id="3" name="Content Placeholder 2"/>
          <p:cNvSpPr>
            <a:spLocks noGrp="1"/>
          </p:cNvSpPr>
          <p:nvPr>
            <p:ph idx="1"/>
          </p:nvPr>
        </p:nvSpPr>
        <p:spPr/>
        <p:txBody>
          <a:bodyPr>
            <a:normAutofit/>
          </a:bodyPr>
          <a:lstStyle/>
          <a:p>
            <a:endParaRPr lang="en-US" dirty="0"/>
          </a:p>
          <a:p>
            <a:pPr marL="0" indent="0">
              <a:buNone/>
            </a:pPr>
            <a:r>
              <a:rPr lang="en-US" sz="2800" dirty="0"/>
              <a:t>Any individual or group granted permission to use Auburn University Information Technology (IT) resources is responsible for using those resources in an appropriate manner, consistent with the mission of the university, and in compliance with federal, state, and local statutes and Auburn University policies. </a:t>
            </a:r>
          </a:p>
        </p:txBody>
      </p:sp>
    </p:spTree>
    <p:extLst>
      <p:ext uri="{BB962C8B-B14F-4D97-AF65-F5344CB8AC3E}">
        <p14:creationId xmlns:p14="http://schemas.microsoft.com/office/powerpoint/2010/main" val="177625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397933"/>
            <a:ext cx="9404723" cy="54785"/>
          </a:xfrm>
        </p:spPr>
        <p:txBody>
          <a:bodyPr/>
          <a:lstStyle/>
          <a:p>
            <a:endParaRPr lang="en-US" dirty="0"/>
          </a:p>
        </p:txBody>
      </p:sp>
      <p:sp>
        <p:nvSpPr>
          <p:cNvPr id="3" name="Content Placeholder 2"/>
          <p:cNvSpPr>
            <a:spLocks noGrp="1"/>
          </p:cNvSpPr>
          <p:nvPr>
            <p:ph idx="1"/>
          </p:nvPr>
        </p:nvSpPr>
        <p:spPr>
          <a:xfrm>
            <a:off x="1103312" y="990600"/>
            <a:ext cx="8946541" cy="5257799"/>
          </a:xfrm>
        </p:spPr>
        <p:txBody>
          <a:bodyPr>
            <a:normAutofit/>
          </a:bodyPr>
          <a:lstStyle/>
          <a:p>
            <a:r>
              <a:rPr lang="en-US" sz="3200" dirty="0"/>
              <a:t>Use IT Resources to Serve the Mission of the University</a:t>
            </a:r>
          </a:p>
          <a:p>
            <a:r>
              <a:rPr lang="en-US" sz="3200" dirty="0"/>
              <a:t>Be Legal</a:t>
            </a:r>
          </a:p>
          <a:p>
            <a:r>
              <a:rPr lang="en-US" sz="3200" dirty="0"/>
              <a:t>Be Nice</a:t>
            </a:r>
          </a:p>
          <a:p>
            <a:r>
              <a:rPr lang="en-US" sz="3200" dirty="0"/>
              <a:t>No Commercial Use</a:t>
            </a:r>
          </a:p>
          <a:p>
            <a:r>
              <a:rPr lang="en-US" sz="3200" dirty="0"/>
              <a:t>Don’t Hog Resources</a:t>
            </a:r>
          </a:p>
          <a:p>
            <a:r>
              <a:rPr lang="en-US" sz="3200" dirty="0"/>
              <a:t>Colleges &amp; Departments May Create Additional Policies</a:t>
            </a:r>
          </a:p>
        </p:txBody>
      </p:sp>
    </p:spTree>
    <p:extLst>
      <p:ext uri="{BB962C8B-B14F-4D97-AF65-F5344CB8AC3E}">
        <p14:creationId xmlns:p14="http://schemas.microsoft.com/office/powerpoint/2010/main" val="237625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1400530"/>
          </a:xfrm>
        </p:spPr>
        <p:txBody>
          <a:bodyPr/>
          <a:lstStyle/>
          <a:p>
            <a:pPr algn="ctr"/>
            <a:r>
              <a:rPr lang="en-US" dirty="0"/>
              <a:t>Eligibility for Auburn University</a:t>
            </a:r>
            <a:br>
              <a:rPr lang="en-US" dirty="0"/>
            </a:br>
            <a:r>
              <a:rPr lang="en-US" dirty="0"/>
              <a:t>User Accounts</a:t>
            </a:r>
          </a:p>
        </p:txBody>
      </p:sp>
      <p:sp>
        <p:nvSpPr>
          <p:cNvPr id="3" name="Content Placeholder 2"/>
          <p:cNvSpPr>
            <a:spLocks noGrp="1"/>
          </p:cNvSpPr>
          <p:nvPr>
            <p:ph idx="1"/>
          </p:nvPr>
        </p:nvSpPr>
        <p:spPr/>
        <p:txBody>
          <a:bodyPr/>
          <a:lstStyle/>
          <a:p>
            <a:endParaRPr lang="en-US" dirty="0"/>
          </a:p>
          <a:p>
            <a:pPr marL="0" indent="0">
              <a:buNone/>
            </a:pPr>
            <a:r>
              <a:rPr lang="en-US" sz="3200" dirty="0"/>
              <a:t>A person or entity (user) may be granted an Auburn University user account and access to particular Auburn University computing resources only if such access supports the mission of Auburn University</a:t>
            </a:r>
            <a:r>
              <a:rPr lang="en-US" dirty="0"/>
              <a:t>. </a:t>
            </a:r>
          </a:p>
        </p:txBody>
      </p:sp>
    </p:spTree>
    <p:extLst>
      <p:ext uri="{BB962C8B-B14F-4D97-AF65-F5344CB8AC3E}">
        <p14:creationId xmlns:p14="http://schemas.microsoft.com/office/powerpoint/2010/main" val="282029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364067"/>
            <a:ext cx="9404723" cy="88651"/>
          </a:xfrm>
        </p:spPr>
        <p:txBody>
          <a:bodyPr/>
          <a:lstStyle/>
          <a:p>
            <a:endParaRPr lang="en-US"/>
          </a:p>
        </p:txBody>
      </p:sp>
      <p:sp>
        <p:nvSpPr>
          <p:cNvPr id="3" name="Content Placeholder 2"/>
          <p:cNvSpPr>
            <a:spLocks noGrp="1"/>
          </p:cNvSpPr>
          <p:nvPr>
            <p:ph idx="1"/>
          </p:nvPr>
        </p:nvSpPr>
        <p:spPr>
          <a:xfrm>
            <a:off x="1103312" y="364067"/>
            <a:ext cx="8946541" cy="5884333"/>
          </a:xfrm>
        </p:spPr>
        <p:txBody>
          <a:bodyPr>
            <a:noAutofit/>
          </a:bodyPr>
          <a:lstStyle/>
          <a:p>
            <a:r>
              <a:rPr lang="en-US" sz="2800" dirty="0"/>
              <a:t>Employees</a:t>
            </a:r>
          </a:p>
          <a:p>
            <a:r>
              <a:rPr lang="en-US" sz="2800" dirty="0"/>
              <a:t>Students</a:t>
            </a:r>
          </a:p>
          <a:p>
            <a:r>
              <a:rPr lang="en-US" sz="2800" dirty="0"/>
              <a:t>Retirees</a:t>
            </a:r>
          </a:p>
          <a:p>
            <a:r>
              <a:rPr lang="en-US" sz="2800" dirty="0"/>
              <a:t>Graduates (Email through O-365)</a:t>
            </a:r>
          </a:p>
          <a:p>
            <a:r>
              <a:rPr lang="en-US" sz="2800" dirty="0"/>
              <a:t>Visiting Scholars &amp; Research Partners</a:t>
            </a:r>
          </a:p>
          <a:p>
            <a:r>
              <a:rPr lang="en-US" sz="2800" dirty="0"/>
              <a:t>Affiliates</a:t>
            </a:r>
          </a:p>
          <a:p>
            <a:pPr lvl="1"/>
            <a:r>
              <a:rPr lang="en-US" sz="2400" dirty="0"/>
              <a:t>Contractors</a:t>
            </a:r>
          </a:p>
          <a:p>
            <a:pPr lvl="1"/>
            <a:r>
              <a:rPr lang="en-US" sz="2400" dirty="0"/>
              <a:t>Vendors Providing Systems Support</a:t>
            </a:r>
          </a:p>
          <a:p>
            <a:pPr lvl="1"/>
            <a:r>
              <a:rPr lang="en-US" sz="2400" dirty="0"/>
              <a:t>Campus Ministers</a:t>
            </a:r>
          </a:p>
          <a:p>
            <a:pPr lvl="1"/>
            <a:r>
              <a:rPr lang="en-US" sz="2400" dirty="0"/>
              <a:t>And Dozens of Additional Categories</a:t>
            </a:r>
          </a:p>
          <a:p>
            <a:r>
              <a:rPr lang="en-US" sz="2800" dirty="0"/>
              <a:t>Annual Review and/or Expiration Date</a:t>
            </a:r>
          </a:p>
        </p:txBody>
      </p:sp>
    </p:spTree>
    <p:extLst>
      <p:ext uri="{BB962C8B-B14F-4D97-AF65-F5344CB8AC3E}">
        <p14:creationId xmlns:p14="http://schemas.microsoft.com/office/powerpoint/2010/main" val="185297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Electronic &amp; Information Technology Accessibility Policy</a:t>
            </a:r>
          </a:p>
        </p:txBody>
      </p:sp>
      <p:sp>
        <p:nvSpPr>
          <p:cNvPr id="3" name="Content Placeholder 2"/>
          <p:cNvSpPr>
            <a:spLocks noGrp="1"/>
          </p:cNvSpPr>
          <p:nvPr>
            <p:ph idx="1"/>
          </p:nvPr>
        </p:nvSpPr>
        <p:spPr>
          <a:xfrm>
            <a:off x="1103312" y="1964268"/>
            <a:ext cx="8946541" cy="4284132"/>
          </a:xfrm>
        </p:spPr>
        <p:txBody>
          <a:bodyPr/>
          <a:lstStyle/>
          <a:p>
            <a:endParaRPr lang="en-US" dirty="0"/>
          </a:p>
          <a:p>
            <a:pPr marL="0" indent="0">
              <a:buNone/>
            </a:pPr>
            <a:r>
              <a:rPr lang="en-US" sz="2400" dirty="0"/>
              <a:t>Ensuring equal and effective electronic and information technology access is the responsibility of all University administrators, faculty, and staff. </a:t>
            </a:r>
          </a:p>
          <a:p>
            <a:endParaRPr lang="en-US" sz="2400" dirty="0"/>
          </a:p>
          <a:p>
            <a:pPr marL="0" indent="0">
              <a:buNone/>
            </a:pPr>
            <a:r>
              <a:rPr lang="en-US" sz="2400" dirty="0"/>
              <a:t>The University will procure and deploy Electronic and Information Technology software, hardware, and services that have been designed and developed to be accessible to people with disabilities. </a:t>
            </a:r>
          </a:p>
        </p:txBody>
      </p:sp>
    </p:spTree>
    <p:extLst>
      <p:ext uri="{BB962C8B-B14F-4D97-AF65-F5344CB8AC3E}">
        <p14:creationId xmlns:p14="http://schemas.microsoft.com/office/powerpoint/2010/main" val="259454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406400"/>
            <a:ext cx="9404723" cy="46318"/>
          </a:xfrm>
        </p:spPr>
        <p:txBody>
          <a:bodyPr/>
          <a:lstStyle/>
          <a:p>
            <a:endParaRPr lang="en-US" dirty="0"/>
          </a:p>
        </p:txBody>
      </p:sp>
      <p:sp>
        <p:nvSpPr>
          <p:cNvPr id="3" name="Content Placeholder 2"/>
          <p:cNvSpPr>
            <a:spLocks noGrp="1"/>
          </p:cNvSpPr>
          <p:nvPr>
            <p:ph idx="1"/>
          </p:nvPr>
        </p:nvSpPr>
        <p:spPr>
          <a:xfrm>
            <a:off x="1103312" y="990600"/>
            <a:ext cx="8946541" cy="5257799"/>
          </a:xfrm>
        </p:spPr>
        <p:txBody>
          <a:bodyPr>
            <a:normAutofit/>
          </a:bodyPr>
          <a:lstStyle/>
          <a:p>
            <a:r>
              <a:rPr lang="en-US" sz="2400" dirty="0"/>
              <a:t>Based on Recent Settlements &amp; Enforcement Actions by the Department of Education and OCR</a:t>
            </a:r>
          </a:p>
          <a:p>
            <a:r>
              <a:rPr lang="en-US" sz="2400" dirty="0"/>
              <a:t>Priority Placed on Systems Generally Used by Students (and also employees)</a:t>
            </a:r>
          </a:p>
          <a:p>
            <a:r>
              <a:rPr lang="en-US" sz="2400" dirty="0"/>
              <a:t>Accessibility Standards for Web Development</a:t>
            </a:r>
          </a:p>
          <a:p>
            <a:r>
              <a:rPr lang="en-US" sz="2400" dirty="0"/>
              <a:t>In the Procurement Process Now Includes an Accessibility Review</a:t>
            </a:r>
          </a:p>
          <a:p>
            <a:r>
              <a:rPr lang="en-US" sz="2400" dirty="0" err="1"/>
              <a:t>SiteImprove</a:t>
            </a:r>
            <a:r>
              <a:rPr lang="en-US" sz="2400" dirty="0"/>
              <a:t> Software In Use for Accessibility Review &amp; for Training</a:t>
            </a:r>
          </a:p>
        </p:txBody>
      </p:sp>
    </p:spTree>
    <p:extLst>
      <p:ext uri="{BB962C8B-B14F-4D97-AF65-F5344CB8AC3E}">
        <p14:creationId xmlns:p14="http://schemas.microsoft.com/office/powerpoint/2010/main" val="141590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Employee &amp; Student Email Policy</a:t>
            </a:r>
          </a:p>
        </p:txBody>
      </p:sp>
      <p:sp>
        <p:nvSpPr>
          <p:cNvPr id="3" name="Content Placeholder 2"/>
          <p:cNvSpPr>
            <a:spLocks noGrp="1"/>
          </p:cNvSpPr>
          <p:nvPr>
            <p:ph idx="1"/>
          </p:nvPr>
        </p:nvSpPr>
        <p:spPr>
          <a:xfrm>
            <a:off x="1103312" y="1700464"/>
            <a:ext cx="8946541" cy="4547936"/>
          </a:xfrm>
        </p:spPr>
        <p:txBody>
          <a:bodyPr/>
          <a:lstStyle/>
          <a:p>
            <a:endParaRPr lang="en-US" dirty="0"/>
          </a:p>
          <a:p>
            <a:r>
              <a:rPr lang="en-US" sz="2400" dirty="0"/>
              <a:t> Auburn University email is an approved medium for communication among Auburn University employees and students and external parties. </a:t>
            </a:r>
          </a:p>
          <a:p>
            <a:r>
              <a:rPr lang="en-US" sz="2400" dirty="0"/>
              <a:t>Persons with Auburn University email accounts are expected to use them appropriately. </a:t>
            </a:r>
          </a:p>
        </p:txBody>
      </p:sp>
    </p:spTree>
    <p:extLst>
      <p:ext uri="{BB962C8B-B14F-4D97-AF65-F5344CB8AC3E}">
        <p14:creationId xmlns:p14="http://schemas.microsoft.com/office/powerpoint/2010/main" val="2242462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uburn Template Alt">
      <a:dk1>
        <a:sysClr val="windowText" lastClr="000000"/>
      </a:dk1>
      <a:lt1>
        <a:sysClr val="window" lastClr="FFFFFF"/>
      </a:lt1>
      <a:dk2>
        <a:srgbClr val="0E5580"/>
      </a:dk2>
      <a:lt2>
        <a:srgbClr val="EBEBEB"/>
      </a:lt2>
      <a:accent1>
        <a:srgbClr val="DD550C"/>
      </a:accent1>
      <a:accent2>
        <a:srgbClr val="E6C133"/>
      </a:accent2>
      <a:accent3>
        <a:srgbClr val="F68026"/>
      </a:accent3>
      <a:accent4>
        <a:srgbClr val="496E9C"/>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99893A33802941BA99A61B588FB6DB" ma:contentTypeVersion="1" ma:contentTypeDescription="Create a new document." ma:contentTypeScope="" ma:versionID="181126323705eb8be601c0300fc708b3">
  <xsd:schema xmlns:xsd="http://www.w3.org/2001/XMLSchema" xmlns:xs="http://www.w3.org/2001/XMLSchema" xmlns:p="http://schemas.microsoft.com/office/2006/metadata/properties" xmlns:ns3="3c4b8d3d-8722-468c-b52d-b0fd3bf8d61e" targetNamespace="http://schemas.microsoft.com/office/2006/metadata/properties" ma:root="true" ma:fieldsID="4307144e1e1142989abb8630654a8774" ns3:_="">
    <xsd:import namespace="3c4b8d3d-8722-468c-b52d-b0fd3bf8d61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4b8d3d-8722-468c-b52d-b0fd3bf8d6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980673-1D19-41E8-B44F-35E96CBAA0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4b8d3d-8722-468c-b52d-b0fd3bf8d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FAECC7-533E-48E8-A882-CCF9CE8ECF83}">
  <ds:schemaRefs>
    <ds:schemaRef ds:uri="http://schemas.microsoft.com/sharepoint/v3/contenttype/forms"/>
  </ds:schemaRefs>
</ds:datastoreItem>
</file>

<file path=customXml/itemProps3.xml><?xml version="1.0" encoding="utf-8"?>
<ds:datastoreItem xmlns:ds="http://schemas.openxmlformats.org/officeDocument/2006/customXml" ds:itemID="{E7932D80-0D91-403D-90E2-D779435741E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c4b8d3d-8722-468c-b52d-b0fd3bf8d61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575</TotalTime>
  <Words>472</Words>
  <Application>Microsoft Office PowerPoint</Application>
  <PresentationFormat>Widescreen</PresentationFormat>
  <Paragraphs>59</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Ion</vt:lpstr>
      <vt:lpstr>IT Policy Review </vt:lpstr>
      <vt:lpstr>Four Policies For Review</vt:lpstr>
      <vt:lpstr>Appropriate Use of  Information Technology</vt:lpstr>
      <vt:lpstr>PowerPoint Presentation</vt:lpstr>
      <vt:lpstr>Eligibility for Auburn University User Accounts</vt:lpstr>
      <vt:lpstr>PowerPoint Presentation</vt:lpstr>
      <vt:lpstr>Electronic &amp; Information Technology Accessibility Policy</vt:lpstr>
      <vt:lpstr>PowerPoint Presentation</vt:lpstr>
      <vt:lpstr>Employee &amp; Student Email Policy</vt:lpstr>
      <vt:lpstr>PowerPoint Presentation</vt:lpstr>
      <vt:lpstr>PowerPoint Presentation</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Information Technology</dc:title>
  <dc:creator>Seth Humphrey</dc:creator>
  <cp:lastModifiedBy>Bliss Bailey</cp:lastModifiedBy>
  <cp:revision>41</cp:revision>
  <dcterms:created xsi:type="dcterms:W3CDTF">2015-05-11T14:17:30Z</dcterms:created>
  <dcterms:modified xsi:type="dcterms:W3CDTF">2016-10-17T05:29:33Z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0x010100A799893A33802941BA99A61B588FB6DB</vt:lpwstr>
  </property>
</Properties>
</file>