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9" r:id="rId3"/>
    <p:sldId id="261" r:id="rId4"/>
    <p:sldId id="279" r:id="rId5"/>
    <p:sldId id="277" r:id="rId6"/>
    <p:sldId id="278" r:id="rId7"/>
    <p:sldId id="287" r:id="rId8"/>
    <p:sldId id="280" r:id="rId9"/>
    <p:sldId id="281" r:id="rId10"/>
    <p:sldId id="282" r:id="rId11"/>
    <p:sldId id="283" r:id="rId12"/>
    <p:sldId id="284" r:id="rId13"/>
    <p:sldId id="285" r:id="rId14"/>
    <p:sldId id="286" r:id="rId15"/>
    <p:sldId id="288" r:id="rId16"/>
    <p:sldId id="289"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727" autoAdjust="0"/>
  </p:normalViewPr>
  <p:slideViewPr>
    <p:cSldViewPr snapToGrid="0">
      <p:cViewPr varScale="1">
        <p:scale>
          <a:sx n="56" d="100"/>
          <a:sy n="56" d="100"/>
        </p:scale>
        <p:origin x="17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18C9F-4FDD-45FB-BD93-96C0635722F1}" type="datetimeFigureOut">
              <a:rPr lang="en-US" smtClean="0"/>
              <a:t>11/10/2016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BE965-E772-4363-88FB-54599313D6EB}" type="slidenum">
              <a:rPr lang="en-US" smtClean="0"/>
              <a:t>‹#›</a:t>
            </a:fld>
            <a:endParaRPr lang="en-US"/>
          </a:p>
        </p:txBody>
      </p:sp>
    </p:spTree>
    <p:extLst>
      <p:ext uri="{BB962C8B-B14F-4D97-AF65-F5344CB8AC3E}">
        <p14:creationId xmlns:p14="http://schemas.microsoft.com/office/powerpoint/2010/main" val="120955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burn.edu/academic/pharmacy/phs/clinic/mtm.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uburn.edu/academic/pharmacy/phs/clinic/mtm.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burn.edu/academic/pharmacy/phs/clinic/mtm.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uburn.edu/academic/pharmacy/phs/clinic/mtm.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ws.auburn.edu/map/?id=2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uburn.edu/academic/pharmacy/phs/clinic/mtm.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uburn.edu/academic/pharmacy/phs/clinic/mtm.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91861A-2A6F-4621-930C-51E11D142752}" type="slidenum">
              <a:rPr lang="en-US" smtClean="0"/>
              <a:t>2</a:t>
            </a:fld>
            <a:endParaRPr lang="en-US" dirty="0"/>
          </a:p>
        </p:txBody>
      </p:sp>
    </p:spTree>
    <p:extLst>
      <p:ext uri="{BB962C8B-B14F-4D97-AF65-F5344CB8AC3E}">
        <p14:creationId xmlns:p14="http://schemas.microsoft.com/office/powerpoint/2010/main" val="290793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At the Auburn University Pharmaceutical Care Center, pharmacists become an active member of your healthcare team, and work closely with your doctors and other healthcare providers to make sure that you are getting the absolute most from the medications that you take. The AUPCC pharmacists are experienced medication experts and have been working closely with many physicians and prescribers in the Auburn University, Auburn, Opelika, and surrounding communities since 2000.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AUPCC, the central focus of the clinic’s practice is Medication Therapy Management (MTM). The term MTM is used to describe a broad range of healthcare services that pharmacists provide when they evaluate the medical care of a patient from the pharmacist’s perspective as a medication expert. To learn more about MTM, click </a:t>
            </a:r>
            <a:r>
              <a:rPr lang="en-US" sz="1200" b="0" i="0" u="none" strike="noStrike" kern="1200" dirty="0" smtClean="0">
                <a:solidFill>
                  <a:schemeClr val="tx1"/>
                </a:solidFill>
                <a:effectLst/>
                <a:latin typeface="+mn-lt"/>
                <a:ea typeface="+mn-ea"/>
                <a:cs typeface="+mn-cs"/>
                <a:hlinkClick r:id="rId3"/>
              </a:rPr>
              <a:t>here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 patient comes to the AUPCC, the appointment is very personalized based on the individual needs of the specific patient. The focus of the visit might be on medication education and training; collecting a lab to monitor a medication; discussing cost-savings options on medications; resolving a potential drug interaction; or developing a self-monitoring plan for home. It is just like going to a doctor for care, every visit is different and depends on your specific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AUPCC, we are dedicated to spending time with you to make sure you understand your disease states, why you are taking your medications, how you should take your medications appropriately, what you should expect from your medications, and when you should report to your physician or prescriber for follow-up. We take personal responsibility for making sure your medications are working the best for YOU.</a:t>
            </a:r>
          </a:p>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14</a:t>
            </a:fld>
            <a:endParaRPr lang="en-US"/>
          </a:p>
        </p:txBody>
      </p:sp>
    </p:spTree>
    <p:extLst>
      <p:ext uri="{BB962C8B-B14F-4D97-AF65-F5344CB8AC3E}">
        <p14:creationId xmlns:p14="http://schemas.microsoft.com/office/powerpoint/2010/main" val="385659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At the Auburn University Pharmaceutical Care Center, pharmacists become an active member of your healthcare team, and work closely with your doctors and other healthcare providers to make sure that you are getting the absolute most from the medications that you take. The AUPCC pharmacists are experienced medication experts and have been working closely with many physicians and prescribers in the Auburn University, Auburn, Opelika, and surrounding communities since 2000.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AUPCC, the central focus of the clinic’s practice is Medication Therapy Management (MTM). The term MTM is used to describe a broad range of healthcare services that pharmacists provide when they evaluate the medical care of a patient from the pharmacist’s perspective as a medication expert. To learn more about MTM, click </a:t>
            </a:r>
            <a:r>
              <a:rPr lang="en-US" sz="1200" b="0" i="0" u="none" strike="noStrike" kern="1200" dirty="0" smtClean="0">
                <a:solidFill>
                  <a:schemeClr val="tx1"/>
                </a:solidFill>
                <a:effectLst/>
                <a:latin typeface="+mn-lt"/>
                <a:ea typeface="+mn-ea"/>
                <a:cs typeface="+mn-cs"/>
                <a:hlinkClick r:id="rId3"/>
              </a:rPr>
              <a:t>here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 patient comes to the AUPCC, the appointment is very personalized based on the individual needs of the specific patient. The focus of the visit might be on medication education and training; collecting a lab to monitor a medication; discussing cost-savings options on medications; resolving a potential drug interaction; or developing a self-monitoring plan for home. It is just like going to a doctor for care, every visit is different and depends on your specific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AUPCC, we are dedicated to spending time with you to make sure you understand your disease states, why you are taking your medications, how you should take your medications appropriately, what you should expect from your medications, and when you should report to your physician or prescriber for follow-up. We take personal responsibility for making sure your medications are working the best for YOU.</a:t>
            </a:r>
          </a:p>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15</a:t>
            </a:fld>
            <a:endParaRPr lang="en-US"/>
          </a:p>
        </p:txBody>
      </p:sp>
    </p:spTree>
    <p:extLst>
      <p:ext uri="{BB962C8B-B14F-4D97-AF65-F5344CB8AC3E}">
        <p14:creationId xmlns:p14="http://schemas.microsoft.com/office/powerpoint/2010/main" val="285394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At the Auburn University Pharmaceutical Care Center, pharmacists become an active member of your healthcare team, and work closely with your doctors and other healthcare providers to make sure that you are getting the absolute most from the medications that you take. The AUPCC pharmacists are experienced medication experts and have been working closely with many physicians and prescribers in the Auburn University, Auburn, Opelika, and surrounding communities since 2000.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AUPCC, the central focus of the clinic’s practice is Medication Therapy Management (MTM). The term MTM is used to describe a broad range of healthcare services that pharmacists provide when they evaluate the medical care of a patient from the pharmacist’s perspective as a medication expert. To learn more about MTM, click </a:t>
            </a:r>
            <a:r>
              <a:rPr lang="en-US" sz="1200" b="0" i="0" u="none" strike="noStrike" kern="1200" dirty="0" smtClean="0">
                <a:solidFill>
                  <a:schemeClr val="tx1"/>
                </a:solidFill>
                <a:effectLst/>
                <a:latin typeface="+mn-lt"/>
                <a:ea typeface="+mn-ea"/>
                <a:cs typeface="+mn-cs"/>
                <a:hlinkClick r:id="rId3"/>
              </a:rPr>
              <a:t>here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 patient comes to the AUPCC, the appointment is very personalized based on the individual needs of the specific patient. The focus of the visit might be on medication education and training; collecting a lab to monitor a medication; discussing cost-savings options on medications; resolving a potential drug interaction; or developing a self-monitoring plan for home. It is just like going to a doctor for care, every visit is different and depends on your specific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AUPCC, we are dedicated to spending time with you to make sure you understand your disease states, why you are taking your medications, how you should take your medications appropriately, what you should expect from your medications, and when you should report to your physician or prescriber for follow-up. We take personal responsibility for making sure your medications are working the best for YOU.</a:t>
            </a:r>
          </a:p>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16</a:t>
            </a:fld>
            <a:endParaRPr lang="en-US"/>
          </a:p>
        </p:txBody>
      </p:sp>
    </p:spTree>
    <p:extLst>
      <p:ext uri="{BB962C8B-B14F-4D97-AF65-F5344CB8AC3E}">
        <p14:creationId xmlns:p14="http://schemas.microsoft.com/office/powerpoint/2010/main" val="60879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At the Auburn University Pharmaceutical Care Center, pharmacists become an active member of your healthcare team, and work closely with your doctors and other healthcare providers to make sure that you are getting the absolute most from the medications that you take. The AUPCC pharmacists are experienced medication experts and have been working closely with many physicians and prescribers in the Auburn University, Auburn, Opelika, and surrounding communities since 2000.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AUPCC, the central focus of the clinic’s practice is Medication Therapy Management (MTM). The term MTM is used to describe a broad range of healthcare services that pharmacists provide when they evaluate the medical care of a patient from the pharmacist’s perspective as a medication expert. To learn more about MTM, click </a:t>
            </a:r>
            <a:r>
              <a:rPr lang="en-US" sz="1200" b="0" i="0" u="none" strike="noStrike" kern="1200" dirty="0" smtClean="0">
                <a:solidFill>
                  <a:schemeClr val="tx1"/>
                </a:solidFill>
                <a:effectLst/>
                <a:latin typeface="+mn-lt"/>
                <a:ea typeface="+mn-ea"/>
                <a:cs typeface="+mn-cs"/>
                <a:hlinkClick r:id="rId3"/>
              </a:rPr>
              <a:t>here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 patient comes to the AUPCC, the appointment is very personalized based on the individual needs of the specific patient. The focus of the visit might be on medication education and training; collecting a lab to monitor a medication; discussing cost-savings options on medications; resolving a potential drug interaction; or developing a self-monitoring plan for home. It is just like going to a doctor for care, every visit is different and depends on your specific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AUPCC, we are dedicated to spending time with you to make sure you understand your disease states, why you are taking your medications, how you should take your medications appropriately, what you should expect from your medications, and when you should report to your physician or prescriber for follow-up. We take personal responsibility for making sure your medications are working the best for YOU.</a:t>
            </a:r>
          </a:p>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17</a:t>
            </a:fld>
            <a:endParaRPr lang="en-US"/>
          </a:p>
        </p:txBody>
      </p:sp>
    </p:spTree>
    <p:extLst>
      <p:ext uri="{BB962C8B-B14F-4D97-AF65-F5344CB8AC3E}">
        <p14:creationId xmlns:p14="http://schemas.microsoft.com/office/powerpoint/2010/main" val="21623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“We take pride in providing personal, individualized care for patients. It is the Auburn way.”- Dr. Kimberly Braxton Lloyd</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4</a:t>
            </a:fld>
            <a:endParaRPr lang="en-US"/>
          </a:p>
        </p:txBody>
      </p:sp>
    </p:spTree>
    <p:extLst>
      <p:ext uri="{BB962C8B-B14F-4D97-AF65-F5344CB8AC3E}">
        <p14:creationId xmlns:p14="http://schemas.microsoft.com/office/powerpoint/2010/main" val="127139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Employee Pharmacy | 2150 Walker Building | Phone: (334) 844-8938</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Auburn University is proud to offer an on-campus pharmacy that exclusively serves our Auburn University employees and their dependents. This </a:t>
            </a:r>
            <a:r>
              <a:rPr lang="en-US" sz="1200" b="1" i="0" kern="1200" dirty="0" smtClean="0">
                <a:solidFill>
                  <a:schemeClr val="tx1"/>
                </a:solidFill>
                <a:effectLst/>
                <a:latin typeface="+mn-lt"/>
                <a:ea typeface="+mn-ea"/>
                <a:cs typeface="+mn-cs"/>
              </a:rPr>
              <a:t>FULL-SERVICE</a:t>
            </a:r>
            <a:r>
              <a:rPr lang="en-US" sz="1200" b="0" i="0" kern="1200" dirty="0" smtClean="0">
                <a:solidFill>
                  <a:schemeClr val="tx1"/>
                </a:solidFill>
                <a:effectLst/>
                <a:latin typeface="+mn-lt"/>
                <a:ea typeface="+mn-ea"/>
                <a:cs typeface="+mn-cs"/>
              </a:rPr>
              <a:t> pharmacy is conveniently located on the main Auburn Campus on the second floor of the Harrison School of Pharmacy (</a:t>
            </a:r>
            <a:r>
              <a:rPr lang="en-US" sz="1200" b="0" i="0" u="none" strike="noStrike" kern="1200" dirty="0" smtClean="0">
                <a:solidFill>
                  <a:schemeClr val="tx1"/>
                </a:solidFill>
                <a:effectLst/>
                <a:latin typeface="+mn-lt"/>
                <a:ea typeface="+mn-ea"/>
                <a:cs typeface="+mn-cs"/>
                <a:hlinkClick r:id="rId3"/>
              </a:rPr>
              <a:t>2155 Walker Building</a:t>
            </a:r>
            <a:r>
              <a:rPr lang="en-US" sz="1200" b="0" i="0" kern="1200" dirty="0" smtClean="0">
                <a:solidFill>
                  <a:schemeClr val="tx1"/>
                </a:solidFill>
                <a:effectLst/>
                <a:latin typeface="+mn-lt"/>
                <a:ea typeface="+mn-ea"/>
                <a:cs typeface="+mn-cs"/>
              </a:rPr>
              <a:t>). We offer quality services for our patients to make sure that each of our patients’ medications are safe, effective affordable, and conveniently available.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AUEP</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not open to the general public, but 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designed to serve AU’s specific patient populations. In the</a:t>
            </a:r>
            <a:r>
              <a:rPr lang="en-US" sz="1200" b="0" i="0" kern="1200" baseline="0" dirty="0" smtClean="0">
                <a:solidFill>
                  <a:schemeClr val="tx1"/>
                </a:solidFill>
                <a:effectLst/>
                <a:latin typeface="+mn-lt"/>
                <a:ea typeface="+mn-ea"/>
                <a:cs typeface="+mn-cs"/>
              </a:rPr>
              <a:t> AUEP, </a:t>
            </a:r>
            <a:r>
              <a:rPr lang="en-US" sz="1200" b="0" i="0" kern="1200" dirty="0" smtClean="0">
                <a:solidFill>
                  <a:schemeClr val="tx1"/>
                </a:solidFill>
                <a:effectLst/>
                <a:latin typeface="+mn-lt"/>
                <a:ea typeface="+mn-ea"/>
                <a:cs typeface="+mn-cs"/>
              </a:rPr>
              <a:t>professional </a:t>
            </a:r>
            <a:r>
              <a:rPr lang="en-US" sz="1200" b="0" i="0" kern="1200" dirty="0" err="1" smtClean="0">
                <a:solidFill>
                  <a:schemeClr val="tx1"/>
                </a:solidFill>
                <a:effectLst/>
                <a:latin typeface="+mn-lt"/>
                <a:ea typeface="+mn-ea"/>
                <a:cs typeface="+mn-cs"/>
              </a:rPr>
              <a:t>Pharm.D</a:t>
            </a:r>
            <a:r>
              <a:rPr lang="en-US" sz="1200" b="0" i="0" kern="1200" dirty="0" smtClean="0">
                <a:solidFill>
                  <a:schemeClr val="tx1"/>
                </a:solidFill>
                <a:effectLst/>
                <a:latin typeface="+mn-lt"/>
                <a:ea typeface="+mn-ea"/>
                <a:cs typeface="+mn-cs"/>
              </a:rPr>
              <a:t>. students and post-doctoral pharmacy residents train with our experienced faculty and staff. We take pride in providing advanced clinical pharmacy services for our patients</a:t>
            </a:r>
            <a:r>
              <a:rPr lang="en-US" sz="1200" b="0" i="0" kern="1200" baseline="0" dirty="0" smtClean="0">
                <a:solidFill>
                  <a:schemeClr val="tx1"/>
                </a:solidFill>
                <a:effectLst/>
                <a:latin typeface="+mn-lt"/>
                <a:ea typeface="+mn-ea"/>
                <a:cs typeface="+mn-cs"/>
              </a:rPr>
              <a:t> through the AUEP.</a:t>
            </a:r>
            <a:r>
              <a:rPr lang="en-US" sz="1200" b="0" i="0" kern="1200" dirty="0" smtClean="0">
                <a:solidFill>
                  <a:schemeClr val="tx1"/>
                </a:solidFill>
                <a:effectLst/>
                <a:latin typeface="+mn-lt"/>
                <a:ea typeface="+mn-ea"/>
                <a:cs typeface="+mn-cs"/>
              </a:rPr>
              <a:t> Our students and residents learn to be caring, responsible, and knowledgeable pharmacy practitioners, and gain experience in many aspects of community practice.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AUEP is the preferred pharmacy for</a:t>
            </a:r>
            <a:r>
              <a:rPr lang="en-US" sz="1200" b="0" i="0" kern="1200" baseline="0" dirty="0" smtClean="0">
                <a:solidFill>
                  <a:schemeClr val="tx1"/>
                </a:solidFill>
                <a:effectLst/>
                <a:latin typeface="+mn-lt"/>
                <a:ea typeface="+mn-ea"/>
                <a:cs typeface="+mn-cs"/>
              </a:rPr>
              <a:t> our employees and their dependents that are insured on our health insurance plan.  We offer lower co-pays on generic medications than are offered at other pharmacies in the AU health plan network.</a:t>
            </a:r>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5</a:t>
            </a:fld>
            <a:endParaRPr lang="en-US"/>
          </a:p>
        </p:txBody>
      </p:sp>
    </p:spTree>
    <p:extLst>
      <p:ext uri="{BB962C8B-B14F-4D97-AF65-F5344CB8AC3E}">
        <p14:creationId xmlns:p14="http://schemas.microsoft.com/office/powerpoint/2010/main" val="349824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8</a:t>
            </a:fld>
            <a:endParaRPr lang="en-US"/>
          </a:p>
        </p:txBody>
      </p:sp>
    </p:spTree>
    <p:extLst>
      <p:ext uri="{BB962C8B-B14F-4D97-AF65-F5344CB8AC3E}">
        <p14:creationId xmlns:p14="http://schemas.microsoft.com/office/powerpoint/2010/main" val="328529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9</a:t>
            </a:fld>
            <a:endParaRPr lang="en-US"/>
          </a:p>
        </p:txBody>
      </p:sp>
    </p:spTree>
    <p:extLst>
      <p:ext uri="{BB962C8B-B14F-4D97-AF65-F5344CB8AC3E}">
        <p14:creationId xmlns:p14="http://schemas.microsoft.com/office/powerpoint/2010/main" val="18099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AUPCC Hours</a:t>
            </a:r>
            <a:r>
              <a:rPr lang="en-US" dirty="0" smtClean="0"/>
              <a:t/>
            </a:r>
            <a:br>
              <a:rPr lang="en-US" dirty="0" smtClean="0"/>
            </a:br>
            <a:r>
              <a:rPr lang="en-US" sz="1200" b="1" i="0" kern="1200" dirty="0" smtClean="0">
                <a:solidFill>
                  <a:schemeClr val="tx1"/>
                </a:solidFill>
                <a:effectLst/>
                <a:latin typeface="+mn-lt"/>
                <a:ea typeface="+mn-ea"/>
                <a:cs typeface="+mn-cs"/>
              </a:rPr>
              <a:t>Mondays - Wednesdays:</a:t>
            </a:r>
            <a:r>
              <a:rPr lang="en-US" sz="1200" b="0" i="0" kern="1200" dirty="0" smtClean="0">
                <a:solidFill>
                  <a:schemeClr val="tx1"/>
                </a:solidFill>
                <a:effectLst/>
                <a:latin typeface="+mn-lt"/>
                <a:ea typeface="+mn-ea"/>
                <a:cs typeface="+mn-cs"/>
              </a:rPr>
              <a:t> 8 a.m. - 5 p.m.</a:t>
            </a:r>
            <a:r>
              <a:rPr lang="en-US" dirty="0" smtClean="0"/>
              <a:t/>
            </a:r>
            <a:br>
              <a:rPr lang="en-US" dirty="0" smtClean="0"/>
            </a:br>
            <a:r>
              <a:rPr lang="en-US" sz="1200" b="1" i="0" kern="1200" dirty="0" smtClean="0">
                <a:solidFill>
                  <a:schemeClr val="tx1"/>
                </a:solidFill>
                <a:effectLst/>
                <a:latin typeface="+mn-lt"/>
                <a:ea typeface="+mn-ea"/>
                <a:cs typeface="+mn-cs"/>
              </a:rPr>
              <a:t>Thursdays:</a:t>
            </a:r>
            <a:r>
              <a:rPr lang="en-US" sz="1200" b="0" i="0" kern="1200" dirty="0" smtClean="0">
                <a:solidFill>
                  <a:schemeClr val="tx1"/>
                </a:solidFill>
                <a:effectLst/>
                <a:latin typeface="+mn-lt"/>
                <a:ea typeface="+mn-ea"/>
                <a:cs typeface="+mn-cs"/>
              </a:rPr>
              <a:t> 9 a.m. - 5 p.m.</a:t>
            </a:r>
            <a:r>
              <a:rPr lang="en-US" dirty="0" smtClean="0"/>
              <a:t/>
            </a:r>
            <a:br>
              <a:rPr lang="en-US" dirty="0" smtClean="0"/>
            </a:br>
            <a:r>
              <a:rPr lang="en-US" sz="1200" b="1" i="0" kern="1200" dirty="0" smtClean="0">
                <a:solidFill>
                  <a:schemeClr val="tx1"/>
                </a:solidFill>
                <a:effectLst/>
                <a:latin typeface="+mn-lt"/>
                <a:ea typeface="+mn-ea"/>
                <a:cs typeface="+mn-cs"/>
              </a:rPr>
              <a:t>Fridays:</a:t>
            </a:r>
            <a:r>
              <a:rPr lang="en-US" sz="1200" b="0" i="0" kern="1200" dirty="0" smtClean="0">
                <a:solidFill>
                  <a:schemeClr val="tx1"/>
                </a:solidFill>
                <a:effectLst/>
                <a:latin typeface="+mn-lt"/>
                <a:ea typeface="+mn-ea"/>
                <a:cs typeface="+mn-cs"/>
              </a:rPr>
              <a:t> 8 a.m. - 5 p.m.</a:t>
            </a:r>
            <a:r>
              <a:rPr lang="en-US" dirty="0" smtClean="0"/>
              <a:t/>
            </a:r>
            <a:br>
              <a:rPr lang="en-US" dirty="0" smtClean="0"/>
            </a:br>
            <a:r>
              <a:rPr lang="en-US" sz="1200" b="1" i="0" kern="1200" dirty="0" smtClean="0">
                <a:solidFill>
                  <a:schemeClr val="tx1"/>
                </a:solidFill>
                <a:effectLst/>
                <a:latin typeface="+mn-lt"/>
                <a:ea typeface="+mn-ea"/>
                <a:cs typeface="+mn-cs"/>
              </a:rPr>
              <a:t>Weekends and Holidays:</a:t>
            </a:r>
            <a:r>
              <a:rPr lang="en-US" sz="1200" b="0" i="0" kern="1200" dirty="0" smtClean="0">
                <a:solidFill>
                  <a:schemeClr val="tx1"/>
                </a:solidFill>
                <a:effectLst/>
                <a:latin typeface="+mn-lt"/>
                <a:ea typeface="+mn-ea"/>
                <a:cs typeface="+mn-cs"/>
              </a:rPr>
              <a:t> Closed</a:t>
            </a:r>
          </a:p>
          <a:p>
            <a:r>
              <a:rPr lang="en-US" sz="1200" b="0" i="0" kern="1200" dirty="0" smtClean="0">
                <a:solidFill>
                  <a:schemeClr val="tx1"/>
                </a:solidFill>
                <a:effectLst/>
                <a:latin typeface="+mn-lt"/>
                <a:ea typeface="+mn-ea"/>
                <a:cs typeface="+mn-cs"/>
              </a:rPr>
              <a:t>On call pharmacist</a:t>
            </a:r>
            <a:r>
              <a:rPr lang="en-US" sz="1200" b="0" i="0" kern="1200" baseline="0" dirty="0" smtClean="0">
                <a:solidFill>
                  <a:schemeClr val="tx1"/>
                </a:solidFill>
                <a:effectLst/>
                <a:latin typeface="+mn-lt"/>
                <a:ea typeface="+mn-ea"/>
                <a:cs typeface="+mn-cs"/>
              </a:rPr>
              <a:t> available 24/7</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dirty="0" smtClean="0"/>
              <a:t/>
            </a:r>
            <a:br>
              <a:rPr lang="en-US" dirty="0" smtClean="0"/>
            </a:br>
            <a:r>
              <a:rPr lang="en-US" sz="1200" b="0" i="0" kern="1200" dirty="0" smtClean="0">
                <a:solidFill>
                  <a:schemeClr val="tx1"/>
                </a:solidFill>
                <a:effectLst/>
                <a:latin typeface="+mn-lt"/>
                <a:ea typeface="+mn-ea"/>
                <a:cs typeface="+mn-cs"/>
              </a:rPr>
              <a:t>The Walker Building, home of the Harrison School of Pharmacy and the AUPCC, is located on War Eagle Way and the Thach Concourse in the heart of Auburn's campus. The pharmacy is easily walkable from most areas of campus and convenient </a:t>
            </a:r>
            <a:r>
              <a:rPr lang="en-US" sz="1200" b="0" i="0" kern="1200" dirty="0" err="1" smtClean="0">
                <a:solidFill>
                  <a:schemeClr val="tx1"/>
                </a:solidFill>
                <a:effectLst/>
                <a:latin typeface="+mn-lt"/>
                <a:ea typeface="+mn-ea"/>
                <a:cs typeface="+mn-cs"/>
              </a:rPr>
              <a:t>parkins</a:t>
            </a:r>
            <a:r>
              <a:rPr lang="en-US" sz="1200" b="0" i="0" kern="1200" dirty="0" smtClean="0">
                <a:solidFill>
                  <a:schemeClr val="tx1"/>
                </a:solidFill>
                <a:effectLst/>
                <a:latin typeface="+mn-lt"/>
                <a:ea typeface="+mn-ea"/>
                <a:cs typeface="+mn-cs"/>
              </a:rPr>
              <a:t> spaces are located on War Eagle Way. If you have trouble finding us, call (334) 844-8348 for more information, directions, and guidance.</a:t>
            </a:r>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10</a:t>
            </a:fld>
            <a:endParaRPr lang="en-US"/>
          </a:p>
        </p:txBody>
      </p:sp>
    </p:spTree>
    <p:extLst>
      <p:ext uri="{BB962C8B-B14F-4D97-AF65-F5344CB8AC3E}">
        <p14:creationId xmlns:p14="http://schemas.microsoft.com/office/powerpoint/2010/main" val="1138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AUPCC Hours</a:t>
            </a:r>
            <a:r>
              <a:rPr lang="en-US" dirty="0" smtClean="0"/>
              <a:t/>
            </a:r>
            <a:br>
              <a:rPr lang="en-US" dirty="0" smtClean="0"/>
            </a:br>
            <a:r>
              <a:rPr lang="en-US" sz="1200" b="1" i="0" kern="1200" dirty="0" smtClean="0">
                <a:solidFill>
                  <a:schemeClr val="tx1"/>
                </a:solidFill>
                <a:effectLst/>
                <a:latin typeface="+mn-lt"/>
                <a:ea typeface="+mn-ea"/>
                <a:cs typeface="+mn-cs"/>
              </a:rPr>
              <a:t>Mondays - Wednesdays:</a:t>
            </a:r>
            <a:r>
              <a:rPr lang="en-US" sz="1200" b="0" i="0" kern="1200" dirty="0" smtClean="0">
                <a:solidFill>
                  <a:schemeClr val="tx1"/>
                </a:solidFill>
                <a:effectLst/>
                <a:latin typeface="+mn-lt"/>
                <a:ea typeface="+mn-ea"/>
                <a:cs typeface="+mn-cs"/>
              </a:rPr>
              <a:t> 8 a.m. - 5 p.m.</a:t>
            </a:r>
            <a:r>
              <a:rPr lang="en-US" dirty="0" smtClean="0"/>
              <a:t/>
            </a:r>
            <a:br>
              <a:rPr lang="en-US" dirty="0" smtClean="0"/>
            </a:br>
            <a:r>
              <a:rPr lang="en-US" sz="1200" b="1" i="0" kern="1200" dirty="0" smtClean="0">
                <a:solidFill>
                  <a:schemeClr val="tx1"/>
                </a:solidFill>
                <a:effectLst/>
                <a:latin typeface="+mn-lt"/>
                <a:ea typeface="+mn-ea"/>
                <a:cs typeface="+mn-cs"/>
              </a:rPr>
              <a:t>Thursdays:</a:t>
            </a:r>
            <a:r>
              <a:rPr lang="en-US" sz="1200" b="0" i="0" kern="1200" dirty="0" smtClean="0">
                <a:solidFill>
                  <a:schemeClr val="tx1"/>
                </a:solidFill>
                <a:effectLst/>
                <a:latin typeface="+mn-lt"/>
                <a:ea typeface="+mn-ea"/>
                <a:cs typeface="+mn-cs"/>
              </a:rPr>
              <a:t> 9 a.m. - 5 p.m.</a:t>
            </a:r>
            <a:r>
              <a:rPr lang="en-US" dirty="0" smtClean="0"/>
              <a:t/>
            </a:r>
            <a:br>
              <a:rPr lang="en-US" dirty="0" smtClean="0"/>
            </a:br>
            <a:r>
              <a:rPr lang="en-US" sz="1200" b="1" i="0" kern="1200" dirty="0" smtClean="0">
                <a:solidFill>
                  <a:schemeClr val="tx1"/>
                </a:solidFill>
                <a:effectLst/>
                <a:latin typeface="+mn-lt"/>
                <a:ea typeface="+mn-ea"/>
                <a:cs typeface="+mn-cs"/>
              </a:rPr>
              <a:t>Fridays:</a:t>
            </a:r>
            <a:r>
              <a:rPr lang="en-US" sz="1200" b="0" i="0" kern="1200" dirty="0" smtClean="0">
                <a:solidFill>
                  <a:schemeClr val="tx1"/>
                </a:solidFill>
                <a:effectLst/>
                <a:latin typeface="+mn-lt"/>
                <a:ea typeface="+mn-ea"/>
                <a:cs typeface="+mn-cs"/>
              </a:rPr>
              <a:t> 8 a.m. - 5 p.m.</a:t>
            </a:r>
            <a:r>
              <a:rPr lang="en-US" dirty="0" smtClean="0"/>
              <a:t/>
            </a:r>
            <a:br>
              <a:rPr lang="en-US" dirty="0" smtClean="0"/>
            </a:br>
            <a:r>
              <a:rPr lang="en-US" sz="1200" b="1" i="0" kern="1200" dirty="0" smtClean="0">
                <a:solidFill>
                  <a:schemeClr val="tx1"/>
                </a:solidFill>
                <a:effectLst/>
                <a:latin typeface="+mn-lt"/>
                <a:ea typeface="+mn-ea"/>
                <a:cs typeface="+mn-cs"/>
              </a:rPr>
              <a:t>Weekends and Holidays:</a:t>
            </a:r>
            <a:r>
              <a:rPr lang="en-US" sz="1200" b="0" i="0" kern="1200" dirty="0" smtClean="0">
                <a:solidFill>
                  <a:schemeClr val="tx1"/>
                </a:solidFill>
                <a:effectLst/>
                <a:latin typeface="+mn-lt"/>
                <a:ea typeface="+mn-ea"/>
                <a:cs typeface="+mn-cs"/>
              </a:rPr>
              <a:t> Closed</a:t>
            </a:r>
          </a:p>
          <a:p>
            <a:r>
              <a:rPr lang="en-US" sz="1200" b="0" i="0" kern="1200" dirty="0" smtClean="0">
                <a:solidFill>
                  <a:schemeClr val="tx1"/>
                </a:solidFill>
                <a:effectLst/>
                <a:latin typeface="+mn-lt"/>
                <a:ea typeface="+mn-ea"/>
                <a:cs typeface="+mn-cs"/>
              </a:rPr>
              <a:t>On call pharmacist</a:t>
            </a:r>
            <a:r>
              <a:rPr lang="en-US" sz="1200" b="0" i="0" kern="1200" baseline="0" dirty="0" smtClean="0">
                <a:solidFill>
                  <a:schemeClr val="tx1"/>
                </a:solidFill>
                <a:effectLst/>
                <a:latin typeface="+mn-lt"/>
                <a:ea typeface="+mn-ea"/>
                <a:cs typeface="+mn-cs"/>
              </a:rPr>
              <a:t> available 24/7</a:t>
            </a:r>
          </a:p>
          <a:p>
            <a:r>
              <a:rPr lang="en-US" dirty="0" smtClean="0"/>
              <a:t/>
            </a:r>
            <a:br>
              <a:rPr lang="en-US" dirty="0" smtClean="0"/>
            </a:br>
            <a:r>
              <a:rPr lang="en-US" b="0" i="0" dirty="0" smtClean="0">
                <a:solidFill>
                  <a:srgbClr val="333333"/>
                </a:solidFill>
                <a:effectLst/>
                <a:latin typeface="Open Sans"/>
              </a:rPr>
              <a:t>There are reserved parking spaces available on War Eagle Way directly behind the Walker Building and a few beside Miller Hall. When you park in these spaces, leave your hazard lights flashing and come into the AUPCC and the AUPCC receptionist will issue a parking pass for your car. You will need to return to your car and display this permit on the dash of your car to indicate that you have an appointment in the AUPCC. An AUPCC parking pass will be needed even if you have an AU hangtag</a:t>
            </a:r>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11</a:t>
            </a:fld>
            <a:endParaRPr lang="en-US"/>
          </a:p>
        </p:txBody>
      </p:sp>
    </p:spTree>
    <p:extLst>
      <p:ext uri="{BB962C8B-B14F-4D97-AF65-F5344CB8AC3E}">
        <p14:creationId xmlns:p14="http://schemas.microsoft.com/office/powerpoint/2010/main" val="283194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At the Auburn University Pharmaceutical Care Center, pharmacists become an active member of your healthcare team, and work closely with your doctors and other healthcare providers to make sure that you are getting the absolute most from the medications that you take. The AUPCC pharmacists are experienced medication experts and have been working closely with many physicians and prescribers in the Auburn University, Auburn, Opelika, and surrounding communities since 2000.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AUPCC, the central focus of the clinic’s practice is Medication Therapy Management (MTM). The term MTM is used to describe a broad range of healthcare services that pharmacists provide when they evaluate the medical care of a patient from the pharmacist’s perspective as a medication expert. To learn more about MTM, click </a:t>
            </a:r>
            <a:r>
              <a:rPr lang="en-US" sz="1200" b="0" i="0" u="none" strike="noStrike" kern="1200" dirty="0" smtClean="0">
                <a:solidFill>
                  <a:schemeClr val="tx1"/>
                </a:solidFill>
                <a:effectLst/>
                <a:latin typeface="+mn-lt"/>
                <a:ea typeface="+mn-ea"/>
                <a:cs typeface="+mn-cs"/>
                <a:hlinkClick r:id="rId3"/>
              </a:rPr>
              <a:t>here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 patient comes to the AUPCC, the appointment is very personalized based on the individual needs of the specific patient. The focus of the visit might be on medication education and training; collecting a lab to monitor a medication; discussing cost-savings options on medications; resolving a potential drug interaction; or developing a self-monitoring plan for home. It is just like going to a doctor for care, every visit is different and depends on your specific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AUPCC, we are dedicated to spending time with you to make sure you understand your disease states, why you are taking your medications, how you should take your medications appropriately, what you should expect from your medications, and when you should report to your physician or prescriber for follow-up. We take personal responsibility for making sure your medications are working the best for YOU.</a:t>
            </a:r>
          </a:p>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12</a:t>
            </a:fld>
            <a:endParaRPr lang="en-US"/>
          </a:p>
        </p:txBody>
      </p:sp>
    </p:spTree>
    <p:extLst>
      <p:ext uri="{BB962C8B-B14F-4D97-AF65-F5344CB8AC3E}">
        <p14:creationId xmlns:p14="http://schemas.microsoft.com/office/powerpoint/2010/main" val="58743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At the Auburn University Pharmaceutical Care Center, pharmacists become an active member of your healthcare team, and work closely with your doctors and other healthcare providers to make sure that you are getting the absolute most from the medications that you take. The AUPCC pharmacists are experienced medication experts and have been working closely with many physicians and prescribers in the Auburn University, Auburn, Opelika, and surrounding communities since 2000.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AUPCC, the central focus of the clinic’s practice is Medication Therapy Management (MTM). The term MTM is used to describe a broad range of healthcare services that pharmacists provide when they evaluate the medical care of a patient from the pharmacist’s perspective as a medication expert. To learn more about MTM, click </a:t>
            </a:r>
            <a:r>
              <a:rPr lang="en-US" sz="1200" b="0" i="0" u="none" strike="noStrike" kern="1200" dirty="0" smtClean="0">
                <a:solidFill>
                  <a:schemeClr val="tx1"/>
                </a:solidFill>
                <a:effectLst/>
                <a:latin typeface="+mn-lt"/>
                <a:ea typeface="+mn-ea"/>
                <a:cs typeface="+mn-cs"/>
                <a:hlinkClick r:id="rId3"/>
              </a:rPr>
              <a:t>here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 patient comes to the AUPCC, the appointment is very personalized based on the individual needs of the specific patient. The focus of the visit might be on medication education and training; collecting a lab to monitor a medication; discussing cost-savings options on medications; resolving a potential drug interaction; or developing a self-monitoring plan for home. It is just like going to a doctor for care, every visit is different and depends on your specific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AUPCC, we are dedicated to spending time with you to make sure you understand your disease states, why you are taking your medications, how you should take your medications appropriately, what you should expect from your medications, and when you should report to your physician or prescriber for follow-up. We take personal responsibility for making sure your medications are working the best for YOU.</a:t>
            </a:r>
          </a:p>
          <a:p>
            <a:endParaRPr lang="en-US" dirty="0"/>
          </a:p>
        </p:txBody>
      </p:sp>
      <p:sp>
        <p:nvSpPr>
          <p:cNvPr id="4" name="Slide Number Placeholder 3"/>
          <p:cNvSpPr>
            <a:spLocks noGrp="1"/>
          </p:cNvSpPr>
          <p:nvPr>
            <p:ph type="sldNum" sz="quarter" idx="10"/>
          </p:nvPr>
        </p:nvSpPr>
        <p:spPr/>
        <p:txBody>
          <a:bodyPr/>
          <a:lstStyle/>
          <a:p>
            <a:fld id="{E8EBE965-E772-4363-88FB-54599313D6EB}" type="slidenum">
              <a:rPr lang="en-US" smtClean="0"/>
              <a:t>13</a:t>
            </a:fld>
            <a:endParaRPr lang="en-US"/>
          </a:p>
        </p:txBody>
      </p:sp>
    </p:spTree>
    <p:extLst>
      <p:ext uri="{BB962C8B-B14F-4D97-AF65-F5344CB8AC3E}">
        <p14:creationId xmlns:p14="http://schemas.microsoft.com/office/powerpoint/2010/main" val="350519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7F5B00-2A88-409F-B769-A5C4A02FCAC5}"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12584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F5B00-2A88-409F-B769-A5C4A02FCAC5}"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426910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F5B00-2A88-409F-B769-A5C4A02FCAC5}"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47417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1" name="Rectangle 20"/>
          <p:cNvSpPr/>
          <p:nvPr userDrawn="1"/>
        </p:nvSpPr>
        <p:spPr>
          <a:xfrm>
            <a:off x="-3872" y="4835024"/>
            <a:ext cx="9158197" cy="2022976"/>
          </a:xfrm>
          <a:prstGeom prst="rect">
            <a:avLst/>
          </a:prstGeom>
          <a:solidFill>
            <a:srgbClr val="112D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38643" y="5967516"/>
            <a:ext cx="6883814" cy="602007"/>
          </a:xfrm>
        </p:spPr>
        <p:txBody>
          <a:bodyPr/>
          <a:lstStyle>
            <a:lvl1pPr algn="ctr">
              <a:defRPr>
                <a:solidFill>
                  <a:schemeClr val="bg1"/>
                </a:solidFill>
              </a:defRPr>
            </a:lvl1pPr>
          </a:lstStyle>
          <a:p>
            <a:r>
              <a:rPr lang="en-US" dirty="0" smtClean="0"/>
              <a:t>Click to add Presentation Title</a:t>
            </a:r>
            <a:endParaRPr lang="en-US" dirty="0"/>
          </a:p>
        </p:txBody>
      </p:sp>
      <p:pic>
        <p:nvPicPr>
          <p:cNvPr id="13" name="Picture 12" descr="AU_WIDEwhitetext.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0756" y="5017790"/>
            <a:ext cx="3689390" cy="824818"/>
          </a:xfrm>
          <a:prstGeom prst="rect">
            <a:avLst/>
          </a:prstGeom>
        </p:spPr>
      </p:pic>
      <p:sp>
        <p:nvSpPr>
          <p:cNvPr id="14" name="Rectangle 13"/>
          <p:cNvSpPr/>
          <p:nvPr userDrawn="1"/>
        </p:nvSpPr>
        <p:spPr>
          <a:xfrm>
            <a:off x="-3872" y="4504665"/>
            <a:ext cx="9158197" cy="250979"/>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Picture Placeholder 2"/>
          <p:cNvSpPr>
            <a:spLocks noGrp="1"/>
          </p:cNvSpPr>
          <p:nvPr>
            <p:ph type="pic" idx="12"/>
          </p:nvPr>
        </p:nvSpPr>
        <p:spPr>
          <a:xfrm>
            <a:off x="0" y="0"/>
            <a:ext cx="3016344" cy="444536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4" name="Picture Placeholder 2"/>
          <p:cNvSpPr>
            <a:spLocks noGrp="1"/>
          </p:cNvSpPr>
          <p:nvPr>
            <p:ph type="pic" idx="13"/>
          </p:nvPr>
        </p:nvSpPr>
        <p:spPr>
          <a:xfrm>
            <a:off x="6127656" y="0"/>
            <a:ext cx="3016344" cy="444536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Picture Placeholder 2"/>
          <p:cNvSpPr>
            <a:spLocks noGrp="1"/>
          </p:cNvSpPr>
          <p:nvPr>
            <p:ph type="pic" idx="14"/>
          </p:nvPr>
        </p:nvSpPr>
        <p:spPr>
          <a:xfrm>
            <a:off x="3065954" y="0"/>
            <a:ext cx="3016344" cy="444536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6318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F5B00-2A88-409F-B769-A5C4A02FCAC5}"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113565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7F5B00-2A88-409F-B769-A5C4A02FCAC5}"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110331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7F5B00-2A88-409F-B769-A5C4A02FCAC5}"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363947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7F5B00-2A88-409F-B769-A5C4A02FCAC5}"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59388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7F5B00-2A88-409F-B769-A5C4A02FCAC5}"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291048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F5B00-2A88-409F-B769-A5C4A02FCAC5}"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404223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F5B00-2A88-409F-B769-A5C4A02FCAC5}"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119732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F5B00-2A88-409F-B769-A5C4A02FCAC5}"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3045-AC65-42FA-8FD5-62B400B411C1}" type="slidenum">
              <a:rPr lang="en-US" smtClean="0"/>
              <a:t>‹#›</a:t>
            </a:fld>
            <a:endParaRPr lang="en-US"/>
          </a:p>
        </p:txBody>
      </p:sp>
    </p:spTree>
    <p:extLst>
      <p:ext uri="{BB962C8B-B14F-4D97-AF65-F5344CB8AC3E}">
        <p14:creationId xmlns:p14="http://schemas.microsoft.com/office/powerpoint/2010/main" val="30121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F5B00-2A88-409F-B769-A5C4A02FCAC5}" type="datetimeFigureOut">
              <a:rPr lang="en-US" smtClean="0"/>
              <a:t>11/10/2016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83045-AC65-42FA-8FD5-62B400B411C1}" type="slidenum">
              <a:rPr lang="en-US" smtClean="0"/>
              <a:t>‹#›</a:t>
            </a:fld>
            <a:endParaRPr lang="en-US"/>
          </a:p>
        </p:txBody>
      </p:sp>
    </p:spTree>
    <p:extLst>
      <p:ext uri="{BB962C8B-B14F-4D97-AF65-F5344CB8AC3E}">
        <p14:creationId xmlns:p14="http://schemas.microsoft.com/office/powerpoint/2010/main" val="479851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aupcc4u@auburn.edu"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auemployeerx@auburn.edu"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uburn.edu/academic/pharmacy/phs/pharmacy/employe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9" name="Subtitle 2"/>
          <p:cNvSpPr txBox="1">
            <a:spLocks/>
          </p:cNvSpPr>
          <p:nvPr/>
        </p:nvSpPr>
        <p:spPr>
          <a:xfrm>
            <a:off x="0" y="3390900"/>
            <a:ext cx="4711700" cy="1016000"/>
          </a:xfrm>
          <a:prstGeom prst="rect">
            <a:avLst/>
          </a:prstGeom>
          <a:solidFill>
            <a:schemeClr val="accent1">
              <a:lumMod val="40000"/>
              <a:lumOff val="60000"/>
              <a:alpha val="68000"/>
            </a:schemeClr>
          </a:solidFill>
          <a:ln>
            <a:noFill/>
          </a:ln>
        </p:spPr>
        <p:txBody>
          <a:bodyPr>
            <a:normAutofit/>
          </a:bodyPr>
          <a:lstStyle/>
          <a:p>
            <a:pPr algn="ctr">
              <a:spcBef>
                <a:spcPct val="20000"/>
              </a:spcBef>
              <a:buClr>
                <a:srgbClr val="00895F"/>
              </a:buClr>
              <a:buFont typeface="Lucida Grande CE" charset="-18"/>
              <a:buNone/>
              <a:defRPr/>
            </a:pPr>
            <a:r>
              <a:rPr lang="en-US" dirty="0">
                <a:latin typeface="+mn-lt"/>
                <a:ea typeface="ＭＳ Ｐゴシック" charset="-128"/>
                <a:cs typeface="ＭＳ Ｐゴシック" charset="-128"/>
              </a:rPr>
              <a:t>To replace </a:t>
            </a:r>
            <a:r>
              <a:rPr lang="en-US" dirty="0" smtClean="0">
                <a:latin typeface="+mn-lt"/>
                <a:ea typeface="ＭＳ Ｐゴシック" charset="-128"/>
                <a:cs typeface="ＭＳ Ｐゴシック" charset="-128"/>
              </a:rPr>
              <a:t>these photos </a:t>
            </a:r>
            <a:r>
              <a:rPr lang="en-US" dirty="0">
                <a:latin typeface="+mn-lt"/>
                <a:ea typeface="ＭＳ Ｐゴシック" charset="-128"/>
                <a:cs typeface="ＭＳ Ｐゴシック" charset="-128"/>
              </a:rPr>
              <a:t>with </a:t>
            </a:r>
            <a:r>
              <a:rPr lang="en-US" dirty="0" smtClean="0">
                <a:latin typeface="+mn-lt"/>
                <a:ea typeface="ＭＳ Ｐゴシック" charset="-128"/>
                <a:cs typeface="ＭＳ Ｐゴシック" charset="-128"/>
              </a:rPr>
              <a:t>your </a:t>
            </a:r>
            <a:r>
              <a:rPr lang="en-US" dirty="0">
                <a:latin typeface="+mn-lt"/>
                <a:ea typeface="ＭＳ Ｐゴシック" charset="-128"/>
                <a:cs typeface="ＭＳ Ｐゴシック" charset="-128"/>
              </a:rPr>
              <a:t>own, </a:t>
            </a:r>
            <a:br>
              <a:rPr lang="en-US" dirty="0">
                <a:latin typeface="+mn-lt"/>
                <a:ea typeface="ＭＳ Ｐゴシック" charset="-128"/>
                <a:cs typeface="ＭＳ Ｐゴシック" charset="-128"/>
              </a:rPr>
            </a:br>
            <a:r>
              <a:rPr lang="en-US" dirty="0" smtClean="0">
                <a:latin typeface="+mn-lt"/>
                <a:ea typeface="ＭＳ Ｐゴシック" charset="-128"/>
                <a:cs typeface="ＭＳ Ｐゴシック" charset="-128"/>
              </a:rPr>
              <a:t>delete the images and then click on the photo icon to add your own photo</a:t>
            </a:r>
            <a:endParaRPr lang="en-US" dirty="0">
              <a:latin typeface="+mn-lt"/>
              <a:ea typeface="ＭＳ Ｐゴシック" charset="-128"/>
              <a:cs typeface="ＭＳ Ｐゴシック" charset="-128"/>
            </a:endParaRPr>
          </a:p>
        </p:txBody>
      </p:sp>
      <p:pic>
        <p:nvPicPr>
          <p:cNvPr id="12" name="Picture Placeholder 11"/>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6127660" y="0"/>
            <a:ext cx="3016340" cy="4406900"/>
          </a:xfrm>
        </p:spPr>
      </p:pic>
      <p:sp>
        <p:nvSpPr>
          <p:cNvPr id="13" name="Rectangle 12"/>
          <p:cNvSpPr/>
          <p:nvPr/>
        </p:nvSpPr>
        <p:spPr>
          <a:xfrm>
            <a:off x="0" y="4514850"/>
            <a:ext cx="9144000" cy="302079"/>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4924879"/>
            <a:ext cx="9144000" cy="193312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664430" y="4924879"/>
            <a:ext cx="7496669" cy="1692771"/>
          </a:xfrm>
          <a:prstGeom prst="rect">
            <a:avLst/>
          </a:prstGeom>
          <a:noFill/>
        </p:spPr>
        <p:txBody>
          <a:bodyPr wrap="square" rtlCol="0">
            <a:spAutoFit/>
          </a:bodyPr>
          <a:lstStyle/>
          <a:p>
            <a:pPr algn="ctr"/>
            <a:r>
              <a:rPr lang="en-US" sz="2000" dirty="0" smtClean="0">
                <a:solidFill>
                  <a:srgbClr val="DE6224"/>
                </a:solidFill>
                <a:latin typeface="Verdana" panose="020B0604030504040204" pitchFamily="34" charset="0"/>
                <a:ea typeface="Verdana" panose="020B0604030504040204" pitchFamily="34" charset="0"/>
                <a:cs typeface="Verdana" panose="020B0604030504040204" pitchFamily="34" charset="0"/>
              </a:rPr>
              <a:t>Auburn University’s Health and Wellness Benefits:</a:t>
            </a:r>
          </a:p>
          <a:p>
            <a:pPr algn="ct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 Overview of Optional Benefits</a:t>
            </a:r>
          </a:p>
          <a:p>
            <a:pPr algn="ctr"/>
            <a:r>
              <a:rPr lang="en-US" sz="2800" dirty="0" smtClean="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t>Dr. Kimberly Braxton Lloyd</a:t>
            </a:r>
          </a:p>
          <a:p>
            <a:pPr algn="ct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November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p>
        </p:txBody>
      </p:sp>
      <p:sp>
        <p:nvSpPr>
          <p:cNvPr id="19" name="TextBox 18"/>
          <p:cNvSpPr txBox="1"/>
          <p:nvPr/>
        </p:nvSpPr>
        <p:spPr>
          <a:xfrm>
            <a:off x="7171640" y="6569523"/>
            <a:ext cx="2422529" cy="276999"/>
          </a:xfrm>
          <a:prstGeom prst="rect">
            <a:avLst/>
          </a:prstGeom>
          <a:noFill/>
        </p:spPr>
        <p:txBody>
          <a:bodyPr wrap="square" rtlCol="0">
            <a:spAutoFit/>
          </a:bodyPr>
          <a:lstStyle/>
          <a:p>
            <a:r>
              <a:rPr lang="en-US" sz="1200" i="1" dirty="0" smtClean="0">
                <a:solidFill>
                  <a:schemeClr val="bg1"/>
                </a:solidFill>
              </a:rPr>
              <a:t>Updated November 3, 2016</a:t>
            </a:r>
            <a:endParaRPr lang="en-US" sz="1200" i="1" dirty="0">
              <a:solidFill>
                <a:schemeClr val="bg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62" y="5080420"/>
            <a:ext cx="1472568" cy="1472568"/>
          </a:xfrm>
          <a:prstGeom prst="rect">
            <a:avLst/>
          </a:prstGeom>
        </p:spPr>
      </p:pic>
      <p:pic>
        <p:nvPicPr>
          <p:cNvPr id="6" name="Picture Placeholder 5"/>
          <p:cNvPicPr>
            <a:picLocks noGrp="1" noChangeAspect="1"/>
          </p:cNvPicPr>
          <p:nvPr>
            <p:ph type="pic" idx="12"/>
          </p:nvPr>
        </p:nvPicPr>
        <p:blipFill>
          <a:blip r:embed="rId4">
            <a:extLst>
              <a:ext uri="{28A0092B-C50C-407E-A947-70E740481C1C}">
                <a14:useLocalDpi xmlns:a14="http://schemas.microsoft.com/office/drawing/2010/main" val="0"/>
              </a:ext>
            </a:extLst>
          </a:blip>
          <a:srcRect l="15944" r="15944"/>
          <a:stretch>
            <a:fillRect/>
          </a:stretch>
        </p:blipFill>
        <p:spPr/>
      </p:pic>
      <p:pic>
        <p:nvPicPr>
          <p:cNvPr id="4" name="Picture Placeholder 3"/>
          <p:cNvPicPr>
            <a:picLocks noGrp="1" noChangeAspect="1"/>
          </p:cNvPicPr>
          <p:nvPr>
            <p:ph type="pic" idx="14"/>
          </p:nvPr>
        </p:nvPicPr>
        <p:blipFill>
          <a:blip r:embed="rId5">
            <a:extLst>
              <a:ext uri="{28A0092B-C50C-407E-A947-70E740481C1C}">
                <a14:useLocalDpi xmlns:a14="http://schemas.microsoft.com/office/drawing/2010/main" val="0"/>
              </a:ext>
            </a:extLst>
          </a:blip>
          <a:srcRect l="27422" r="27422"/>
          <a:stretch>
            <a:fillRect/>
          </a:stretch>
        </p:blipFill>
        <p:spPr>
          <a:xfrm>
            <a:off x="3016344" y="0"/>
            <a:ext cx="3111316" cy="4406900"/>
          </a:xfrm>
        </p:spPr>
      </p:pic>
    </p:spTree>
    <p:extLst>
      <p:ext uri="{BB962C8B-B14F-4D97-AF65-F5344CB8AC3E}">
        <p14:creationId xmlns:p14="http://schemas.microsoft.com/office/powerpoint/2010/main" val="270588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The AU Pharmaceutical Care Clinic (AUPCC)</a:t>
            </a: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76" y="1110242"/>
            <a:ext cx="8697043" cy="4641571"/>
          </a:xfrm>
          <a:prstGeom prst="rect">
            <a:avLst/>
          </a:prstGeom>
        </p:spPr>
      </p:pic>
      <p:sp>
        <p:nvSpPr>
          <p:cNvPr id="3" name="TextBox 2"/>
          <p:cNvSpPr txBox="1"/>
          <p:nvPr/>
        </p:nvSpPr>
        <p:spPr>
          <a:xfrm>
            <a:off x="4779034" y="5055452"/>
            <a:ext cx="4364966" cy="1754326"/>
          </a:xfrm>
          <a:prstGeom prst="rect">
            <a:avLst/>
          </a:prstGeom>
          <a:solidFill>
            <a:schemeClr val="bg1"/>
          </a:solidFill>
        </p:spPr>
        <p:txBody>
          <a:bodyPr wrap="square" rtlCol="0">
            <a:spAutoFit/>
          </a:bodyPr>
          <a:lstStyle/>
          <a:p>
            <a:r>
              <a:rPr lang="en-US" b="1" dirty="0" smtClean="0"/>
              <a:t>AU Pharmaceutical Care Center (or Clinic)</a:t>
            </a:r>
            <a:r>
              <a:rPr lang="en-US" dirty="0"/>
              <a:t/>
            </a:r>
            <a:br>
              <a:rPr lang="en-US" dirty="0"/>
            </a:br>
            <a:r>
              <a:rPr lang="en-US" dirty="0"/>
              <a:t>2155 Walker Building </a:t>
            </a:r>
            <a:r>
              <a:rPr lang="en-US" dirty="0" smtClean="0"/>
              <a:t>within HSOP</a:t>
            </a:r>
            <a:r>
              <a:rPr lang="en-US" dirty="0"/>
              <a:t/>
            </a:r>
            <a:br>
              <a:rPr lang="en-US" dirty="0"/>
            </a:br>
            <a:r>
              <a:rPr lang="en-US" dirty="0"/>
              <a:t>362 Thach </a:t>
            </a:r>
            <a:r>
              <a:rPr lang="en-US" dirty="0" smtClean="0"/>
              <a:t>Concourse</a:t>
            </a:r>
            <a:r>
              <a:rPr lang="en-US" dirty="0"/>
              <a:t/>
            </a:r>
            <a:br>
              <a:rPr lang="en-US" dirty="0"/>
            </a:br>
            <a:r>
              <a:rPr lang="en-US" dirty="0"/>
              <a:t>Auburn University, AL 36849-5506</a:t>
            </a:r>
            <a:br>
              <a:rPr lang="en-US" dirty="0"/>
            </a:br>
            <a:r>
              <a:rPr lang="en-US" dirty="0"/>
              <a:t>P: (334) 844-4099 | F: (334) 844-4019</a:t>
            </a:r>
            <a:br>
              <a:rPr lang="en-US" dirty="0"/>
            </a:br>
            <a:r>
              <a:rPr lang="en-US" dirty="0"/>
              <a:t>Email: </a:t>
            </a:r>
            <a:r>
              <a:rPr lang="en-US" dirty="0" smtClean="0">
                <a:hlinkClick r:id="rId5"/>
              </a:rPr>
              <a:t>aupcc4u@auburn.edu</a:t>
            </a:r>
            <a:endParaRPr lang="en-US" dirty="0"/>
          </a:p>
        </p:txBody>
      </p:sp>
    </p:spTree>
    <p:extLst>
      <p:ext uri="{BB962C8B-B14F-4D97-AF65-F5344CB8AC3E}">
        <p14:creationId xmlns:p14="http://schemas.microsoft.com/office/powerpoint/2010/main" val="795146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Parking for AUEP and AUPCC:</a:t>
            </a: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36" y="1284827"/>
            <a:ext cx="8402128" cy="4340497"/>
          </a:xfrm>
          <a:prstGeom prst="rect">
            <a:avLst/>
          </a:prstGeom>
        </p:spPr>
      </p:pic>
    </p:spTree>
    <p:extLst>
      <p:ext uri="{BB962C8B-B14F-4D97-AF65-F5344CB8AC3E}">
        <p14:creationId xmlns:p14="http://schemas.microsoft.com/office/powerpoint/2010/main" val="740395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3375" y="-180974"/>
            <a:ext cx="7886700" cy="1325563"/>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Medication Therapy Management (MTM):</a:t>
            </a:r>
          </a:p>
        </p:txBody>
      </p:sp>
      <p:sp>
        <p:nvSpPr>
          <p:cNvPr id="2" name="Content Placeholder 1"/>
          <p:cNvSpPr>
            <a:spLocks noGrp="1"/>
          </p:cNvSpPr>
          <p:nvPr>
            <p:ph idx="1"/>
          </p:nvPr>
        </p:nvSpPr>
        <p:spPr>
          <a:xfrm>
            <a:off x="628650" y="1313752"/>
            <a:ext cx="7886700" cy="4351338"/>
          </a:xfrm>
        </p:spPr>
        <p:txBody>
          <a:bodyPr/>
          <a:lstStyle/>
          <a:p>
            <a:r>
              <a:rPr lang="en-US" dirty="0" smtClean="0">
                <a:latin typeface="Arial" panose="020B0604020202020204" pitchFamily="34" charset="0"/>
                <a:cs typeface="Arial" panose="020B0604020202020204" pitchFamily="34" charset="0"/>
              </a:rPr>
              <a:t>Baseline </a:t>
            </a:r>
            <a:r>
              <a:rPr lang="en-US" b="1" dirty="0" smtClean="0">
                <a:solidFill>
                  <a:srgbClr val="002060"/>
                </a:solidFill>
                <a:latin typeface="Arial" panose="020B0604020202020204" pitchFamily="34" charset="0"/>
                <a:cs typeface="Arial" panose="020B0604020202020204" pitchFamily="34" charset="0"/>
              </a:rPr>
              <a:t>medication check-ups</a:t>
            </a:r>
          </a:p>
          <a:p>
            <a:r>
              <a:rPr lang="en-US" dirty="0" smtClean="0">
                <a:latin typeface="Arial" panose="020B0604020202020204" pitchFamily="34" charset="0"/>
                <a:cs typeface="Arial" panose="020B0604020202020204" pitchFamily="34" charset="0"/>
              </a:rPr>
              <a:t>Ongoing </a:t>
            </a:r>
            <a:r>
              <a:rPr lang="en-US" b="1" dirty="0" smtClean="0">
                <a:solidFill>
                  <a:srgbClr val="002060"/>
                </a:solidFill>
                <a:latin typeface="Arial" panose="020B0604020202020204" pitchFamily="34" charset="0"/>
                <a:cs typeface="Arial" panose="020B0604020202020204" pitchFamily="34" charset="0"/>
              </a:rPr>
              <a:t>medication therapy management</a:t>
            </a:r>
          </a:p>
          <a:p>
            <a:r>
              <a:rPr lang="en-US" b="1" dirty="0" smtClean="0">
                <a:solidFill>
                  <a:srgbClr val="002060"/>
                </a:solidFill>
                <a:latin typeface="Arial" panose="020B0604020202020204" pitchFamily="34" charset="0"/>
                <a:cs typeface="Arial" panose="020B0604020202020204" pitchFamily="34" charset="0"/>
              </a:rPr>
              <a:t>Medication therapy monitoring </a:t>
            </a:r>
            <a:r>
              <a:rPr lang="en-US" dirty="0" smtClean="0">
                <a:latin typeface="Arial" panose="020B0604020202020204" pitchFamily="34" charset="0"/>
                <a:cs typeface="Arial" panose="020B0604020202020204" pitchFamily="34" charset="0"/>
              </a:rPr>
              <a:t>(efficacy and safety):</a:t>
            </a:r>
          </a:p>
          <a:p>
            <a:pPr lvl="1"/>
            <a:r>
              <a:rPr lang="en-US" b="1" dirty="0" smtClean="0">
                <a:solidFill>
                  <a:srgbClr val="002060"/>
                </a:solidFill>
                <a:latin typeface="Arial" panose="020B0604020202020204" pitchFamily="34" charset="0"/>
                <a:cs typeface="Arial" panose="020B0604020202020204" pitchFamily="34" charset="0"/>
              </a:rPr>
              <a:t>INR</a:t>
            </a:r>
            <a:r>
              <a:rPr lang="en-US" dirty="0" smtClean="0">
                <a:latin typeface="Arial" panose="020B0604020202020204" pitchFamily="34" charset="0"/>
                <a:cs typeface="Arial" panose="020B0604020202020204" pitchFamily="34" charset="0"/>
              </a:rPr>
              <a:t> </a:t>
            </a:r>
            <a:r>
              <a:rPr lang="en-US" b="1" dirty="0" smtClean="0">
                <a:solidFill>
                  <a:srgbClr val="002060"/>
                </a:solidFill>
                <a:latin typeface="Arial" panose="020B0604020202020204" pitchFamily="34" charset="0"/>
                <a:cs typeface="Arial" panose="020B0604020202020204" pitchFamily="34" charset="0"/>
              </a:rPr>
              <a:t>monitoring</a:t>
            </a:r>
            <a:r>
              <a:rPr lang="en-US" dirty="0" smtClean="0">
                <a:latin typeface="Arial" panose="020B0604020202020204" pitchFamily="34" charset="0"/>
                <a:cs typeface="Arial" panose="020B0604020202020204" pitchFamily="34" charset="0"/>
              </a:rPr>
              <a:t> for patients taking warfarin (Coumadin)</a:t>
            </a:r>
          </a:p>
          <a:p>
            <a:pPr lvl="1"/>
            <a:r>
              <a:rPr lang="en-US" b="1" dirty="0" err="1" smtClean="0">
                <a:solidFill>
                  <a:srgbClr val="002060"/>
                </a:solidFill>
                <a:latin typeface="Arial" panose="020B0604020202020204" pitchFamily="34" charset="0"/>
                <a:cs typeface="Arial" panose="020B0604020202020204" pitchFamily="34" charset="0"/>
              </a:rPr>
              <a:t>Hgb</a:t>
            </a:r>
            <a:r>
              <a:rPr lang="en-US" b="1" dirty="0" smtClean="0">
                <a:solidFill>
                  <a:srgbClr val="002060"/>
                </a:solidFill>
                <a:latin typeface="Arial" panose="020B0604020202020204" pitchFamily="34" charset="0"/>
                <a:cs typeface="Arial" panose="020B0604020202020204" pitchFamily="34" charset="0"/>
              </a:rPr>
              <a:t> A1C</a:t>
            </a:r>
            <a:r>
              <a:rPr lang="en-US" dirty="0" smtClean="0">
                <a:solidFill>
                  <a:srgbClr val="002060"/>
                </a:solidFill>
                <a:latin typeface="Arial" panose="020B0604020202020204" pitchFamily="34" charset="0"/>
                <a:cs typeface="Arial" panose="020B0604020202020204" pitchFamily="34" charset="0"/>
              </a:rPr>
              <a:t> </a:t>
            </a:r>
            <a:r>
              <a:rPr lang="en-US" b="1" dirty="0" smtClean="0">
                <a:solidFill>
                  <a:srgbClr val="002060"/>
                </a:solidFill>
                <a:latin typeface="Arial" panose="020B0604020202020204" pitchFamily="34" charset="0"/>
                <a:cs typeface="Arial" panose="020B0604020202020204" pitchFamily="34" charset="0"/>
              </a:rPr>
              <a:t>monitoring</a:t>
            </a:r>
            <a:r>
              <a:rPr lang="en-US" dirty="0" smtClean="0">
                <a:solidFill>
                  <a:srgbClr val="00206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for patients taking diabetes medications</a:t>
            </a:r>
          </a:p>
          <a:p>
            <a:pPr lvl="1"/>
            <a:r>
              <a:rPr lang="en-US" b="1" dirty="0" smtClean="0">
                <a:solidFill>
                  <a:srgbClr val="002060"/>
                </a:solidFill>
                <a:latin typeface="Arial" panose="020B0604020202020204" pitchFamily="34" charset="0"/>
                <a:cs typeface="Arial" panose="020B0604020202020204" pitchFamily="34" charset="0"/>
              </a:rPr>
              <a:t>Blood pressure monitoring </a:t>
            </a:r>
            <a:r>
              <a:rPr lang="en-US" dirty="0" smtClean="0">
                <a:latin typeface="Arial" panose="020B0604020202020204" pitchFamily="34" charset="0"/>
                <a:cs typeface="Arial" panose="020B0604020202020204" pitchFamily="34" charset="0"/>
              </a:rPr>
              <a:t>for patients taking blood pressure medications</a:t>
            </a:r>
          </a:p>
          <a:p>
            <a:pPr lvl="1"/>
            <a:endParaRPr lang="en-US" dirty="0" smtClean="0"/>
          </a:p>
          <a:p>
            <a:pPr lvl="1"/>
            <a:endParaRPr lang="en-US" dirty="0"/>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2397748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3375" y="-180974"/>
            <a:ext cx="7886700" cy="1325563"/>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Disease State Management:</a:t>
            </a:r>
          </a:p>
        </p:txBody>
      </p:sp>
      <p:sp>
        <p:nvSpPr>
          <p:cNvPr id="2" name="Content Placeholder 1"/>
          <p:cNvSpPr>
            <a:spLocks noGrp="1"/>
          </p:cNvSpPr>
          <p:nvPr>
            <p:ph idx="1"/>
          </p:nvPr>
        </p:nvSpPr>
        <p:spPr>
          <a:xfrm>
            <a:off x="628650" y="1313752"/>
            <a:ext cx="7886700" cy="4351338"/>
          </a:xfrm>
        </p:spPr>
        <p:txBody>
          <a:bodyPr/>
          <a:lstStyle/>
          <a:p>
            <a:r>
              <a:rPr lang="en-US" dirty="0" smtClean="0">
                <a:latin typeface="Arial" panose="020B0604020202020204" pitchFamily="34" charset="0"/>
                <a:cs typeface="Arial" panose="020B0604020202020204" pitchFamily="34" charset="0"/>
              </a:rPr>
              <a:t>Pre-diabetes screening and education</a:t>
            </a:r>
          </a:p>
          <a:p>
            <a:r>
              <a:rPr lang="en-US" dirty="0">
                <a:latin typeface="Arial" panose="020B0604020202020204" pitchFamily="34" charset="0"/>
                <a:cs typeface="Arial" panose="020B0604020202020204" pitchFamily="34" charset="0"/>
              </a:rPr>
              <a:t>“Diabetes and You” diabetes program</a:t>
            </a:r>
          </a:p>
          <a:p>
            <a:r>
              <a:rPr lang="en-US" dirty="0" smtClean="0">
                <a:latin typeface="Arial" panose="020B0604020202020204" pitchFamily="34" charset="0"/>
                <a:cs typeface="Arial" panose="020B0604020202020204" pitchFamily="34" charset="0"/>
              </a:rPr>
              <a:t>“Breathe Easy” Asthma and COPD program</a:t>
            </a:r>
          </a:p>
          <a:p>
            <a:r>
              <a:rPr lang="en-US" dirty="0" smtClean="0">
                <a:latin typeface="Arial" panose="020B0604020202020204" pitchFamily="34" charset="0"/>
                <a:cs typeface="Arial" panose="020B0604020202020204" pitchFamily="34" charset="0"/>
              </a:rPr>
              <a:t>“War Eagle Women’s Health Program”</a:t>
            </a:r>
          </a:p>
          <a:p>
            <a:pPr lvl="1"/>
            <a:r>
              <a:rPr lang="en-US" dirty="0" smtClean="0">
                <a:latin typeface="Arial" panose="020B0604020202020204" pitchFamily="34" charset="0"/>
                <a:cs typeface="Arial" panose="020B0604020202020204" pitchFamily="34" charset="0"/>
              </a:rPr>
              <a:t>Breast cancer risk assessment and self exam education</a:t>
            </a:r>
          </a:p>
          <a:p>
            <a:pPr lvl="1"/>
            <a:r>
              <a:rPr lang="en-US" dirty="0" smtClean="0">
                <a:latin typeface="Arial" panose="020B0604020202020204" pitchFamily="34" charset="0"/>
                <a:cs typeface="Arial" panose="020B0604020202020204" pitchFamily="34" charset="0"/>
              </a:rPr>
              <a:t>Osteoporosis screening and education</a:t>
            </a:r>
          </a:p>
          <a:p>
            <a:pPr lvl="1"/>
            <a:r>
              <a:rPr lang="en-US" dirty="0" smtClean="0">
                <a:latin typeface="Arial" panose="020B0604020202020204" pitchFamily="34" charset="0"/>
                <a:cs typeface="Arial" panose="020B0604020202020204" pitchFamily="34" charset="0"/>
              </a:rPr>
              <a:t>Cardiovascular risk reduction interventions</a:t>
            </a:r>
          </a:p>
          <a:p>
            <a:pPr lvl="1"/>
            <a:r>
              <a:rPr lang="en-US" dirty="0" smtClean="0">
                <a:latin typeface="Arial" panose="020B0604020202020204" pitchFamily="34" charset="0"/>
                <a:cs typeface="Arial" panose="020B0604020202020204" pitchFamily="34" charset="0"/>
              </a:rPr>
              <a:t>Weight management</a:t>
            </a:r>
          </a:p>
          <a:p>
            <a:pPr lvl="1"/>
            <a:r>
              <a:rPr lang="en-US" dirty="0" smtClean="0">
                <a:latin typeface="Arial" panose="020B0604020202020204" pitchFamily="34" charset="0"/>
                <a:cs typeface="Arial" panose="020B0604020202020204" pitchFamily="34" charset="0"/>
              </a:rPr>
              <a:t>Hormone therapy consultations</a:t>
            </a:r>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pPr lvl="1"/>
            <a:endParaRPr lang="en-US" dirty="0" smtClean="0"/>
          </a:p>
          <a:p>
            <a:pPr lvl="1"/>
            <a:endParaRPr lang="en-US" dirty="0"/>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1327535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3375" y="-180974"/>
            <a:ext cx="7886700" cy="1325563"/>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AUPCC Health and Wellness Programs:</a:t>
            </a:r>
          </a:p>
        </p:txBody>
      </p:sp>
      <p:sp>
        <p:nvSpPr>
          <p:cNvPr id="2" name="Content Placeholder 1"/>
          <p:cNvSpPr>
            <a:spLocks noGrp="1"/>
          </p:cNvSpPr>
          <p:nvPr>
            <p:ph idx="1"/>
          </p:nvPr>
        </p:nvSpPr>
        <p:spPr>
          <a:xfrm>
            <a:off x="628650" y="1313752"/>
            <a:ext cx="8342822" cy="4351338"/>
          </a:xfrm>
        </p:spPr>
        <p:txBody>
          <a:bodyPr>
            <a:normAutofit lnSpcReduction="10000"/>
          </a:bodyPr>
          <a:lstStyle/>
          <a:p>
            <a:r>
              <a:rPr lang="en-US" dirty="0" smtClean="0">
                <a:solidFill>
                  <a:srgbClr val="002060"/>
                </a:solidFill>
                <a:latin typeface="Arial" panose="020B0604020202020204" pitchFamily="34" charset="0"/>
                <a:cs typeface="Arial" panose="020B0604020202020204" pitchFamily="34" charset="0"/>
              </a:rPr>
              <a:t>“Healthy Tigers” </a:t>
            </a:r>
            <a:r>
              <a:rPr lang="en-US" b="1" dirty="0" smtClean="0">
                <a:latin typeface="Arial" panose="020B0604020202020204" pitchFamily="34" charset="0"/>
                <a:cs typeface="Arial" panose="020B0604020202020204" pitchFamily="34" charset="0"/>
              </a:rPr>
              <a:t>health and wellness </a:t>
            </a:r>
            <a:r>
              <a:rPr lang="en-US" dirty="0" smtClean="0">
                <a:latin typeface="Arial" panose="020B0604020202020204" pitchFamily="34" charset="0"/>
                <a:cs typeface="Arial" panose="020B0604020202020204" pitchFamily="34" charset="0"/>
              </a:rPr>
              <a:t>program</a:t>
            </a:r>
            <a:endParaRPr lang="en-US" dirty="0" smtClean="0">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“Pack It Up” </a:t>
            </a:r>
            <a:r>
              <a:rPr lang="en-US" b="1" dirty="0" smtClean="0">
                <a:latin typeface="Arial" panose="020B0604020202020204" pitchFamily="34" charset="0"/>
                <a:cs typeface="Arial" panose="020B0604020202020204" pitchFamily="34" charset="0"/>
              </a:rPr>
              <a:t>smoking cessation </a:t>
            </a:r>
            <a:r>
              <a:rPr lang="en-US" dirty="0" smtClean="0">
                <a:latin typeface="Arial" panose="020B0604020202020204" pitchFamily="34" charset="0"/>
                <a:cs typeface="Arial" panose="020B0604020202020204" pitchFamily="34" charset="0"/>
              </a:rPr>
              <a:t>program</a:t>
            </a:r>
          </a:p>
          <a:p>
            <a:r>
              <a:rPr lang="en-US" dirty="0" smtClean="0">
                <a:solidFill>
                  <a:srgbClr val="002060"/>
                </a:solidFill>
                <a:latin typeface="Arial" panose="020B0604020202020204" pitchFamily="34" charset="0"/>
                <a:cs typeface="Arial" panose="020B0604020202020204" pitchFamily="34" charset="0"/>
              </a:rPr>
              <a:t>“Be Wise, Be Immunized” </a:t>
            </a:r>
            <a:r>
              <a:rPr lang="en-US" b="1" dirty="0" smtClean="0">
                <a:latin typeface="Arial" panose="020B0604020202020204" pitchFamily="34" charset="0"/>
                <a:cs typeface="Arial" panose="020B0604020202020204" pitchFamily="34" charset="0"/>
              </a:rPr>
              <a:t>immunization </a:t>
            </a:r>
            <a:r>
              <a:rPr lang="en-US" dirty="0" smtClean="0">
                <a:latin typeface="Arial" panose="020B0604020202020204" pitchFamily="34" charset="0"/>
                <a:cs typeface="Arial" panose="020B0604020202020204" pitchFamily="34" charset="0"/>
              </a:rPr>
              <a:t>program</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Flu, Pneumonia, Tetanus, Shingles </a:t>
            </a:r>
            <a:r>
              <a:rPr lang="en-US" dirty="0" smtClean="0">
                <a:latin typeface="Arial" panose="020B0604020202020204" pitchFamily="34" charset="0"/>
                <a:cs typeface="Arial" panose="020B0604020202020204" pitchFamily="34" charset="0"/>
              </a:rPr>
              <a:t>vaccines</a:t>
            </a:r>
          </a:p>
          <a:p>
            <a:r>
              <a:rPr lang="en-US" dirty="0" smtClean="0">
                <a:solidFill>
                  <a:srgbClr val="002060"/>
                </a:solidFill>
                <a:latin typeface="Arial" panose="020B0604020202020204" pitchFamily="34" charset="0"/>
                <a:cs typeface="Arial" panose="020B0604020202020204" pitchFamily="34" charset="0"/>
              </a:rPr>
              <a:t>“Osteoporosis Screening” </a:t>
            </a:r>
            <a:r>
              <a:rPr lang="en-US" dirty="0" smtClean="0">
                <a:latin typeface="Arial" panose="020B0604020202020204" pitchFamily="34" charset="0"/>
                <a:cs typeface="Arial" panose="020B0604020202020204" pitchFamily="34" charset="0"/>
              </a:rPr>
              <a:t>program</a:t>
            </a:r>
          </a:p>
          <a:p>
            <a:r>
              <a:rPr lang="en-US" dirty="0" smtClean="0">
                <a:solidFill>
                  <a:srgbClr val="002060"/>
                </a:solidFill>
                <a:latin typeface="Arial" panose="020B0604020202020204" pitchFamily="34" charset="0"/>
                <a:cs typeface="Arial" panose="020B0604020202020204" pitchFamily="34" charset="0"/>
              </a:rPr>
              <a:t>“Healthy Habits” </a:t>
            </a:r>
            <a:r>
              <a:rPr lang="en-US" b="1" dirty="0" smtClean="0">
                <a:latin typeface="Arial" panose="020B0604020202020204" pitchFamily="34" charset="0"/>
                <a:cs typeface="Arial" panose="020B0604020202020204" pitchFamily="34" charset="0"/>
              </a:rPr>
              <a:t>weight management </a:t>
            </a:r>
            <a:r>
              <a:rPr lang="en-US" dirty="0" smtClean="0">
                <a:latin typeface="Arial" panose="020B0604020202020204" pitchFamily="34" charset="0"/>
                <a:cs typeface="Arial" panose="020B0604020202020204" pitchFamily="34" charset="0"/>
              </a:rPr>
              <a:t>program</a:t>
            </a:r>
          </a:p>
          <a:p>
            <a:r>
              <a:rPr lang="en-US" dirty="0" smtClean="0">
                <a:latin typeface="Arial" panose="020B0604020202020204" pitchFamily="34" charset="0"/>
                <a:cs typeface="Arial" panose="020B0604020202020204" pitchFamily="34" charset="0"/>
              </a:rPr>
              <a:t>Referrals to “</a:t>
            </a:r>
            <a:r>
              <a:rPr lang="en-US" dirty="0" err="1" smtClean="0">
                <a:solidFill>
                  <a:srgbClr val="002060"/>
                </a:solidFill>
                <a:latin typeface="Arial" panose="020B0604020202020204" pitchFamily="34" charset="0"/>
                <a:cs typeface="Arial" panose="020B0604020202020204" pitchFamily="34" charset="0"/>
              </a:rPr>
              <a:t>TigerFit</a:t>
            </a:r>
            <a:r>
              <a:rPr lang="en-US" dirty="0" smtClean="0">
                <a:solidFill>
                  <a:srgbClr val="002060"/>
                </a:solidFill>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kinesiology </a:t>
            </a:r>
            <a:r>
              <a:rPr lang="en-US" b="1" dirty="0" smtClean="0">
                <a:latin typeface="Arial" panose="020B0604020202020204" pitchFamily="34" charset="0"/>
                <a:cs typeface="Arial" panose="020B0604020202020204" pitchFamily="34" charset="0"/>
              </a:rPr>
              <a:t>fitness assessment program</a:t>
            </a:r>
          </a:p>
          <a:p>
            <a:r>
              <a:rPr lang="en-US" dirty="0" smtClean="0">
                <a:solidFill>
                  <a:srgbClr val="002060"/>
                </a:solidFill>
                <a:latin typeface="Arial" panose="020B0604020202020204" pitchFamily="34" charset="0"/>
                <a:cs typeface="Arial" panose="020B0604020202020204" pitchFamily="34" charset="0"/>
              </a:rPr>
              <a:t>“Walk at Lunch” </a:t>
            </a:r>
            <a:r>
              <a:rPr lang="en-US" dirty="0" smtClean="0">
                <a:latin typeface="Arial" panose="020B0604020202020204" pitchFamily="34" charset="0"/>
                <a:cs typeface="Arial" panose="020B0604020202020204" pitchFamily="34" charset="0"/>
              </a:rPr>
              <a:t>programs and </a:t>
            </a:r>
            <a:r>
              <a:rPr lang="en-US" dirty="0" smtClean="0">
                <a:solidFill>
                  <a:srgbClr val="002060"/>
                </a:solidFill>
                <a:latin typeface="Arial" panose="020B0604020202020204" pitchFamily="34" charset="0"/>
                <a:cs typeface="Arial" panose="020B0604020202020204" pitchFamily="34" charset="0"/>
              </a:rPr>
              <a:t>“Lunch and Learns”</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smtClean="0"/>
          </a:p>
          <a:p>
            <a:pPr lvl="1"/>
            <a:endParaRPr lang="en-US" dirty="0" smtClean="0"/>
          </a:p>
          <a:p>
            <a:pPr lvl="1"/>
            <a:endParaRPr lang="en-US" dirty="0"/>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310578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3375" y="-180974"/>
            <a:ext cx="7886700" cy="1325563"/>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Collaborative Care</a:t>
            </a:r>
            <a:endParaRPr lang="en-US" altLang="en-US" sz="3200" dirty="0" smtClean="0">
              <a:solidFill>
                <a:srgbClr val="00206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1313752"/>
            <a:ext cx="8342822" cy="4351338"/>
          </a:xfrm>
        </p:spPr>
        <p:txBody>
          <a:bodyPr>
            <a:normAutofit/>
          </a:bodyPr>
          <a:lstStyle/>
          <a:p>
            <a:r>
              <a:rPr lang="en-US" dirty="0" smtClean="0">
                <a:solidFill>
                  <a:srgbClr val="002060"/>
                </a:solidFill>
                <a:latin typeface="Arial" panose="020B0604020202020204" pitchFamily="34" charset="0"/>
                <a:cs typeface="Arial" panose="020B0604020202020204" pitchFamily="34" charset="0"/>
              </a:rPr>
              <a:t>Faculty:</a:t>
            </a:r>
          </a:p>
          <a:p>
            <a:pPr lvl="1"/>
            <a:r>
              <a:rPr lang="en-US" dirty="0" smtClean="0">
                <a:latin typeface="Arial" panose="020B0604020202020204" pitchFamily="34" charset="0"/>
                <a:cs typeface="Arial" panose="020B0604020202020204" pitchFamily="34" charset="0"/>
              </a:rPr>
              <a:t>HSOP faculty, pharmacists, residents</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VCOM </a:t>
            </a:r>
            <a:r>
              <a:rPr lang="en-US" dirty="0" err="1" smtClean="0">
                <a:latin typeface="Arial" panose="020B0604020202020204" pitchFamily="34" charset="0"/>
                <a:cs typeface="Arial" panose="020B0604020202020204" pitchFamily="34" charset="0"/>
              </a:rPr>
              <a:t>Pharm.D</a:t>
            </a:r>
            <a:r>
              <a:rPr lang="en-US" dirty="0" smtClean="0">
                <a:latin typeface="Arial" panose="020B0604020202020204" pitchFamily="34" charset="0"/>
                <a:cs typeface="Arial" panose="020B0604020202020204" pitchFamily="34" charset="0"/>
              </a:rPr>
              <a:t>. </a:t>
            </a:r>
          </a:p>
          <a:p>
            <a:pPr lvl="1"/>
            <a:r>
              <a:rPr lang="en-US" dirty="0" smtClean="0">
                <a:latin typeface="Arial" panose="020B0604020202020204" pitchFamily="34" charset="0"/>
                <a:cs typeface="Arial" panose="020B0604020202020204" pitchFamily="34" charset="0"/>
              </a:rPr>
              <a:t>VCOM Ph.D., RD dietician</a:t>
            </a:r>
          </a:p>
          <a:p>
            <a:pPr lvl="1"/>
            <a:r>
              <a:rPr lang="en-US" dirty="0" smtClean="0">
                <a:latin typeface="Arial" panose="020B0604020202020204" pitchFamily="34" charset="0"/>
                <a:cs typeface="Arial" panose="020B0604020202020204" pitchFamily="34" charset="0"/>
              </a:rPr>
              <a:t>Kinesiology faculty</a:t>
            </a:r>
          </a:p>
          <a:p>
            <a:r>
              <a:rPr lang="en-US" dirty="0" smtClean="0">
                <a:solidFill>
                  <a:srgbClr val="002060"/>
                </a:solidFill>
                <a:latin typeface="Arial" panose="020B0604020202020204" pitchFamily="34" charset="0"/>
                <a:cs typeface="Arial" panose="020B0604020202020204" pitchFamily="34" charset="0"/>
              </a:rPr>
              <a:t>Students:</a:t>
            </a:r>
          </a:p>
          <a:p>
            <a:pPr lvl="1"/>
            <a:r>
              <a:rPr lang="en-US" dirty="0" smtClean="0">
                <a:latin typeface="Arial" panose="020B0604020202020204" pitchFamily="34" charset="0"/>
                <a:cs typeface="Arial" panose="020B0604020202020204" pitchFamily="34" charset="0"/>
              </a:rPr>
              <a:t>P4 Student pharmacists</a:t>
            </a:r>
          </a:p>
          <a:p>
            <a:pPr lvl="1"/>
            <a:r>
              <a:rPr lang="en-US" dirty="0" smtClean="0">
                <a:latin typeface="Arial" panose="020B0604020202020204" pitchFamily="34" charset="0"/>
                <a:cs typeface="Arial" panose="020B0604020202020204" pitchFamily="34" charset="0"/>
              </a:rPr>
              <a:t>Kinesiology interns</a:t>
            </a:r>
          </a:p>
          <a:p>
            <a:pPr lvl="1"/>
            <a:r>
              <a:rPr lang="en-US" dirty="0" smtClean="0">
                <a:latin typeface="Arial" panose="020B0604020202020204" pitchFamily="34" charset="0"/>
                <a:cs typeface="Arial" panose="020B0604020202020204" pitchFamily="34" charset="0"/>
              </a:rPr>
              <a:t>VCOM students</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smtClean="0"/>
          </a:p>
          <a:p>
            <a:pPr lvl="1"/>
            <a:endParaRPr lang="en-US" dirty="0" smtClean="0"/>
          </a:p>
          <a:p>
            <a:pPr lvl="1"/>
            <a:endParaRPr lang="en-US" dirty="0"/>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266961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3375" y="-180974"/>
            <a:ext cx="7886700" cy="1325563"/>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Collaborative Voluntary Research</a:t>
            </a:r>
            <a:endParaRPr lang="en-US" altLang="en-US" sz="3200" dirty="0" smtClean="0">
              <a:solidFill>
                <a:srgbClr val="00206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1313752"/>
            <a:ext cx="8342822" cy="4351338"/>
          </a:xfrm>
        </p:spPr>
        <p:txBody>
          <a:bodyPr>
            <a:normAutofit/>
          </a:bodyPr>
          <a:lstStyle/>
          <a:p>
            <a:r>
              <a:rPr lang="en-US" dirty="0" smtClean="0">
                <a:latin typeface="Arial" panose="020B0604020202020204" pitchFamily="34" charset="0"/>
                <a:cs typeface="Arial" panose="020B0604020202020204" pitchFamily="34" charset="0"/>
              </a:rPr>
              <a:t>Pre-Diabetes study</a:t>
            </a:r>
          </a:p>
          <a:p>
            <a:r>
              <a:rPr lang="en-US" dirty="0" smtClean="0">
                <a:latin typeface="Arial" panose="020B0604020202020204" pitchFamily="34" charset="0"/>
                <a:cs typeface="Arial" panose="020B0604020202020204" pitchFamily="34" charset="0"/>
              </a:rPr>
              <a:t>Student pharmacy empathy study</a:t>
            </a:r>
          </a:p>
          <a:p>
            <a:r>
              <a:rPr lang="en-US" dirty="0" smtClean="0">
                <a:latin typeface="Arial" panose="020B0604020202020204" pitchFamily="34" charset="0"/>
                <a:cs typeface="Arial" panose="020B0604020202020204" pitchFamily="34" charset="0"/>
              </a:rPr>
              <a:t>Medication compliance studies</a:t>
            </a:r>
          </a:p>
          <a:p>
            <a:r>
              <a:rPr lang="en-US" dirty="0" smtClean="0">
                <a:latin typeface="Arial" panose="020B0604020202020204" pitchFamily="34" charset="0"/>
                <a:cs typeface="Arial" panose="020B0604020202020204" pitchFamily="34" charset="0"/>
              </a:rPr>
              <a:t>Behavioral economics studies</a:t>
            </a:r>
          </a:p>
          <a:p>
            <a:r>
              <a:rPr lang="en-US" dirty="0" smtClean="0">
                <a:latin typeface="Arial" panose="020B0604020202020204" pitchFamily="34" charset="0"/>
                <a:cs typeface="Arial" panose="020B0604020202020204" pitchFamily="34" charset="0"/>
              </a:rPr>
              <a:t>Medication-induced secondary osteoporosis study</a:t>
            </a:r>
          </a:p>
          <a:p>
            <a:r>
              <a:rPr lang="en-US" dirty="0" smtClean="0">
                <a:latin typeface="Arial" panose="020B0604020202020204" pitchFamily="34" charset="0"/>
                <a:cs typeface="Arial" panose="020B0604020202020204" pitchFamily="34" charset="0"/>
              </a:rPr>
              <a:t>Wellness challenges in the academic environment studies</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smtClean="0"/>
          </a:p>
          <a:p>
            <a:pPr lvl="1"/>
            <a:endParaRPr lang="en-US" dirty="0" smtClean="0"/>
          </a:p>
          <a:p>
            <a:pPr lvl="1"/>
            <a:endParaRPr lang="en-US" dirty="0"/>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1059795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3375" y="-180974"/>
            <a:ext cx="7886700" cy="1325563"/>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Questions</a:t>
            </a:r>
            <a:endParaRPr lang="en-US" altLang="en-US" sz="3200" dirty="0" smtClean="0">
              <a:solidFill>
                <a:srgbClr val="00206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1313752"/>
            <a:ext cx="8342822" cy="4351338"/>
          </a:xfrm>
        </p:spPr>
        <p:txBody>
          <a:bodyPr>
            <a:normAutofit/>
          </a:body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smtClean="0"/>
          </a:p>
          <a:p>
            <a:pPr lvl="1"/>
            <a:endParaRPr lang="en-US" dirty="0" smtClean="0"/>
          </a:p>
          <a:p>
            <a:pPr lvl="1"/>
            <a:endParaRPr lang="en-US" dirty="0"/>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
        <p:nvSpPr>
          <p:cNvPr id="8" name="Rectangle 7"/>
          <p:cNvSpPr/>
          <p:nvPr/>
        </p:nvSpPr>
        <p:spPr>
          <a:xfrm>
            <a:off x="0" y="4924879"/>
            <a:ext cx="9144000" cy="193312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i="1" u="sng"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US" i="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Presented </a:t>
            </a:r>
            <a:r>
              <a:rPr lang="en-US" i="1" u="sng" dirty="0">
                <a:solidFill>
                  <a:schemeClr val="bg1"/>
                </a:solidFill>
                <a:latin typeface="Verdana" panose="020B0604030504040204" pitchFamily="34" charset="0"/>
                <a:ea typeface="Verdana" panose="020B0604030504040204" pitchFamily="34" charset="0"/>
                <a:cs typeface="Verdana" panose="020B0604030504040204" pitchFamily="34" charset="0"/>
              </a:rPr>
              <a:t>By:</a:t>
            </a:r>
          </a:p>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Dr. Kimberly Braxton Lloyd</a:t>
            </a:r>
          </a:p>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Assistant Dean of Health Services</a:t>
            </a:r>
          </a:p>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Auburn University’s Harrison School of Pharmacy</a:t>
            </a:r>
          </a:p>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And AU Pharmacy Officer, AU Human Resources</a:t>
            </a:r>
          </a:p>
          <a:p>
            <a:pPr algn="ctr"/>
            <a:endParaRPr lang="en-US" i="1" u="sng"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n-US"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36" y="5029549"/>
            <a:ext cx="1508307" cy="172377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9455" y="1348098"/>
            <a:ext cx="2044403" cy="306896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41" y="1429696"/>
            <a:ext cx="2044403" cy="306896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0270" y="1429695"/>
            <a:ext cx="2044403" cy="3068965"/>
          </a:xfrm>
          <a:prstGeom prst="rect">
            <a:avLst/>
          </a:prstGeom>
        </p:spPr>
      </p:pic>
    </p:spTree>
    <p:extLst>
      <p:ext uri="{BB962C8B-B14F-4D97-AF65-F5344CB8AC3E}">
        <p14:creationId xmlns:p14="http://schemas.microsoft.com/office/powerpoint/2010/main" val="63599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07571"/>
          </a:xfrm>
        </p:spPr>
        <p:txBody>
          <a:bodyPr>
            <a:normAutofit fontScale="90000"/>
          </a:bodyPr>
          <a:lstStyle/>
          <a:p>
            <a:r>
              <a:rPr lang="en-US"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US"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US"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3600"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US" sz="360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3600"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US" sz="360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3600" dirty="0" smtClean="0">
                <a:solidFill>
                  <a:srgbClr val="002060"/>
                </a:solidFill>
                <a:ea typeface="Verdana" panose="020B0604030504040204" pitchFamily="34" charset="0"/>
                <a:cs typeface="Verdana" panose="020B0604030504040204" pitchFamily="34" charset="0"/>
              </a:rPr>
              <a:t>Objectives:</a:t>
            </a:r>
            <a:endParaRPr lang="en-US" sz="3600" dirty="0">
              <a:solidFill>
                <a:srgbClr val="002060"/>
              </a:solidFill>
            </a:endParaRPr>
          </a:p>
        </p:txBody>
      </p:sp>
      <p:sp>
        <p:nvSpPr>
          <p:cNvPr id="4" name="Rectangle 3"/>
          <p:cNvSpPr/>
          <p:nvPr/>
        </p:nvSpPr>
        <p:spPr>
          <a:xfrm>
            <a:off x="0" y="707571"/>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0" y="4924879"/>
            <a:ext cx="9144000" cy="193312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36" y="5029549"/>
            <a:ext cx="1508307" cy="1723779"/>
          </a:xfrm>
          <a:prstGeom prst="rect">
            <a:avLst/>
          </a:prstGeom>
        </p:spPr>
      </p:pic>
      <p:sp>
        <p:nvSpPr>
          <p:cNvPr id="20" name="TextBox 19"/>
          <p:cNvSpPr txBox="1"/>
          <p:nvPr/>
        </p:nvSpPr>
        <p:spPr>
          <a:xfrm>
            <a:off x="2049331" y="5125000"/>
            <a:ext cx="6942865" cy="2308324"/>
          </a:xfrm>
          <a:prstGeom prst="rect">
            <a:avLst/>
          </a:prstGeom>
          <a:noFill/>
        </p:spPr>
        <p:txBody>
          <a:bodyPr wrap="square" rtlCol="0">
            <a:spAutoFit/>
          </a:bodyPr>
          <a:lstStyle/>
          <a:p>
            <a:pPr algn="ctr"/>
            <a:r>
              <a:rPr lang="en-US" sz="2000" i="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Presented By:</a:t>
            </a:r>
          </a:p>
          <a:p>
            <a:pPr algn="ct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Dr. Kimberly Braxton Lloyd</a:t>
            </a:r>
          </a:p>
          <a:p>
            <a:pPr algn="ct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Assistant Dean of Health Services</a:t>
            </a:r>
          </a:p>
          <a:p>
            <a:pPr algn="ct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Auburn University’s Harrison School of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Pharmacy</a:t>
            </a:r>
          </a:p>
          <a:p>
            <a:pPr algn="ct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AU Pharmacy Officer, AU Human Resources</a:t>
            </a:r>
            <a:endPar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US" sz="2000" i="1" u="sng"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n-US" sz="24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270136" y="907692"/>
            <a:ext cx="8873864" cy="3754874"/>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smtClean="0">
                <a:solidFill>
                  <a:srgbClr val="002060"/>
                </a:solidFill>
                <a:latin typeface="Arial" panose="020B0604020202020204" pitchFamily="34" charset="0"/>
                <a:cs typeface="Arial" panose="020B0604020202020204" pitchFamily="34" charset="0"/>
              </a:rPr>
              <a:t>D</a:t>
            </a:r>
            <a:r>
              <a:rPr lang="en-US" sz="2800" b="1" dirty="0" smtClean="0">
                <a:solidFill>
                  <a:srgbClr val="002060"/>
                </a:solidFill>
              </a:rPr>
              <a:t>escribe the health services and resources that are available for AU employees and their insured dependents on campus:</a:t>
            </a:r>
          </a:p>
          <a:p>
            <a:pPr marL="914400" lvl="1" indent="-45720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AU Employee Pharmacy Services</a:t>
            </a:r>
          </a:p>
          <a:p>
            <a:pPr marL="914400" lvl="1" indent="-45720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TigerMeds</a:t>
            </a:r>
          </a:p>
          <a:p>
            <a:pPr marL="914400" lvl="1" indent="-45720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AU Pharmaceutical Care Center Services</a:t>
            </a:r>
          </a:p>
          <a:p>
            <a:pPr marL="914400" lvl="1" indent="-45720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Healthy Tigers</a:t>
            </a:r>
          </a:p>
          <a:p>
            <a:pPr marL="914400" lvl="1" indent="-45720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Healthy Tigers Lunch and Learns</a:t>
            </a:r>
          </a:p>
          <a:p>
            <a:pPr marL="914400" lvl="1" indent="-457200">
              <a:buFont typeface="Wingdings" panose="05000000000000000000" pitchFamily="2" charset="2"/>
              <a:buChar char="§"/>
            </a:pPr>
            <a:r>
              <a:rPr lang="en-US" sz="2200" dirty="0" err="1" smtClean="0">
                <a:latin typeface="Arial" panose="020B0604020202020204" pitchFamily="34" charset="0"/>
                <a:cs typeface="Arial" panose="020B0604020202020204" pitchFamily="34" charset="0"/>
              </a:rPr>
              <a:t>TigerFit</a:t>
            </a:r>
            <a:endParaRPr lang="en-US" sz="2200" dirty="0" smtClean="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200" dirty="0" smtClean="0">
                <a:latin typeface="Arial" panose="020B0604020202020204" pitchFamily="34" charset="0"/>
                <a:ea typeface="Verdana" panose="020B0604030504040204" pitchFamily="34" charset="0"/>
                <a:cs typeface="Arial" panose="020B0604020202020204" pitchFamily="34" charset="0"/>
              </a:rPr>
              <a:t>Pharmacy Health Services Research Projects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964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What is Pharmacy Health Services (PHS):</a:t>
            </a:r>
          </a:p>
        </p:txBody>
      </p:sp>
      <p:sp>
        <p:nvSpPr>
          <p:cNvPr id="19458" name="Content Placeholder 2"/>
          <p:cNvSpPr>
            <a:spLocks noGrp="1"/>
          </p:cNvSpPr>
          <p:nvPr>
            <p:ph idx="1"/>
          </p:nvPr>
        </p:nvSpPr>
        <p:spPr>
          <a:xfrm>
            <a:off x="515983" y="1464029"/>
            <a:ext cx="7772400" cy="4114800"/>
          </a:xfrm>
        </p:spPr>
        <p:txBody>
          <a:bodyPr>
            <a:normAutofit fontScale="92500" lnSpcReduction="10000"/>
          </a:bodyPr>
          <a:lstStyle/>
          <a:p>
            <a:r>
              <a:rPr lang="en-US" altLang="en-US" dirty="0" smtClean="0">
                <a:latin typeface="Arial" panose="020B0604020202020204" pitchFamily="34" charset="0"/>
                <a:cs typeface="Arial" panose="020B0604020202020204" pitchFamily="34" charset="0"/>
              </a:rPr>
              <a:t>A service unit within Auburn University’s (AU) Harrison School of Pharmacy (HSOP) that provides healthcare, wellness, and pharmacy services for the AU family.  PHS includes:</a:t>
            </a:r>
          </a:p>
          <a:p>
            <a:pPr marL="0" indent="0">
              <a:buNone/>
            </a:pPr>
            <a:endParaRPr lang="en-US" altLang="en-US" sz="1000" dirty="0" smtClean="0">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2 pharmacies:</a:t>
            </a:r>
          </a:p>
          <a:p>
            <a:pPr lvl="2"/>
            <a:r>
              <a:rPr lang="en-US" altLang="en-US" dirty="0" smtClean="0">
                <a:latin typeface="Arial" panose="020B0604020202020204" pitchFamily="34" charset="0"/>
                <a:cs typeface="Arial" panose="020B0604020202020204" pitchFamily="34" charset="0"/>
              </a:rPr>
              <a:t>The AU Student Pharmacy (AUSP)</a:t>
            </a:r>
          </a:p>
          <a:p>
            <a:pPr lvl="2"/>
            <a:r>
              <a:rPr lang="en-US" altLang="en-US" dirty="0" smtClean="0">
                <a:latin typeface="Arial" panose="020B0604020202020204" pitchFamily="34" charset="0"/>
                <a:cs typeface="Arial" panose="020B0604020202020204" pitchFamily="34" charset="0"/>
              </a:rPr>
              <a:t>The AU Employee Pharmacy (AUEP)</a:t>
            </a:r>
          </a:p>
          <a:p>
            <a:pPr lvl="1"/>
            <a:r>
              <a:rPr lang="en-US" altLang="en-US" dirty="0" smtClean="0">
                <a:latin typeface="Arial" panose="020B0604020202020204" pitchFamily="34" charset="0"/>
                <a:cs typeface="Arial" panose="020B0604020202020204" pitchFamily="34" charset="0"/>
              </a:rPr>
              <a:t>1 clinic:</a:t>
            </a:r>
          </a:p>
          <a:p>
            <a:pPr lvl="2"/>
            <a:r>
              <a:rPr lang="en-US" altLang="en-US" dirty="0" smtClean="0">
                <a:latin typeface="Arial" panose="020B0604020202020204" pitchFamily="34" charset="0"/>
                <a:cs typeface="Arial" panose="020B0604020202020204" pitchFamily="34" charset="0"/>
              </a:rPr>
              <a:t>The Auburn University Pharmaceutical Care Center (AUPCC)</a:t>
            </a:r>
          </a:p>
          <a:p>
            <a:pPr marL="457200" lvl="1" indent="0">
              <a:buNone/>
            </a:pPr>
            <a:endParaRPr lang="en-US" altLang="en-US" dirty="0" smtClean="0">
              <a:latin typeface="Arial" panose="020B0604020202020204" pitchFamily="34" charset="0"/>
              <a:cs typeface="Arial" panose="020B0604020202020204" pitchFamily="34" charset="0"/>
            </a:endParaRPr>
          </a:p>
          <a:p>
            <a:pPr marL="457200" lvl="1" indent="0">
              <a:buNone/>
            </a:pPr>
            <a:r>
              <a:rPr lang="en-US" altLang="en-US" i="1" dirty="0" smtClean="0">
                <a:solidFill>
                  <a:schemeClr val="accent2">
                    <a:lumMod val="75000"/>
                  </a:schemeClr>
                </a:solidFill>
                <a:latin typeface="Arial" panose="020B0604020202020204" pitchFamily="34" charset="0"/>
                <a:cs typeface="Arial" panose="020B0604020202020204" pitchFamily="34" charset="0"/>
              </a:rPr>
              <a:t>Also, the State Wellness Center Pharmacy and Clinic</a:t>
            </a: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89837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The AU Employee Pharmacy:</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078" y="1422407"/>
            <a:ext cx="8246853" cy="4120569"/>
          </a:xfrm>
        </p:spPr>
      </p:pic>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
        <p:nvSpPr>
          <p:cNvPr id="3" name="TextBox 2"/>
          <p:cNvSpPr txBox="1"/>
          <p:nvPr/>
        </p:nvSpPr>
        <p:spPr>
          <a:xfrm>
            <a:off x="257176" y="4645873"/>
            <a:ext cx="4556365" cy="2031325"/>
          </a:xfrm>
          <a:prstGeom prst="rect">
            <a:avLst/>
          </a:prstGeom>
          <a:solidFill>
            <a:schemeClr val="bg1"/>
          </a:solidFill>
        </p:spPr>
        <p:txBody>
          <a:bodyPr wrap="square" rtlCol="0">
            <a:spAutoFit/>
          </a:bodyPr>
          <a:lstStyle/>
          <a:p>
            <a:r>
              <a:rPr lang="en-US" b="1" dirty="0" smtClean="0"/>
              <a:t>Auburn University Employee </a:t>
            </a:r>
            <a:r>
              <a:rPr lang="en-US" b="1" dirty="0"/>
              <a:t>Pharmacy</a:t>
            </a:r>
            <a:r>
              <a:rPr lang="en-US" dirty="0"/>
              <a:t/>
            </a:r>
            <a:br>
              <a:rPr lang="en-US" dirty="0"/>
            </a:br>
            <a:r>
              <a:rPr lang="en-US" dirty="0" smtClean="0"/>
              <a:t>2150 </a:t>
            </a:r>
            <a:r>
              <a:rPr lang="en-US" dirty="0"/>
              <a:t>Walker Building</a:t>
            </a:r>
            <a:r>
              <a:rPr lang="en-US" dirty="0" smtClean="0"/>
              <a:t/>
            </a:r>
            <a:br>
              <a:rPr lang="en-US" dirty="0" smtClean="0"/>
            </a:br>
            <a:r>
              <a:rPr lang="en-US" dirty="0"/>
              <a:t>132 East Thach Avenue</a:t>
            </a:r>
            <a:r>
              <a:rPr lang="en-US" dirty="0" smtClean="0"/>
              <a:t/>
            </a:r>
            <a:br>
              <a:rPr lang="en-US" dirty="0" smtClean="0"/>
            </a:br>
            <a:r>
              <a:rPr lang="en-US" dirty="0"/>
              <a:t>Auburn University, </a:t>
            </a:r>
            <a:r>
              <a:rPr lang="en-US" dirty="0" smtClean="0"/>
              <a:t>AL</a:t>
            </a:r>
            <a:r>
              <a:rPr lang="en-US" dirty="0"/>
              <a:t> </a:t>
            </a:r>
            <a:r>
              <a:rPr lang="en-US" dirty="0" smtClean="0"/>
              <a:t> 36849-5506</a:t>
            </a:r>
            <a:br>
              <a:rPr lang="en-US" dirty="0" smtClean="0"/>
            </a:br>
            <a:r>
              <a:rPr lang="en-US" dirty="0"/>
              <a:t>P: (334) 844-8938</a:t>
            </a:r>
            <a:r>
              <a:rPr lang="en-US" dirty="0" smtClean="0"/>
              <a:t/>
            </a:r>
            <a:br>
              <a:rPr lang="en-US" dirty="0" smtClean="0"/>
            </a:br>
            <a:r>
              <a:rPr lang="en-US" dirty="0"/>
              <a:t>F: (334) 844-8983</a:t>
            </a:r>
            <a:r>
              <a:rPr lang="en-US" dirty="0" smtClean="0"/>
              <a:t/>
            </a:r>
            <a:br>
              <a:rPr lang="en-US" dirty="0" smtClean="0"/>
            </a:br>
            <a:r>
              <a:rPr lang="en-US" dirty="0">
                <a:hlinkClick r:id="rId5"/>
              </a:rPr>
              <a:t>auemployeerx@auburn.edu</a:t>
            </a:r>
            <a:endParaRPr lang="en-US" dirty="0"/>
          </a:p>
        </p:txBody>
      </p:sp>
    </p:spTree>
    <p:extLst>
      <p:ext uri="{BB962C8B-B14F-4D97-AF65-F5344CB8AC3E}">
        <p14:creationId xmlns:p14="http://schemas.microsoft.com/office/powerpoint/2010/main" val="171496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AU Employee Pharmacy</a:t>
            </a:r>
          </a:p>
        </p:txBody>
      </p:sp>
      <p:sp>
        <p:nvSpPr>
          <p:cNvPr id="19458" name="Content Placeholder 2"/>
          <p:cNvSpPr>
            <a:spLocks noGrp="1"/>
          </p:cNvSpPr>
          <p:nvPr>
            <p:ph idx="1"/>
          </p:nvPr>
        </p:nvSpPr>
        <p:spPr>
          <a:xfrm>
            <a:off x="515983" y="1423852"/>
            <a:ext cx="7772400" cy="4154978"/>
          </a:xfrm>
        </p:spPr>
        <p:txBody>
          <a:bodyPr>
            <a:normAutofit lnSpcReduction="10000"/>
          </a:bodyPr>
          <a:lstStyle/>
          <a:p>
            <a:r>
              <a:rPr lang="en-US" altLang="en-US" dirty="0" smtClean="0">
                <a:latin typeface="Arial" panose="020B0604020202020204" pitchFamily="34" charset="0"/>
                <a:cs typeface="Arial" panose="020B0604020202020204" pitchFamily="34" charset="0"/>
              </a:rPr>
              <a:t>A full-service pharmacy that exclusively serves:</a:t>
            </a:r>
          </a:p>
          <a:p>
            <a:pPr lvl="1"/>
            <a:r>
              <a:rPr lang="en-US" altLang="en-US" i="1" dirty="0" smtClean="0">
                <a:solidFill>
                  <a:srgbClr val="002060"/>
                </a:solidFill>
                <a:latin typeface="Arial" panose="020B0604020202020204" pitchFamily="34" charset="0"/>
                <a:cs typeface="Arial" panose="020B0604020202020204" pitchFamily="34" charset="0"/>
              </a:rPr>
              <a:t>AU employees</a:t>
            </a:r>
          </a:p>
          <a:p>
            <a:pPr lvl="1"/>
            <a:r>
              <a:rPr lang="en-US" altLang="en-US" i="1" dirty="0" smtClean="0">
                <a:solidFill>
                  <a:srgbClr val="002060"/>
                </a:solidFill>
                <a:latin typeface="Arial" panose="020B0604020202020204" pitchFamily="34" charset="0"/>
                <a:cs typeface="Arial" panose="020B0604020202020204" pitchFamily="34" charset="0"/>
              </a:rPr>
              <a:t>AU insured dependents</a:t>
            </a:r>
          </a:p>
          <a:p>
            <a:pPr lvl="1"/>
            <a:r>
              <a:rPr lang="en-US" altLang="en-US" i="1" dirty="0" smtClean="0">
                <a:solidFill>
                  <a:srgbClr val="002060"/>
                </a:solidFill>
                <a:latin typeface="Arial" panose="020B0604020202020204" pitchFamily="34" charset="0"/>
                <a:cs typeface="Arial" panose="020B0604020202020204" pitchFamily="34" charset="0"/>
              </a:rPr>
              <a:t>AU retirees</a:t>
            </a:r>
            <a:endParaRPr lang="en-US" altLang="en-US" i="1" dirty="0">
              <a:solidFill>
                <a:srgbClr val="002060"/>
              </a:solidFill>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It is the preferred pharmacy on the AU health insurance plan:</a:t>
            </a:r>
          </a:p>
          <a:p>
            <a:pPr lvl="1"/>
            <a:r>
              <a:rPr lang="en-US" altLang="en-US" i="1" dirty="0" smtClean="0">
                <a:solidFill>
                  <a:srgbClr val="002060"/>
                </a:solidFill>
                <a:latin typeface="Arial" panose="020B0604020202020204" pitchFamily="34" charset="0"/>
                <a:cs typeface="Arial" panose="020B0604020202020204" pitchFamily="34" charset="0"/>
              </a:rPr>
              <a:t>Tier 1 generic medications have $0 co-pay </a:t>
            </a:r>
          </a:p>
          <a:p>
            <a:pPr marL="457200" lvl="1" indent="0">
              <a:buNone/>
            </a:pPr>
            <a:r>
              <a:rPr lang="en-US" altLang="en-US" i="1" dirty="0">
                <a:solidFill>
                  <a:srgbClr val="002060"/>
                </a:solidFill>
                <a:latin typeface="Arial" panose="020B0604020202020204" pitchFamily="34" charset="0"/>
                <a:cs typeface="Arial" panose="020B0604020202020204" pitchFamily="34" charset="0"/>
              </a:rPr>
              <a:t> </a:t>
            </a:r>
            <a:r>
              <a:rPr lang="en-US" altLang="en-US" i="1" dirty="0" smtClean="0">
                <a:solidFill>
                  <a:srgbClr val="002060"/>
                </a:solidFill>
                <a:latin typeface="Arial" panose="020B0604020202020204" pitchFamily="34" charset="0"/>
                <a:cs typeface="Arial" panose="020B0604020202020204" pitchFamily="34" charset="0"/>
              </a:rPr>
              <a:t>  (versus $10-$20 at other pharmacies)</a:t>
            </a:r>
          </a:p>
          <a:p>
            <a:pPr lvl="1"/>
            <a:r>
              <a:rPr lang="en-US" altLang="en-US" i="1" dirty="0" smtClean="0">
                <a:solidFill>
                  <a:srgbClr val="002060"/>
                </a:solidFill>
                <a:latin typeface="Arial" panose="020B0604020202020204" pitchFamily="34" charset="0"/>
                <a:cs typeface="Arial" panose="020B0604020202020204" pitchFamily="34" charset="0"/>
              </a:rPr>
              <a:t>Tier 2 generic medications have a $10 co-pay</a:t>
            </a:r>
          </a:p>
          <a:p>
            <a:pPr marL="457200" lvl="1" indent="0">
              <a:buNone/>
            </a:pPr>
            <a:r>
              <a:rPr lang="en-US" altLang="en-US" i="1" dirty="0">
                <a:solidFill>
                  <a:srgbClr val="002060"/>
                </a:solidFill>
                <a:latin typeface="Arial" panose="020B0604020202020204" pitchFamily="34" charset="0"/>
                <a:cs typeface="Arial" panose="020B0604020202020204" pitchFamily="34" charset="0"/>
              </a:rPr>
              <a:t> </a:t>
            </a:r>
            <a:r>
              <a:rPr lang="en-US" altLang="en-US" i="1" dirty="0" smtClean="0">
                <a:solidFill>
                  <a:srgbClr val="002060"/>
                </a:solidFill>
                <a:latin typeface="Arial" panose="020B0604020202020204" pitchFamily="34" charset="0"/>
                <a:cs typeface="Arial" panose="020B0604020202020204" pitchFamily="34" charset="0"/>
              </a:rPr>
              <a:t>  (versus $20-$30 at other pharmacies)</a:t>
            </a: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1975491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TigerMeds Program</a:t>
            </a:r>
            <a:endParaRPr lang="en-US" altLang="en-US" sz="3200" dirty="0" smtClean="0">
              <a:solidFill>
                <a:srgbClr val="002060"/>
              </a:solidFill>
              <a:latin typeface="Arial" panose="020B0604020202020204" pitchFamily="34" charset="0"/>
              <a:cs typeface="Arial" panose="020B0604020202020204" pitchFamily="34" charset="0"/>
            </a:endParaRPr>
          </a:p>
        </p:txBody>
      </p:sp>
      <p:sp>
        <p:nvSpPr>
          <p:cNvPr id="19458" name="Content Placeholder 2"/>
          <p:cNvSpPr>
            <a:spLocks noGrp="1"/>
          </p:cNvSpPr>
          <p:nvPr>
            <p:ph idx="1"/>
          </p:nvPr>
        </p:nvSpPr>
        <p:spPr>
          <a:xfrm>
            <a:off x="498729" y="1259457"/>
            <a:ext cx="8455489" cy="6987396"/>
          </a:xfrm>
        </p:spPr>
        <p:txBody>
          <a:bodyPr>
            <a:normAutofit/>
          </a:bodyPr>
          <a:lstStyle/>
          <a:p>
            <a:r>
              <a:rPr lang="en-US" dirty="0" smtClean="0">
                <a:solidFill>
                  <a:srgbClr val="002060"/>
                </a:solidFill>
                <a:latin typeface="Arial" panose="020B0604020202020204" pitchFamily="34" charset="0"/>
                <a:cs typeface="Arial" panose="020B0604020202020204" pitchFamily="34" charset="0"/>
              </a:rPr>
              <a:t>TigerMeds Program offered through AUEP</a:t>
            </a:r>
            <a:r>
              <a:rPr lang="en-US" sz="2200" dirty="0" smtClean="0">
                <a:solidFill>
                  <a:srgbClr val="002060"/>
                </a:solidFill>
                <a:latin typeface="Arial" panose="020B0604020202020204" pitchFamily="34" charset="0"/>
                <a:cs typeface="Arial" panose="020B0604020202020204" pitchFamily="34" charset="0"/>
              </a:rPr>
              <a:t>:</a:t>
            </a:r>
          </a:p>
          <a:p>
            <a:pPr lvl="1"/>
            <a:r>
              <a:rPr lang="en-US" dirty="0" smtClean="0">
                <a:latin typeface="Arial" panose="020B0604020202020204" pitchFamily="34" charset="0"/>
                <a:cs typeface="Arial" panose="020B0604020202020204" pitchFamily="34" charset="0"/>
              </a:rPr>
              <a:t>Decreased co-pay on generic medications</a:t>
            </a:r>
          </a:p>
          <a:p>
            <a:pPr lvl="1"/>
            <a:r>
              <a:rPr lang="en-US" dirty="0" smtClean="0">
                <a:latin typeface="Arial" panose="020B0604020202020204" pitchFamily="34" charset="0"/>
                <a:cs typeface="Arial" panose="020B0604020202020204" pitchFamily="34" charset="0"/>
              </a:rPr>
              <a:t>Free baseline medication check-up</a:t>
            </a:r>
          </a:p>
          <a:p>
            <a:pPr lvl="1"/>
            <a:r>
              <a:rPr lang="en-US" dirty="0" smtClean="0">
                <a:latin typeface="Arial" panose="020B0604020202020204" pitchFamily="34" charset="0"/>
                <a:cs typeface="Arial" panose="020B0604020202020204" pitchFamily="34" charset="0"/>
              </a:rPr>
              <a:t>Assist with medication-related problems</a:t>
            </a:r>
          </a:p>
          <a:p>
            <a:pPr lvl="1"/>
            <a:r>
              <a:rPr lang="en-US" dirty="0" smtClean="0">
                <a:latin typeface="Arial" panose="020B0604020202020204" pitchFamily="34" charset="0"/>
                <a:cs typeface="Arial" panose="020B0604020202020204" pitchFamily="34" charset="0"/>
              </a:rPr>
              <a:t>Free on-campus delivery (including AUM)</a:t>
            </a:r>
            <a:endParaRPr lang="en-US" dirty="0">
              <a:latin typeface="Arial" panose="020B0604020202020204" pitchFamily="34" charset="0"/>
              <a:cs typeface="Arial" panose="020B0604020202020204" pitchFamily="34" charset="0"/>
            </a:endParaRPr>
          </a:p>
          <a:p>
            <a:endParaRPr lang="en-US" altLang="en-US" i="1" dirty="0" smtClean="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1137095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AUEP Specialty Medication Program</a:t>
            </a:r>
            <a:endParaRPr lang="en-US" altLang="en-US" sz="3200" dirty="0" smtClean="0">
              <a:solidFill>
                <a:srgbClr val="002060"/>
              </a:solidFill>
              <a:latin typeface="Arial" panose="020B0604020202020204" pitchFamily="34" charset="0"/>
              <a:cs typeface="Arial" panose="020B0604020202020204" pitchFamily="34" charset="0"/>
            </a:endParaRPr>
          </a:p>
        </p:txBody>
      </p:sp>
      <p:sp>
        <p:nvSpPr>
          <p:cNvPr id="19458" name="Content Placeholder 2"/>
          <p:cNvSpPr>
            <a:spLocks noGrp="1"/>
          </p:cNvSpPr>
          <p:nvPr>
            <p:ph idx="1"/>
          </p:nvPr>
        </p:nvSpPr>
        <p:spPr>
          <a:xfrm>
            <a:off x="498729" y="1259457"/>
            <a:ext cx="8455489" cy="6987396"/>
          </a:xfrm>
        </p:spPr>
        <p:txBody>
          <a:bodyPr>
            <a:normAutofit/>
          </a:bodyPr>
          <a:lstStyle/>
          <a:p>
            <a:r>
              <a:rPr lang="en-US" dirty="0" smtClean="0">
                <a:solidFill>
                  <a:srgbClr val="002060"/>
                </a:solidFill>
                <a:latin typeface="Arial" panose="020B0604020202020204" pitchFamily="34" charset="0"/>
                <a:cs typeface="Arial" panose="020B0604020202020204" pitchFamily="34" charset="0"/>
              </a:rPr>
              <a:t>AUEP is an approved specialty medication program for AU employees</a:t>
            </a:r>
          </a:p>
          <a:p>
            <a:pPr lvl="1"/>
            <a:r>
              <a:rPr lang="en-US" dirty="0" smtClean="0">
                <a:latin typeface="Arial" panose="020B0604020202020204" pitchFamily="34" charset="0"/>
                <a:cs typeface="Arial" panose="020B0604020202020204" pitchFamily="34" charset="0"/>
              </a:rPr>
              <a:t>Serves as a local resource for specialty medications</a:t>
            </a:r>
          </a:p>
          <a:p>
            <a:pPr lvl="1"/>
            <a:r>
              <a:rPr lang="en-US" altLang="en-US" dirty="0" smtClean="0">
                <a:latin typeface="Arial" panose="020B0604020202020204" pitchFamily="34" charset="0"/>
                <a:cs typeface="Arial" panose="020B0604020202020204" pitchFamily="34" charset="0"/>
              </a:rPr>
              <a:t>Assists you with decreasing out-of-pocket co-payments when possible</a:t>
            </a:r>
          </a:p>
          <a:p>
            <a:pPr lvl="1"/>
            <a:r>
              <a:rPr lang="en-US" altLang="en-US" dirty="0" smtClean="0">
                <a:latin typeface="Arial" panose="020B0604020202020204" pitchFamily="34" charset="0"/>
                <a:cs typeface="Arial" panose="020B0604020202020204" pitchFamily="34" charset="0"/>
              </a:rPr>
              <a:t>Provides education and training </a:t>
            </a:r>
          </a:p>
          <a:p>
            <a:pPr lvl="1"/>
            <a:r>
              <a:rPr lang="en-US" altLang="en-US" dirty="0" smtClean="0">
                <a:latin typeface="Arial" panose="020B0604020202020204" pitchFamily="34" charset="0"/>
                <a:cs typeface="Arial" panose="020B0604020202020204" pitchFamily="34" charset="0"/>
              </a:rPr>
              <a:t>Monitors efficacy and safety</a:t>
            </a:r>
          </a:p>
          <a:p>
            <a:pPr lvl="1"/>
            <a:r>
              <a:rPr lang="en-US" altLang="en-US" dirty="0" smtClean="0">
                <a:latin typeface="Arial" panose="020B0604020202020204" pitchFamily="34" charset="0"/>
                <a:cs typeface="Arial" panose="020B0604020202020204" pitchFamily="34" charset="0"/>
              </a:rPr>
              <a:t>Communicates with prescriber</a:t>
            </a:r>
          </a:p>
          <a:p>
            <a:pPr lvl="1"/>
            <a:endParaRPr lang="en-US" altLang="en-US" i="1" dirty="0" smtClean="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799908"/>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406205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Hometown Pharmacy Experience</a:t>
            </a:r>
            <a:endParaRPr lang="en-US" altLang="en-US" sz="3200" dirty="0" smtClean="0">
              <a:solidFill>
                <a:srgbClr val="002060"/>
              </a:solidFill>
              <a:latin typeface="Arial" panose="020B0604020202020204" pitchFamily="34" charset="0"/>
              <a:cs typeface="Arial" panose="020B0604020202020204" pitchFamily="34" charset="0"/>
            </a:endParaRPr>
          </a:p>
        </p:txBody>
      </p:sp>
      <p:sp>
        <p:nvSpPr>
          <p:cNvPr id="19458" name="Content Placeholder 2"/>
          <p:cNvSpPr>
            <a:spLocks noGrp="1"/>
          </p:cNvSpPr>
          <p:nvPr>
            <p:ph idx="1"/>
          </p:nvPr>
        </p:nvSpPr>
        <p:spPr>
          <a:xfrm>
            <a:off x="498729" y="1259458"/>
            <a:ext cx="8455489" cy="4673158"/>
          </a:xfrm>
        </p:spPr>
        <p:txBody>
          <a:bodyPr>
            <a:normAutofit/>
          </a:bodyPr>
          <a:lstStyle/>
          <a:p>
            <a:r>
              <a:rPr lang="en-US" dirty="0" smtClean="0">
                <a:latin typeface="Arial" panose="020B0604020202020204" pitchFamily="34" charset="0"/>
                <a:cs typeface="Arial" panose="020B0604020202020204" pitchFamily="34" charset="0"/>
              </a:rPr>
              <a:t>An </a:t>
            </a:r>
            <a:r>
              <a:rPr lang="en-US" b="1" dirty="0">
                <a:solidFill>
                  <a:srgbClr val="002060"/>
                </a:solidFill>
                <a:latin typeface="Arial" panose="020B0604020202020204" pitchFamily="34" charset="0"/>
                <a:cs typeface="Arial" panose="020B0604020202020204" pitchFamily="34" charset="0"/>
              </a:rPr>
              <a:t>on-call pharmacist is available 24/7 </a:t>
            </a:r>
            <a:r>
              <a:rPr lang="en-US" dirty="0">
                <a:latin typeface="Arial" panose="020B0604020202020204" pitchFamily="34" charset="0"/>
                <a:cs typeface="Arial" panose="020B0604020202020204" pitchFamily="34" charset="0"/>
              </a:rPr>
              <a:t>(for patients and physicians) to handle any of your medication emergencies.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you need a pharmacist, call (334) 750-1048 to speak to the PHS on-call pharmacist.</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AUEP offers </a:t>
            </a:r>
            <a:r>
              <a:rPr lang="en-US" b="1" dirty="0">
                <a:solidFill>
                  <a:srgbClr val="002060"/>
                </a:solidFill>
                <a:latin typeface="Arial" panose="020B0604020202020204" pitchFamily="34" charset="0"/>
                <a:cs typeface="Arial" panose="020B0604020202020204" pitchFamily="34" charset="0"/>
              </a:rPr>
              <a:t>FREE drug information services</a:t>
            </a:r>
            <a:r>
              <a:rPr lang="en-US" dirty="0">
                <a:latin typeface="Arial" panose="020B0604020202020204" pitchFamily="34" charset="0"/>
                <a:cs typeface="Arial" panose="020B0604020202020204" pitchFamily="34" charset="0"/>
              </a:rPr>
              <a:t> for our patients, and </a:t>
            </a:r>
            <a:r>
              <a:rPr lang="en-US" b="1" dirty="0">
                <a:solidFill>
                  <a:srgbClr val="002060"/>
                </a:solidFill>
                <a:latin typeface="Arial" panose="020B0604020202020204" pitchFamily="34" charset="0"/>
                <a:cs typeface="Arial" panose="020B0604020202020204" pitchFamily="34" charset="0"/>
              </a:rPr>
              <a:t>FREE medication monitoring services</a:t>
            </a:r>
            <a:r>
              <a:rPr lang="en-US" dirty="0">
                <a:latin typeface="Arial" panose="020B0604020202020204" pitchFamily="34" charset="0"/>
                <a:cs typeface="Arial" panose="020B0604020202020204" pitchFamily="34" charset="0"/>
              </a:rPr>
              <a:t> for most medications.</a:t>
            </a:r>
          </a:p>
          <a:p>
            <a:r>
              <a:rPr lang="en-US" dirty="0">
                <a:latin typeface="Arial" panose="020B0604020202020204" pitchFamily="34" charset="0"/>
                <a:cs typeface="Arial" panose="020B0604020202020204" pitchFamily="34" charset="0"/>
              </a:rPr>
              <a:t>We have </a:t>
            </a:r>
            <a:r>
              <a:rPr lang="en-US" b="1" dirty="0">
                <a:solidFill>
                  <a:srgbClr val="002060"/>
                </a:solidFill>
                <a:latin typeface="Arial" panose="020B0604020202020204" pitchFamily="34" charset="0"/>
                <a:cs typeface="Arial" panose="020B0604020202020204" pitchFamily="34" charset="0"/>
              </a:rPr>
              <a:t>reserved parking </a:t>
            </a:r>
            <a:r>
              <a:rPr lang="en-US" dirty="0">
                <a:latin typeface="Arial" panose="020B0604020202020204" pitchFamily="34" charset="0"/>
                <a:cs typeface="Arial" panose="020B0604020202020204" pitchFamily="34" charset="0"/>
              </a:rPr>
              <a:t>on War Eagle Way for our patient’s use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817161"/>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240932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
            <a:ext cx="9144000" cy="925185"/>
          </a:xfrm>
        </p:spPr>
        <p:txBody>
          <a:bodyPr>
            <a:normAutofit/>
          </a:bodyPr>
          <a:lstStyle/>
          <a:p>
            <a:pPr algn="ctr"/>
            <a:r>
              <a:rPr lang="en-US" altLang="en-US" sz="3200" dirty="0" smtClean="0">
                <a:solidFill>
                  <a:srgbClr val="002060"/>
                </a:solidFill>
                <a:latin typeface="Arial" panose="020B0604020202020204" pitchFamily="34" charset="0"/>
                <a:cs typeface="Arial" panose="020B0604020202020204" pitchFamily="34" charset="0"/>
              </a:rPr>
              <a:t>Did You Know?</a:t>
            </a:r>
          </a:p>
        </p:txBody>
      </p:sp>
      <p:sp>
        <p:nvSpPr>
          <p:cNvPr id="19458" name="Content Placeholder 2"/>
          <p:cNvSpPr>
            <a:spLocks noGrp="1"/>
          </p:cNvSpPr>
          <p:nvPr>
            <p:ph idx="1"/>
          </p:nvPr>
        </p:nvSpPr>
        <p:spPr>
          <a:xfrm>
            <a:off x="257177" y="1259458"/>
            <a:ext cx="8697042" cy="4673158"/>
          </a:xfrm>
        </p:spPr>
        <p:txBody>
          <a:bodyPr>
            <a:normAutofit/>
          </a:bodyPr>
          <a:lstStyle/>
          <a:p>
            <a:r>
              <a:rPr lang="en-US" sz="2400" dirty="0" smtClean="0">
                <a:latin typeface="Arial" panose="020B0604020202020204" pitchFamily="34" charset="0"/>
                <a:cs typeface="Arial" panose="020B0604020202020204" pitchFamily="34" charset="0"/>
              </a:rPr>
              <a:t>PHS </a:t>
            </a:r>
            <a:r>
              <a:rPr lang="en-US" sz="2400" dirty="0">
                <a:latin typeface="Arial" panose="020B0604020202020204" pitchFamily="34" charset="0"/>
                <a:cs typeface="Arial" panose="020B0604020202020204" pitchFamily="34" charset="0"/>
              </a:rPr>
              <a:t>is a convenient source for </a:t>
            </a:r>
            <a:r>
              <a:rPr lang="en-US" sz="2400" b="1" dirty="0">
                <a:solidFill>
                  <a:srgbClr val="002060"/>
                </a:solidFill>
                <a:latin typeface="Arial" panose="020B0604020202020204" pitchFamily="34" charset="0"/>
                <a:cs typeface="Arial" panose="020B0604020202020204" pitchFamily="34" charset="0"/>
              </a:rPr>
              <a:t>adult vaccinations including flu, </a:t>
            </a:r>
            <a:r>
              <a:rPr lang="en-US" sz="2400" b="1" dirty="0" err="1">
                <a:solidFill>
                  <a:srgbClr val="002060"/>
                </a:solidFill>
                <a:latin typeface="Arial" panose="020B0604020202020204" pitchFamily="34" charset="0"/>
                <a:cs typeface="Arial" panose="020B0604020202020204" pitchFamily="34" charset="0"/>
              </a:rPr>
              <a:t>Pneumovax</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Zostavax</a:t>
            </a:r>
            <a:r>
              <a:rPr lang="en-US" sz="2400" b="1" dirty="0">
                <a:solidFill>
                  <a:srgbClr val="002060"/>
                </a:solidFill>
                <a:latin typeface="Arial" panose="020B0604020202020204" pitchFamily="34" charset="0"/>
                <a:cs typeface="Arial" panose="020B0604020202020204" pitchFamily="34" charset="0"/>
              </a:rPr>
              <a:t>®, and </a:t>
            </a:r>
            <a:r>
              <a:rPr lang="en-US" sz="2400" b="1" dirty="0" err="1">
                <a:solidFill>
                  <a:srgbClr val="002060"/>
                </a:solidFill>
                <a:latin typeface="Arial" panose="020B0604020202020204" pitchFamily="34" charset="0"/>
                <a:cs typeface="Arial" panose="020B0604020202020204" pitchFamily="34" charset="0"/>
              </a:rPr>
              <a:t>Tdap</a:t>
            </a:r>
            <a:r>
              <a:rPr lang="en-US" sz="2400" b="1" dirty="0" smtClean="0">
                <a:solidFill>
                  <a:srgbClr val="002060"/>
                </a:solidFill>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AUEP is a training site for fourth year Doctor of Pharmacy students and post-doctoral residents</a:t>
            </a:r>
          </a:p>
          <a:p>
            <a:pPr lvl="1"/>
            <a:r>
              <a:rPr lang="en-US" dirty="0" smtClean="0">
                <a:latin typeface="Arial" panose="020B0604020202020204" pitchFamily="34" charset="0"/>
                <a:cs typeface="Arial" panose="020B0604020202020204" pitchFamily="34" charset="0"/>
              </a:rPr>
              <a:t>These students and residents are eager to help you with your drug information questions and medication needs</a:t>
            </a:r>
          </a:p>
          <a:p>
            <a:pPr lvl="1"/>
            <a:endParaRPr lang="en-US" sz="2000" dirty="0"/>
          </a:p>
          <a:p>
            <a:pPr marL="457200" lvl="1" indent="0" algn="ctr">
              <a:buNone/>
            </a:pPr>
            <a:r>
              <a:rPr lang="en-US" sz="2200" i="1" dirty="0" smtClean="0">
                <a:solidFill>
                  <a:schemeClr val="accent2">
                    <a:lumMod val="75000"/>
                  </a:schemeClr>
                </a:solidFill>
                <a:latin typeface="Arial" panose="020B0604020202020204" pitchFamily="34" charset="0"/>
                <a:cs typeface="Arial" panose="020B0604020202020204" pitchFamily="34" charset="0"/>
              </a:rPr>
              <a:t>For more information about the AUEP, visit the following website:</a:t>
            </a:r>
          </a:p>
          <a:p>
            <a:pPr marL="457200" lvl="1" indent="0" algn="ctr">
              <a:buNone/>
            </a:pPr>
            <a:r>
              <a:rPr lang="en-US" dirty="0">
                <a:hlinkClick r:id="rId3"/>
              </a:rPr>
              <a:t>http://</a:t>
            </a:r>
            <a:r>
              <a:rPr lang="en-US" dirty="0" smtClean="0">
                <a:hlinkClick r:id="rId3"/>
              </a:rPr>
              <a:t>www.auburn.edu/academic/pharmacy/phs/pharmacy/employee.html</a:t>
            </a:r>
            <a:r>
              <a:rPr lang="en-US" dirty="0" smtClean="0"/>
              <a:t> </a:t>
            </a:r>
          </a:p>
        </p:txBody>
      </p:sp>
      <p:sp>
        <p:nvSpPr>
          <p:cNvPr id="4" name="Rectangle 3"/>
          <p:cNvSpPr/>
          <p:nvPr/>
        </p:nvSpPr>
        <p:spPr>
          <a:xfrm>
            <a:off x="0" y="925185"/>
            <a:ext cx="9144000" cy="185058"/>
          </a:xfrm>
          <a:prstGeom prst="rect">
            <a:avLst/>
          </a:prstGeom>
          <a:solidFill>
            <a:srgbClr val="DE62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5817161"/>
            <a:ext cx="9144000" cy="1058091"/>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6" y="5932615"/>
            <a:ext cx="765490" cy="744583"/>
          </a:xfrm>
          <a:prstGeom prst="rect">
            <a:avLst/>
          </a:prstGeom>
        </p:spPr>
      </p:pic>
    </p:spTree>
    <p:extLst>
      <p:ext uri="{BB962C8B-B14F-4D97-AF65-F5344CB8AC3E}">
        <p14:creationId xmlns:p14="http://schemas.microsoft.com/office/powerpoint/2010/main" val="1230157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4657</TotalTime>
  <Words>825</Words>
  <Application>Microsoft Office PowerPoint</Application>
  <PresentationFormat>On-screen Show (4:3)</PresentationFormat>
  <Paragraphs>228</Paragraphs>
  <Slides>17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Calibri Light</vt:lpstr>
      <vt:lpstr>Lucida Grande CE</vt:lpstr>
      <vt:lpstr>Open Sans</vt:lpstr>
      <vt:lpstr>Verdana</vt:lpstr>
      <vt:lpstr>Wingdings</vt:lpstr>
      <vt:lpstr>Office Theme</vt:lpstr>
      <vt:lpstr>PowerPoint Presentation</vt:lpstr>
      <vt:lpstr>    Objectives:</vt:lpstr>
      <vt:lpstr>What is Pharmacy Health Services (PHS):</vt:lpstr>
      <vt:lpstr>The AU Employee Pharmacy:</vt:lpstr>
      <vt:lpstr>AU Employee Pharmacy</vt:lpstr>
      <vt:lpstr>TigerMeds Program</vt:lpstr>
      <vt:lpstr>AUEP Specialty Medication Program</vt:lpstr>
      <vt:lpstr>Hometown Pharmacy Experience</vt:lpstr>
      <vt:lpstr>Did You Know?</vt:lpstr>
      <vt:lpstr>The AU Pharmaceutical Care Clinic (AUPCC)</vt:lpstr>
      <vt:lpstr>Parking for AUEP and AUPCC:</vt:lpstr>
      <vt:lpstr>Medication Therapy Management (MTM):</vt:lpstr>
      <vt:lpstr>Disease State Management:</vt:lpstr>
      <vt:lpstr>AUPCC Health and Wellness Programs:</vt:lpstr>
      <vt:lpstr>Collaborative Care</vt:lpstr>
      <vt:lpstr>Collaborative Voluntary Research</vt:lpstr>
      <vt:lpstr>Questions</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Braxton-lloyd</dc:creator>
  <cp:lastModifiedBy>Kimberly Braxton-lloyd</cp:lastModifiedBy>
  <cp:revision>15</cp:revision>
  <dcterms:created xsi:type="dcterms:W3CDTF">2016-10-31T15:06:29Z</dcterms:created>
  <dcterms:modified xsi:type="dcterms:W3CDTF">2016-11-11T00:02:36Z</dcterms:modified>
</cp:coreProperties>
</file>