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0" r:id="rId3"/>
    <p:sldId id="263" r:id="rId4"/>
    <p:sldId id="264" r:id="rId5"/>
    <p:sldId id="270" r:id="rId6"/>
    <p:sldId id="272" r:id="rId7"/>
    <p:sldId id="271" r:id="rId8"/>
    <p:sldId id="273"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22" d="100"/>
          <a:sy n="122" d="100"/>
        </p:scale>
        <p:origin x="96" y="23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r>
            <a:rPr lang="en-US" dirty="0"/>
            <a:t>Review SEC and SREB schools</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r>
            <a:rPr lang="en-US" dirty="0"/>
            <a:t>Review empirical literature</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E5E95E82-EF79-43CA-AA86-43B0E1CBCD3F}">
      <dgm:prSet phldrT="[Text]"/>
      <dgm:spPr/>
      <dgm:t>
        <a:bodyPr/>
        <a:lstStyle/>
        <a:p>
          <a:r>
            <a:rPr lang="en-US" dirty="0"/>
            <a:t>Recommendation</a:t>
          </a:r>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3259AA22-981C-4A99-872C-A32209133987}">
      <dgm:prSet phldrT="[Text]"/>
      <dgm:spPr/>
      <dgm:t>
        <a:bodyPr/>
        <a:lstStyle/>
        <a:p>
          <a:r>
            <a:rPr lang="en-US" dirty="0"/>
            <a:t>Collect faculty and student perceptions</a:t>
          </a:r>
        </a:p>
      </dgm:t>
    </dgm:pt>
    <dgm:pt modelId="{7230287A-B4C9-4308-B21C-40D9D12607CA}" type="parTrans" cxnId="{38B86877-0458-4107-B351-9E0DC06C21B4}">
      <dgm:prSet/>
      <dgm:spPr/>
      <dgm:t>
        <a:bodyPr/>
        <a:lstStyle/>
        <a:p>
          <a:endParaRPr lang="en-US"/>
        </a:p>
      </dgm:t>
    </dgm:pt>
    <dgm:pt modelId="{DEDB7E34-A5F1-4B5E-8E6E-45B16A1DFBC6}" type="sibTrans" cxnId="{38B86877-0458-4107-B351-9E0DC06C21B4}">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n-US"/>
        </a:p>
      </dgm:t>
    </dgm:pt>
    <dgm:pt modelId="{98302F07-D6A9-46A5-9807-EBF6C9F5B2DD}" type="pres">
      <dgm:prSet presAssocID="{082E8A29-955A-4C7C-A174-3E9DCD4DC89B}" presName="node" presStyleLbl="node1" presStyleIdx="0" presStyleCnt="4" custLinFactNeighborX="-987" custLinFactNeighborY="216">
        <dgm:presLayoutVars>
          <dgm:bulletEnabled val="1"/>
        </dgm:presLayoutVars>
      </dgm:prSet>
      <dgm:spPr/>
      <dgm:t>
        <a:bodyPr/>
        <a:lstStyle/>
        <a:p>
          <a:endParaRPr lang="en-US"/>
        </a:p>
      </dgm:t>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4">
        <dgm:presLayoutVars>
          <dgm:bulletEnabled val="1"/>
        </dgm:presLayoutVars>
      </dgm:prSet>
      <dgm:spPr/>
      <dgm:t>
        <a:bodyPr/>
        <a:lstStyle/>
        <a:p>
          <a:endParaRPr lang="en-US"/>
        </a:p>
      </dgm:t>
    </dgm:pt>
    <dgm:pt modelId="{39AEACD1-F8CF-4528-8379-DAA829B3790B}" type="pres">
      <dgm:prSet presAssocID="{48634C00-2335-4923-9072-EB7482323D9C}" presName="sibTrans" presStyleCnt="0"/>
      <dgm:spPr/>
    </dgm:pt>
    <dgm:pt modelId="{0899E19B-33DB-4B1B-857C-7B68C23E007C}" type="pres">
      <dgm:prSet presAssocID="{3259AA22-981C-4A99-872C-A32209133987}" presName="node" presStyleLbl="node1" presStyleIdx="2" presStyleCnt="4">
        <dgm:presLayoutVars>
          <dgm:bulletEnabled val="1"/>
        </dgm:presLayoutVars>
      </dgm:prSet>
      <dgm:spPr/>
      <dgm:t>
        <a:bodyPr/>
        <a:lstStyle/>
        <a:p>
          <a:endParaRPr lang="en-US"/>
        </a:p>
      </dgm:t>
    </dgm:pt>
    <dgm:pt modelId="{A4661E81-326B-4545-BE72-71806A7178AF}" type="pres">
      <dgm:prSet presAssocID="{DEDB7E34-A5F1-4B5E-8E6E-45B16A1DFBC6}" presName="sibTrans" presStyleCnt="0"/>
      <dgm:spPr/>
    </dgm:pt>
    <dgm:pt modelId="{86146B22-5360-4D1B-AC91-3378F10134EE}" type="pres">
      <dgm:prSet presAssocID="{E5E95E82-EF79-43CA-AA86-43B0E1CBCD3F}" presName="node" presStyleLbl="node1" presStyleIdx="3" presStyleCnt="4">
        <dgm:presLayoutVars>
          <dgm:bulletEnabled val="1"/>
        </dgm:presLayoutVars>
      </dgm:prSet>
      <dgm:spPr/>
      <dgm:t>
        <a:bodyPr/>
        <a:lstStyle/>
        <a:p>
          <a:endParaRPr lang="en-US"/>
        </a:p>
      </dgm:t>
    </dgm:pt>
  </dgm:ptLst>
  <dgm:cxnLst>
    <dgm:cxn modelId="{A76240AD-13F6-40C0-BD9B-102D5EC0AE51}" srcId="{CF9055CF-8DEB-4A02-949A-DE72B6AC5D37}" destId="{E5E95E82-EF79-43CA-AA86-43B0E1CBCD3F}" srcOrd="3" destOrd="0" parTransId="{FD76A3AE-1B6C-45A0-8E84-63160283749F}" sibTransId="{BF76010C-5523-4E13-B3E7-886DCE6AEBD4}"/>
    <dgm:cxn modelId="{2FA258D4-5B38-426D-B0D7-CD8F217A1137}" type="presOf" srcId="{E5E95E82-EF79-43CA-AA86-43B0E1CBCD3F}" destId="{86146B22-5360-4D1B-AC91-3378F10134EE}"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5351B217-259B-4E6A-85F5-2E408BEB0764}" type="presOf" srcId="{082E8A29-955A-4C7C-A174-3E9DCD4DC89B}" destId="{98302F07-D6A9-46A5-9807-EBF6C9F5B2DD}" srcOrd="0" destOrd="0" presId="urn:microsoft.com/office/officeart/2005/8/layout/hList6"/>
    <dgm:cxn modelId="{0676BA07-1135-49D0-993A-27A9F99FC0CD}" type="presOf" srcId="{B6E26FFC-9977-4BBC-BEC7-3D6B63754E52}" destId="{DAD9059A-916A-4916-A2A8-B42491568DD3}" srcOrd="0" destOrd="0" presId="urn:microsoft.com/office/officeart/2005/8/layout/hList6"/>
    <dgm:cxn modelId="{24179AE2-AA7E-4702-A358-E95F80152CCA}" type="presOf" srcId="{CF9055CF-8DEB-4A02-949A-DE72B6AC5D37}" destId="{6F1872F4-A030-4D64-A17C-72EA1ABBD62E}"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38B86877-0458-4107-B351-9E0DC06C21B4}" srcId="{CF9055CF-8DEB-4A02-949A-DE72B6AC5D37}" destId="{3259AA22-981C-4A99-872C-A32209133987}" srcOrd="2" destOrd="0" parTransId="{7230287A-B4C9-4308-B21C-40D9D12607CA}" sibTransId="{DEDB7E34-A5F1-4B5E-8E6E-45B16A1DFBC6}"/>
    <dgm:cxn modelId="{ADD7E6F0-5CD0-4BB3-93F5-E1CF99821919}" type="presOf" srcId="{3259AA22-981C-4A99-872C-A32209133987}" destId="{0899E19B-33DB-4B1B-857C-7B68C23E007C}"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C5F0151C-7900-424D-84D9-C7A88079DD1A}" type="presParOf" srcId="{6F1872F4-A030-4D64-A17C-72EA1ABBD62E}" destId="{0899E19B-33DB-4B1B-857C-7B68C23E007C}" srcOrd="4" destOrd="0" presId="urn:microsoft.com/office/officeart/2005/8/layout/hList6"/>
    <dgm:cxn modelId="{1AFE17C8-0249-404D-A910-208F11B528ED}" type="presParOf" srcId="{6F1872F4-A030-4D64-A17C-72EA1ABBD62E}" destId="{A4661E81-326B-4545-BE72-71806A7178AF}" srcOrd="5" destOrd="0" presId="urn:microsoft.com/office/officeart/2005/8/layout/hList6"/>
    <dgm:cxn modelId="{A7220034-7FD2-4082-91F9-5EDDE0F524D0}" type="presParOf" srcId="{6F1872F4-A030-4D64-A17C-72EA1ABBD62E}" destId="{86146B22-5360-4D1B-AC91-3378F10134E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11/9/2016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11/9/2016</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11/9/2016</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11/9/2016</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11/9/2016</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Plus/Minus Grading</a:t>
            </a:r>
          </a:p>
        </p:txBody>
      </p:sp>
      <p:sp>
        <p:nvSpPr>
          <p:cNvPr id="3" name="Subtitle 2"/>
          <p:cNvSpPr>
            <a:spLocks noGrp="1"/>
          </p:cNvSpPr>
          <p:nvPr>
            <p:ph type="subTitle" idx="1"/>
          </p:nvPr>
        </p:nvSpPr>
        <p:spPr/>
        <p:txBody>
          <a:bodyPr>
            <a:normAutofit/>
          </a:bodyPr>
          <a:lstStyle/>
          <a:p>
            <a:r>
              <a:rPr lang="en-US" dirty="0"/>
              <a:t>Is it Time for a Modification to Auburn’s Grading System?</a:t>
            </a:r>
          </a:p>
          <a:p>
            <a:r>
              <a:rPr lang="en-US" sz="1700" i="1" dirty="0"/>
              <a:t>Report to University Senate by Academic Standards Committee</a:t>
            </a:r>
            <a:r>
              <a:rPr lang="en-US" sz="1700" i="1"/>
              <a:t>, November 15, 2016</a:t>
            </a:r>
            <a:endParaRPr lang="en-US" sz="1700" i="1" dirty="0"/>
          </a:p>
          <a:p>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Modification of Grading System  </a:t>
            </a:r>
          </a:p>
        </p:txBody>
      </p:sp>
      <p:sp>
        <p:nvSpPr>
          <p:cNvPr id="4" name="Text Placeholder 3"/>
          <p:cNvSpPr>
            <a:spLocks noGrp="1"/>
          </p:cNvSpPr>
          <p:nvPr>
            <p:ph type="body" idx="1"/>
          </p:nvPr>
        </p:nvSpPr>
        <p:spPr/>
        <p:txBody>
          <a:bodyPr/>
          <a:lstStyle/>
          <a:p>
            <a:r>
              <a:rPr lang="en-US" dirty="0"/>
              <a:t>FACULTY (n = 620)</a:t>
            </a:r>
          </a:p>
        </p:txBody>
      </p:sp>
      <p:sp>
        <p:nvSpPr>
          <p:cNvPr id="5" name="Content Placeholder 4"/>
          <p:cNvSpPr>
            <a:spLocks noGrp="1"/>
          </p:cNvSpPr>
          <p:nvPr>
            <p:ph sz="half" idx="2"/>
          </p:nvPr>
        </p:nvSpPr>
        <p:spPr>
          <a:xfrm>
            <a:off x="1280160" y="2743194"/>
            <a:ext cx="4489704" cy="3771906"/>
          </a:xfrm>
        </p:spPr>
        <p:txBody>
          <a:bodyPr>
            <a:normAutofit lnSpcReduction="10000"/>
          </a:bodyPr>
          <a:lstStyle/>
          <a:p>
            <a:r>
              <a:rPr lang="en-US" dirty="0"/>
              <a:t>Split just about down the middle </a:t>
            </a:r>
          </a:p>
          <a:p>
            <a:r>
              <a:rPr lang="en-US" dirty="0"/>
              <a:t>Depending on how we asked the question, 47% or 53% agreed or strongly agreed with modification </a:t>
            </a:r>
          </a:p>
          <a:p>
            <a:r>
              <a:rPr lang="en-US" dirty="0"/>
              <a:t>20% or 17% were neutral</a:t>
            </a:r>
          </a:p>
          <a:p>
            <a:r>
              <a:rPr lang="en-US" dirty="0"/>
              <a:t>33% or 30% preferred the status quo</a:t>
            </a:r>
          </a:p>
          <a:p>
            <a:r>
              <a:rPr lang="en-US" dirty="0"/>
              <a:t>Neutral + status quo: 53% or 47% support the status quo</a:t>
            </a:r>
          </a:p>
          <a:p>
            <a:endParaRPr lang="en-US" dirty="0"/>
          </a:p>
        </p:txBody>
      </p:sp>
      <p:sp>
        <p:nvSpPr>
          <p:cNvPr id="6" name="Text Placeholder 5"/>
          <p:cNvSpPr>
            <a:spLocks noGrp="1"/>
          </p:cNvSpPr>
          <p:nvPr>
            <p:ph type="body" sz="quarter" idx="3"/>
          </p:nvPr>
        </p:nvSpPr>
        <p:spPr/>
        <p:txBody>
          <a:bodyPr/>
          <a:lstStyle/>
          <a:p>
            <a:r>
              <a:rPr lang="en-US" dirty="0"/>
              <a:t>STUDENTS (n = 2180) </a:t>
            </a:r>
          </a:p>
        </p:txBody>
      </p:sp>
      <p:sp>
        <p:nvSpPr>
          <p:cNvPr id="7" name="Content Placeholder 6"/>
          <p:cNvSpPr>
            <a:spLocks noGrp="1"/>
          </p:cNvSpPr>
          <p:nvPr>
            <p:ph sz="quarter" idx="4"/>
          </p:nvPr>
        </p:nvSpPr>
        <p:spPr>
          <a:xfrm>
            <a:off x="6419087" y="2743194"/>
            <a:ext cx="4696587" cy="3943356"/>
          </a:xfrm>
        </p:spPr>
        <p:txBody>
          <a:bodyPr>
            <a:normAutofit/>
          </a:bodyPr>
          <a:lstStyle/>
          <a:p>
            <a:r>
              <a:rPr lang="en-US" dirty="0"/>
              <a:t>Strongly united against making a change</a:t>
            </a:r>
          </a:p>
          <a:p>
            <a:r>
              <a:rPr lang="en-US" dirty="0"/>
              <a:t>Depending on how we asked the question, 8% or 9% agreed or strongly agreed with modification </a:t>
            </a:r>
          </a:p>
          <a:p>
            <a:r>
              <a:rPr lang="en-US" dirty="0"/>
              <a:t>5% were neutral</a:t>
            </a:r>
          </a:p>
          <a:p>
            <a:r>
              <a:rPr lang="en-US" dirty="0"/>
              <a:t>87% or 86% preferred the status quo</a:t>
            </a:r>
          </a:p>
          <a:p>
            <a:r>
              <a:rPr lang="en-US" dirty="0"/>
              <a:t>Neutral + status quo: 92% or 91% support the status quo</a:t>
            </a:r>
          </a:p>
        </p:txBody>
      </p:sp>
    </p:spTree>
    <p:extLst>
      <p:ext uri="{BB962C8B-B14F-4D97-AF65-F5344CB8AC3E}">
        <p14:creationId xmlns:p14="http://schemas.microsoft.com/office/powerpoint/2010/main" val="331039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Our Recommendation</a:t>
            </a:r>
          </a:p>
        </p:txBody>
      </p:sp>
      <p:sp>
        <p:nvSpPr>
          <p:cNvPr id="8" name="Content Placeholder 7"/>
          <p:cNvSpPr>
            <a:spLocks noGrp="1"/>
          </p:cNvSpPr>
          <p:nvPr>
            <p:ph idx="1"/>
          </p:nvPr>
        </p:nvSpPr>
        <p:spPr/>
        <p:txBody>
          <a:bodyPr>
            <a:normAutofit/>
          </a:bodyPr>
          <a:lstStyle/>
          <a:p>
            <a:r>
              <a:rPr lang="en-US" sz="2800" dirty="0"/>
              <a:t>We did not find compelling reason to modify our current grading system at Auburn University. </a:t>
            </a:r>
          </a:p>
          <a:p>
            <a:r>
              <a:rPr lang="en-US" sz="2800" dirty="0"/>
              <a:t>100% committee support for this recommendation</a:t>
            </a:r>
          </a:p>
        </p:txBody>
      </p:sp>
    </p:spTree>
    <p:extLst>
      <p:ext uri="{BB962C8B-B14F-4D97-AF65-F5344CB8AC3E}">
        <p14:creationId xmlns:p14="http://schemas.microsoft.com/office/powerpoint/2010/main" val="24795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Charge to Academic Standards Committee</a:t>
            </a:r>
          </a:p>
        </p:txBody>
      </p:sp>
      <p:sp>
        <p:nvSpPr>
          <p:cNvPr id="14" name="Content Placeholder 2"/>
          <p:cNvSpPr>
            <a:spLocks noGrp="1"/>
          </p:cNvSpPr>
          <p:nvPr>
            <p:ph idx="1"/>
          </p:nvPr>
        </p:nvSpPr>
        <p:spPr/>
        <p:txBody>
          <a:bodyPr>
            <a:normAutofit/>
          </a:bodyPr>
          <a:lstStyle/>
          <a:p>
            <a:pPr marL="0" indent="0">
              <a:buNone/>
            </a:pPr>
            <a:r>
              <a:rPr lang="en-US" dirty="0"/>
              <a:t>At the meeting of the Steering Committee on August 4, 2016, the Academic Standards Committee was charged to study whether Auburn should adopt a grading system that includes plus and minus grades.</a:t>
            </a:r>
            <a:endParaRPr lang="en-US" i="1" dirty="0"/>
          </a:p>
          <a:p>
            <a:pPr marL="457200" lvl="1" indent="0">
              <a:buNone/>
            </a:pPr>
            <a:endParaRPr lang="en-US" sz="2400" i="1" dirty="0"/>
          </a:p>
          <a:p>
            <a:pPr marL="457200" lvl="1" indent="0">
              <a:buNone/>
            </a:pPr>
            <a:r>
              <a:rPr lang="en-US" sz="2400" i="1" dirty="0"/>
              <a:t>In deciding whether to make such a recommendation, your committee should gather information about the grading systems used by some of our peer universities, including major universities in our region. It was suggested in the meeting that much of this data is already available in the Registrar’s Office for the purpose of assigning transfer credit.</a:t>
            </a: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Process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304724265"/>
              </p:ext>
            </p:extLst>
          </p:nvPr>
        </p:nvGraphicFramePr>
        <p:xfrm>
          <a:off x="198409" y="1992702"/>
          <a:ext cx="11740550" cy="465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What do Our Peers Do?</a:t>
            </a:r>
          </a:p>
        </p:txBody>
      </p:sp>
      <p:sp>
        <p:nvSpPr>
          <p:cNvPr id="14" name="Text Placeholder 2"/>
          <p:cNvSpPr>
            <a:spLocks noGrp="1"/>
          </p:cNvSpPr>
          <p:nvPr>
            <p:ph type="body" idx="1"/>
          </p:nvPr>
        </p:nvSpPr>
        <p:spPr/>
        <p:txBody>
          <a:bodyPr/>
          <a:lstStyle/>
          <a:p>
            <a:r>
              <a:rPr lang="en-US" dirty="0"/>
              <a:t>Grading Practices in the SEC and SREB </a:t>
            </a:r>
          </a:p>
          <a:p>
            <a:r>
              <a:rPr lang="en-US" dirty="0"/>
              <a:t>-</a:t>
            </a:r>
            <a:r>
              <a:rPr lang="en-US" i="1" dirty="0"/>
              <a:t>Detailed description of peer institutional grading practices in full report</a:t>
            </a:r>
          </a:p>
          <a:p>
            <a:endParaRPr lang="en-US"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Systems in Peer Institutions</a:t>
            </a:r>
          </a:p>
        </p:txBody>
      </p:sp>
      <p:sp>
        <p:nvSpPr>
          <p:cNvPr id="3" name="Content Placeholder 2"/>
          <p:cNvSpPr>
            <a:spLocks noGrp="1"/>
          </p:cNvSpPr>
          <p:nvPr>
            <p:ph idx="1"/>
          </p:nvPr>
        </p:nvSpPr>
        <p:spPr/>
        <p:txBody>
          <a:bodyPr/>
          <a:lstStyle/>
          <a:p>
            <a:r>
              <a:rPr lang="en-US" sz="2800" dirty="0"/>
              <a:t>We have 25 peer institutions in the SEC and SREB</a:t>
            </a:r>
          </a:p>
          <a:p>
            <a:r>
              <a:rPr lang="en-US" sz="2800" dirty="0"/>
              <a:t>18 use some form of plus/minus grading</a:t>
            </a:r>
          </a:p>
          <a:p>
            <a:pPr lvl="1"/>
            <a:r>
              <a:rPr lang="en-US" sz="2800" dirty="0"/>
              <a:t>Some use pluses only</a:t>
            </a:r>
          </a:p>
          <a:p>
            <a:pPr lvl="1"/>
            <a:r>
              <a:rPr lang="en-US" sz="2800" dirty="0"/>
              <a:t>Some use A+ and some do not</a:t>
            </a:r>
          </a:p>
          <a:p>
            <a:pPr lvl="1"/>
            <a:r>
              <a:rPr lang="en-US" sz="2800" dirty="0"/>
              <a:t>Some use C- and some do not</a:t>
            </a:r>
          </a:p>
          <a:p>
            <a:pPr marL="0" indent="0">
              <a:buNone/>
            </a:pPr>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263511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Say?</a:t>
            </a:r>
          </a:p>
        </p:txBody>
      </p:sp>
      <p:sp>
        <p:nvSpPr>
          <p:cNvPr id="3" name="Text Placeholder 2"/>
          <p:cNvSpPr>
            <a:spLocks noGrp="1"/>
          </p:cNvSpPr>
          <p:nvPr>
            <p:ph type="body" idx="1"/>
          </p:nvPr>
        </p:nvSpPr>
        <p:spPr/>
        <p:txBody>
          <a:bodyPr/>
          <a:lstStyle/>
          <a:p>
            <a:r>
              <a:rPr lang="en-US" dirty="0"/>
              <a:t>Literature Review</a:t>
            </a:r>
          </a:p>
          <a:p>
            <a:r>
              <a:rPr lang="en-US" dirty="0"/>
              <a:t>-</a:t>
            </a:r>
            <a:r>
              <a:rPr lang="en-US" i="1" dirty="0"/>
              <a:t>List of references and annotated bibliographies in full report </a:t>
            </a:r>
          </a:p>
        </p:txBody>
      </p:sp>
    </p:spTree>
    <p:extLst>
      <p:ext uri="{BB962C8B-B14F-4D97-AF65-F5344CB8AC3E}">
        <p14:creationId xmlns:p14="http://schemas.microsoft.com/office/powerpoint/2010/main" val="29231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Plus Minus Grading </a:t>
            </a:r>
            <a:br>
              <a:rPr lang="en-US" dirty="0"/>
            </a:br>
            <a:r>
              <a:rPr lang="en-US" dirty="0"/>
              <a:t>(very limited empirical support for either pros or cons)</a:t>
            </a:r>
          </a:p>
        </p:txBody>
      </p:sp>
      <p:sp>
        <p:nvSpPr>
          <p:cNvPr id="5" name="Text Placeholder 4"/>
          <p:cNvSpPr>
            <a:spLocks noGrp="1"/>
          </p:cNvSpPr>
          <p:nvPr>
            <p:ph type="body" idx="1"/>
          </p:nvPr>
        </p:nvSpPr>
        <p:spPr/>
        <p:txBody>
          <a:bodyPr/>
          <a:lstStyle/>
          <a:p>
            <a:r>
              <a:rPr lang="en-US" dirty="0"/>
              <a:t>PROS</a:t>
            </a:r>
          </a:p>
        </p:txBody>
      </p:sp>
      <p:sp>
        <p:nvSpPr>
          <p:cNvPr id="6" name="Content Placeholder 5"/>
          <p:cNvSpPr>
            <a:spLocks noGrp="1"/>
          </p:cNvSpPr>
          <p:nvPr>
            <p:ph sz="half" idx="2"/>
          </p:nvPr>
        </p:nvSpPr>
        <p:spPr>
          <a:xfrm>
            <a:off x="1280160" y="2743194"/>
            <a:ext cx="4489704" cy="3914781"/>
          </a:xfrm>
        </p:spPr>
        <p:txBody>
          <a:bodyPr>
            <a:normAutofit/>
          </a:bodyPr>
          <a:lstStyle/>
          <a:p>
            <a:r>
              <a:rPr lang="en-US" dirty="0"/>
              <a:t>More finely differentiate levels of student performance</a:t>
            </a:r>
          </a:p>
          <a:p>
            <a:r>
              <a:rPr lang="en-US" dirty="0"/>
              <a:t>May increase student motivation</a:t>
            </a:r>
          </a:p>
          <a:p>
            <a:r>
              <a:rPr lang="en-US" dirty="0"/>
              <a:t>May reduce grade inflation</a:t>
            </a:r>
          </a:p>
          <a:p>
            <a:r>
              <a:rPr lang="en-US" dirty="0"/>
              <a:t>May improve student opportunities for employment/graduate school</a:t>
            </a:r>
          </a:p>
        </p:txBody>
      </p:sp>
      <p:sp>
        <p:nvSpPr>
          <p:cNvPr id="7" name="Text Placeholder 6"/>
          <p:cNvSpPr>
            <a:spLocks noGrp="1"/>
          </p:cNvSpPr>
          <p:nvPr>
            <p:ph type="body" sz="quarter" idx="3"/>
          </p:nvPr>
        </p:nvSpPr>
        <p:spPr/>
        <p:txBody>
          <a:bodyPr/>
          <a:lstStyle/>
          <a:p>
            <a:r>
              <a:rPr lang="en-US" dirty="0"/>
              <a:t>CONS</a:t>
            </a:r>
          </a:p>
        </p:txBody>
      </p:sp>
      <p:sp>
        <p:nvSpPr>
          <p:cNvPr id="8" name="Content Placeholder 7"/>
          <p:cNvSpPr>
            <a:spLocks noGrp="1"/>
          </p:cNvSpPr>
          <p:nvPr>
            <p:ph sz="quarter" idx="4"/>
          </p:nvPr>
        </p:nvSpPr>
        <p:spPr>
          <a:xfrm>
            <a:off x="6419088" y="2743194"/>
            <a:ext cx="4489704" cy="3914781"/>
          </a:xfrm>
        </p:spPr>
        <p:txBody>
          <a:bodyPr>
            <a:normAutofit fontScale="92500" lnSpcReduction="10000"/>
          </a:bodyPr>
          <a:lstStyle/>
          <a:p>
            <a:r>
              <a:rPr lang="en-US" dirty="0"/>
              <a:t>Most students oppose plus/minus grading</a:t>
            </a:r>
          </a:p>
          <a:p>
            <a:r>
              <a:rPr lang="en-US" dirty="0"/>
              <a:t>May increase students challenging their grades</a:t>
            </a:r>
          </a:p>
          <a:p>
            <a:r>
              <a:rPr lang="en-US" dirty="0"/>
              <a:t>May cause drop in GPAs</a:t>
            </a:r>
          </a:p>
          <a:p>
            <a:r>
              <a:rPr lang="en-US" i="1" dirty="0"/>
              <a:t>Significant administrative work to modify our grading system (Committee concerns)</a:t>
            </a:r>
          </a:p>
          <a:p>
            <a:r>
              <a:rPr lang="en-US" i="1" dirty="0"/>
              <a:t>Unintended consequences around student probation, retention, and graduation rates (Committee concerns)</a:t>
            </a:r>
          </a:p>
          <a:p>
            <a:endParaRPr lang="en-US" i="1" dirty="0"/>
          </a:p>
        </p:txBody>
      </p:sp>
    </p:spTree>
    <p:extLst>
      <p:ext uri="{BB962C8B-B14F-4D97-AF65-F5344CB8AC3E}">
        <p14:creationId xmlns:p14="http://schemas.microsoft.com/office/powerpoint/2010/main" val="386731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Auburn’s Faculty and Student Body Want?</a:t>
            </a:r>
          </a:p>
        </p:txBody>
      </p:sp>
      <p:sp>
        <p:nvSpPr>
          <p:cNvPr id="3" name="Text Placeholder 2"/>
          <p:cNvSpPr>
            <a:spLocks noGrp="1"/>
          </p:cNvSpPr>
          <p:nvPr>
            <p:ph type="body" idx="1"/>
          </p:nvPr>
        </p:nvSpPr>
        <p:spPr/>
        <p:txBody>
          <a:bodyPr/>
          <a:lstStyle/>
          <a:p>
            <a:r>
              <a:rPr lang="en-US" dirty="0"/>
              <a:t>Survey Results</a:t>
            </a:r>
          </a:p>
          <a:p>
            <a:r>
              <a:rPr lang="en-US" dirty="0"/>
              <a:t>-</a:t>
            </a:r>
            <a:r>
              <a:rPr lang="en-US" i="1" dirty="0"/>
              <a:t>Detailed summary of survey results in full report</a:t>
            </a:r>
          </a:p>
        </p:txBody>
      </p:sp>
    </p:spTree>
    <p:extLst>
      <p:ext uri="{BB962C8B-B14F-4D97-AF65-F5344CB8AC3E}">
        <p14:creationId xmlns:p14="http://schemas.microsoft.com/office/powerpoint/2010/main" val="20199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Participation Summary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599219"/>
              </p:ext>
            </p:extLst>
          </p:nvPr>
        </p:nvGraphicFramePr>
        <p:xfrm>
          <a:off x="1280160" y="2305050"/>
          <a:ext cx="7836130" cy="4147235"/>
        </p:xfrm>
        <a:graphic>
          <a:graphicData uri="http://schemas.openxmlformats.org/drawingml/2006/table">
            <a:tbl>
              <a:tblPr firstRow="1" bandRow="1">
                <a:tableStyleId>{9D7B26C5-4107-4FEC-AEDC-1716B250A1EF}</a:tableStyleId>
              </a:tblPr>
              <a:tblGrid>
                <a:gridCol w="1946976">
                  <a:extLst>
                    <a:ext uri="{9D8B030D-6E8A-4147-A177-3AD203B41FA5}">
                      <a16:colId xmlns:a16="http://schemas.microsoft.com/office/drawing/2014/main" xmlns="" val="1719370442"/>
                    </a:ext>
                  </a:extLst>
                </a:gridCol>
                <a:gridCol w="2096853">
                  <a:extLst>
                    <a:ext uri="{9D8B030D-6E8A-4147-A177-3AD203B41FA5}">
                      <a16:colId xmlns:a16="http://schemas.microsoft.com/office/drawing/2014/main" xmlns="" val="221218793"/>
                    </a:ext>
                  </a:extLst>
                </a:gridCol>
                <a:gridCol w="208280">
                  <a:extLst>
                    <a:ext uri="{9D8B030D-6E8A-4147-A177-3AD203B41FA5}">
                      <a16:colId xmlns:a16="http://schemas.microsoft.com/office/drawing/2014/main" xmlns="" val="3754781578"/>
                    </a:ext>
                  </a:extLst>
                </a:gridCol>
                <a:gridCol w="3584021">
                  <a:extLst>
                    <a:ext uri="{9D8B030D-6E8A-4147-A177-3AD203B41FA5}">
                      <a16:colId xmlns:a16="http://schemas.microsoft.com/office/drawing/2014/main" xmlns="" val="485429667"/>
                    </a:ext>
                  </a:extLst>
                </a:gridCol>
              </a:tblGrid>
              <a:tr h="958165">
                <a:tc>
                  <a:txBody>
                    <a:bodyPr/>
                    <a:lstStyle/>
                    <a:p>
                      <a:endParaRPr lang="en-US" sz="2800" dirty="0"/>
                    </a:p>
                  </a:txBody>
                  <a:tcPr/>
                </a:tc>
                <a:tc>
                  <a:txBody>
                    <a:bodyPr/>
                    <a:lstStyle/>
                    <a:p>
                      <a:r>
                        <a:rPr lang="en-US" sz="2800" dirty="0"/>
                        <a:t>% Faculty Respondents</a:t>
                      </a:r>
                    </a:p>
                    <a:p>
                      <a:r>
                        <a:rPr lang="en-US" sz="2800" dirty="0"/>
                        <a:t>(620</a:t>
                      </a:r>
                      <a:r>
                        <a:rPr lang="en-US" sz="2800" baseline="0" dirty="0"/>
                        <a:t> Total)</a:t>
                      </a:r>
                      <a:endParaRPr lang="en-US" sz="2800" dirty="0"/>
                    </a:p>
                  </a:txBody>
                  <a:tcPr/>
                </a:tc>
                <a:tc>
                  <a:txBody>
                    <a:bodyPr/>
                    <a:lstStyle/>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 Student</a:t>
                      </a:r>
                      <a:r>
                        <a:rPr lang="en-US" sz="2800" baseline="0" dirty="0"/>
                        <a:t>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(2180 Total)</a:t>
                      </a:r>
                    </a:p>
                  </a:txBody>
                  <a:tcPr/>
                </a:tc>
                <a:extLst>
                  <a:ext uri="{0D108BD9-81ED-4DB2-BD59-A6C34878D82A}">
                    <a16:rowId xmlns:a16="http://schemas.microsoft.com/office/drawing/2014/main" xmlns="" val="1792990171"/>
                  </a:ext>
                </a:extLst>
              </a:tr>
              <a:tr h="555127">
                <a:tc>
                  <a:txBody>
                    <a:bodyPr/>
                    <a:lstStyle/>
                    <a:p>
                      <a:r>
                        <a:rPr lang="en-US" sz="2800" dirty="0"/>
                        <a:t>Liberal</a:t>
                      </a:r>
                      <a:r>
                        <a:rPr lang="en-US" sz="2800" baseline="0" dirty="0"/>
                        <a:t> Arts</a:t>
                      </a:r>
                      <a:endParaRPr lang="en-US" sz="2800" dirty="0"/>
                    </a:p>
                  </a:txBody>
                  <a:tcPr/>
                </a:tc>
                <a:tc>
                  <a:txBody>
                    <a:bodyPr/>
                    <a:lstStyle/>
                    <a:p>
                      <a:r>
                        <a:rPr lang="en-US" sz="2800" dirty="0"/>
                        <a:t>29%</a:t>
                      </a:r>
                    </a:p>
                  </a:txBody>
                  <a:tcPr/>
                </a:tc>
                <a:tc>
                  <a:txBody>
                    <a:bodyPr/>
                    <a:lstStyle/>
                    <a:p>
                      <a:endParaRPr lang="en-US" sz="2800"/>
                    </a:p>
                  </a:txBody>
                  <a:tcPr/>
                </a:tc>
                <a:tc>
                  <a:txBody>
                    <a:bodyPr/>
                    <a:lstStyle/>
                    <a:p>
                      <a:r>
                        <a:rPr lang="en-US" sz="2800" dirty="0"/>
                        <a:t>15%</a:t>
                      </a:r>
                    </a:p>
                  </a:txBody>
                  <a:tcPr/>
                </a:tc>
                <a:extLst>
                  <a:ext uri="{0D108BD9-81ED-4DB2-BD59-A6C34878D82A}">
                    <a16:rowId xmlns:a16="http://schemas.microsoft.com/office/drawing/2014/main" xmlns="" val="2270313830"/>
                  </a:ext>
                </a:extLst>
              </a:tr>
              <a:tr h="555127">
                <a:tc>
                  <a:txBody>
                    <a:bodyPr/>
                    <a:lstStyle/>
                    <a:p>
                      <a:r>
                        <a:rPr lang="en-US" sz="2800" dirty="0"/>
                        <a:t>Engineering</a:t>
                      </a:r>
                    </a:p>
                  </a:txBody>
                  <a:tcPr/>
                </a:tc>
                <a:tc>
                  <a:txBody>
                    <a:bodyPr/>
                    <a:lstStyle/>
                    <a:p>
                      <a:r>
                        <a:rPr lang="en-US" sz="2800" dirty="0"/>
                        <a:t>13%</a:t>
                      </a:r>
                    </a:p>
                  </a:txBody>
                  <a:tcPr/>
                </a:tc>
                <a:tc>
                  <a:txBody>
                    <a:bodyPr/>
                    <a:lstStyle/>
                    <a:p>
                      <a:endParaRPr lang="en-US" sz="2800"/>
                    </a:p>
                  </a:txBody>
                  <a:tcPr/>
                </a:tc>
                <a:tc>
                  <a:txBody>
                    <a:bodyPr/>
                    <a:lstStyle/>
                    <a:p>
                      <a:r>
                        <a:rPr lang="en-US" sz="2800" dirty="0"/>
                        <a:t>18%</a:t>
                      </a:r>
                    </a:p>
                  </a:txBody>
                  <a:tcPr/>
                </a:tc>
                <a:extLst>
                  <a:ext uri="{0D108BD9-81ED-4DB2-BD59-A6C34878D82A}">
                    <a16:rowId xmlns:a16="http://schemas.microsoft.com/office/drawing/2014/main" xmlns="" val="2372417625"/>
                  </a:ext>
                </a:extLst>
              </a:tr>
              <a:tr h="555127">
                <a:tc>
                  <a:txBody>
                    <a:bodyPr/>
                    <a:lstStyle/>
                    <a:p>
                      <a:r>
                        <a:rPr lang="en-US" sz="2800" dirty="0"/>
                        <a:t>COSAM</a:t>
                      </a:r>
                    </a:p>
                  </a:txBody>
                  <a:tcPr/>
                </a:tc>
                <a:tc>
                  <a:txBody>
                    <a:bodyPr/>
                    <a:lstStyle/>
                    <a:p>
                      <a:r>
                        <a:rPr lang="en-US" sz="2800" dirty="0"/>
                        <a:t>10%</a:t>
                      </a:r>
                    </a:p>
                  </a:txBody>
                  <a:tcPr/>
                </a:tc>
                <a:tc>
                  <a:txBody>
                    <a:bodyPr/>
                    <a:lstStyle/>
                    <a:p>
                      <a:endParaRPr lang="en-US" sz="2800" dirty="0"/>
                    </a:p>
                  </a:txBody>
                  <a:tcPr/>
                </a:tc>
                <a:tc>
                  <a:txBody>
                    <a:bodyPr/>
                    <a:lstStyle/>
                    <a:p>
                      <a:r>
                        <a:rPr lang="en-US" sz="2800" dirty="0"/>
                        <a:t>16%</a:t>
                      </a:r>
                    </a:p>
                  </a:txBody>
                  <a:tcPr/>
                </a:tc>
                <a:extLst>
                  <a:ext uri="{0D108BD9-81ED-4DB2-BD59-A6C34878D82A}">
                    <a16:rowId xmlns:a16="http://schemas.microsoft.com/office/drawing/2014/main" xmlns="" val="762453164"/>
                  </a:ext>
                </a:extLst>
              </a:tr>
              <a:tr h="555127">
                <a:tc>
                  <a:txBody>
                    <a:bodyPr/>
                    <a:lstStyle/>
                    <a:p>
                      <a:r>
                        <a:rPr lang="en-US" sz="2800" dirty="0"/>
                        <a:t>Business</a:t>
                      </a:r>
                    </a:p>
                  </a:txBody>
                  <a:tcPr/>
                </a:tc>
                <a:tc>
                  <a:txBody>
                    <a:bodyPr/>
                    <a:lstStyle/>
                    <a:p>
                      <a:r>
                        <a:rPr lang="en-US" sz="2800" dirty="0"/>
                        <a:t>7%</a:t>
                      </a:r>
                    </a:p>
                  </a:txBody>
                  <a:tcPr/>
                </a:tc>
                <a:tc>
                  <a:txBody>
                    <a:bodyPr/>
                    <a:lstStyle/>
                    <a:p>
                      <a:endParaRPr lang="en-US" sz="2800" dirty="0"/>
                    </a:p>
                  </a:txBody>
                  <a:tcPr/>
                </a:tc>
                <a:tc>
                  <a:txBody>
                    <a:bodyPr/>
                    <a:lstStyle/>
                    <a:p>
                      <a:r>
                        <a:rPr lang="en-US" sz="2800" dirty="0"/>
                        <a:t>16%</a:t>
                      </a:r>
                    </a:p>
                  </a:txBody>
                  <a:tcPr/>
                </a:tc>
                <a:extLst>
                  <a:ext uri="{0D108BD9-81ED-4DB2-BD59-A6C34878D82A}">
                    <a16:rowId xmlns:a16="http://schemas.microsoft.com/office/drawing/2014/main" xmlns="" val="4267871739"/>
                  </a:ext>
                </a:extLst>
              </a:tr>
              <a:tr h="555127">
                <a:tc>
                  <a:txBody>
                    <a:bodyPr/>
                    <a:lstStyle/>
                    <a:p>
                      <a:r>
                        <a:rPr lang="en-US" sz="2800" dirty="0"/>
                        <a:t>All others </a:t>
                      </a:r>
                    </a:p>
                  </a:txBody>
                  <a:tcPr/>
                </a:tc>
                <a:tc>
                  <a:txBody>
                    <a:bodyPr/>
                    <a:lstStyle/>
                    <a:p>
                      <a:r>
                        <a:rPr lang="en-US" sz="2800" dirty="0"/>
                        <a:t>&lt;10%</a:t>
                      </a:r>
                    </a:p>
                  </a:txBody>
                  <a:tcPr/>
                </a:tc>
                <a:tc>
                  <a:txBody>
                    <a:bodyPr/>
                    <a:lstStyle/>
                    <a:p>
                      <a:endParaRPr lang="en-US" sz="2800" dirty="0"/>
                    </a:p>
                  </a:txBody>
                  <a:tcPr/>
                </a:tc>
                <a:tc>
                  <a:txBody>
                    <a:bodyPr/>
                    <a:lstStyle/>
                    <a:p>
                      <a:r>
                        <a:rPr lang="en-US" sz="2800" dirty="0"/>
                        <a:t>&lt;10%</a:t>
                      </a:r>
                    </a:p>
                  </a:txBody>
                  <a:tcPr/>
                </a:tc>
                <a:extLst>
                  <a:ext uri="{0D108BD9-81ED-4DB2-BD59-A6C34878D82A}">
                    <a16:rowId xmlns:a16="http://schemas.microsoft.com/office/drawing/2014/main" xmlns="" val="2535855336"/>
                  </a:ext>
                </a:extLst>
              </a:tr>
            </a:tbl>
          </a:graphicData>
        </a:graphic>
      </p:graphicFrame>
      <p:sp>
        <p:nvSpPr>
          <p:cNvPr id="2" name="TextBox 1"/>
          <p:cNvSpPr txBox="1"/>
          <p:nvPr/>
        </p:nvSpPr>
        <p:spPr>
          <a:xfrm>
            <a:off x="7850909" y="2415309"/>
            <a:ext cx="1773382" cy="1200329"/>
          </a:xfrm>
          <a:prstGeom prst="rect">
            <a:avLst/>
          </a:prstGeom>
          <a:noFill/>
        </p:spPr>
        <p:txBody>
          <a:bodyPr wrap="square" rtlCol="0">
            <a:spAutoFit/>
          </a:bodyPr>
          <a:lstStyle/>
          <a:p>
            <a:r>
              <a:rPr lang="en-US" i="1" dirty="0"/>
              <a:t>Overall student response rate approximately 8% </a:t>
            </a:r>
          </a:p>
        </p:txBody>
      </p:sp>
      <p:sp>
        <p:nvSpPr>
          <p:cNvPr id="5" name="TextBox 4"/>
          <p:cNvSpPr txBox="1"/>
          <p:nvPr/>
        </p:nvSpPr>
        <p:spPr>
          <a:xfrm>
            <a:off x="1280160" y="2415309"/>
            <a:ext cx="1773382" cy="1200329"/>
          </a:xfrm>
          <a:prstGeom prst="rect">
            <a:avLst/>
          </a:prstGeom>
          <a:noFill/>
        </p:spPr>
        <p:txBody>
          <a:bodyPr wrap="square" rtlCol="0">
            <a:spAutoFit/>
          </a:bodyPr>
          <a:lstStyle/>
          <a:p>
            <a:pPr algn="r"/>
            <a:r>
              <a:rPr lang="en-US" i="1" dirty="0"/>
              <a:t>Overall faculty response rate approximately 50% </a:t>
            </a:r>
          </a:p>
        </p:txBody>
      </p:sp>
    </p:spTree>
    <p:extLst>
      <p:ext uri="{BB962C8B-B14F-4D97-AF65-F5344CB8AC3E}">
        <p14:creationId xmlns:p14="http://schemas.microsoft.com/office/powerpoint/2010/main" val="346336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90</TotalTime>
  <Words>523</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Wingdings</vt:lpstr>
      <vt:lpstr>Educational subjects 16x9</vt:lpstr>
      <vt:lpstr>Plus/Minus Grading</vt:lpstr>
      <vt:lpstr>Charge to Academic Standards Committee</vt:lpstr>
      <vt:lpstr>Our Process</vt:lpstr>
      <vt:lpstr>What do Our Peers Do?</vt:lpstr>
      <vt:lpstr>Grading Systems in Peer Institutions</vt:lpstr>
      <vt:lpstr>What Does the Research Say?</vt:lpstr>
      <vt:lpstr>Plus Minus Grading  (very limited empirical support for either pros or cons)</vt:lpstr>
      <vt:lpstr>What Do Auburn’s Faculty and Student Body Want?</vt:lpstr>
      <vt:lpstr>Participation Summary </vt:lpstr>
      <vt:lpstr>Support for Modification of Grading System  </vt:lpstr>
      <vt:lpstr>Our Recommendation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Plus/Minus Grading</dc:title>
  <dc:creator>Lisa Kensler</dc:creator>
  <cp:lastModifiedBy>CLA User</cp:lastModifiedBy>
  <cp:revision>13</cp:revision>
  <dcterms:created xsi:type="dcterms:W3CDTF">2016-11-03T17:51:12Z</dcterms:created>
  <dcterms:modified xsi:type="dcterms:W3CDTF">2016-11-09T22:45:22Z</dcterms:modified>
</cp:coreProperties>
</file>