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7" r:id="rId1"/>
    <p:sldMasterId id="2147483752" r:id="rId2"/>
    <p:sldMasterId id="2147483767" r:id="rId3"/>
    <p:sldMasterId id="2147483779" r:id="rId4"/>
    <p:sldMasterId id="2147483794" r:id="rId5"/>
    <p:sldMasterId id="2147483834" r:id="rId6"/>
    <p:sldMasterId id="2147483849" r:id="rId7"/>
  </p:sldMasterIdLst>
  <p:notesMasterIdLst>
    <p:notesMasterId r:id="rId18"/>
  </p:notesMasterIdLst>
  <p:handoutMasterIdLst>
    <p:handoutMasterId r:id="rId19"/>
  </p:handoutMasterIdLst>
  <p:sldIdLst>
    <p:sldId id="470" r:id="rId8"/>
    <p:sldId id="473" r:id="rId9"/>
    <p:sldId id="483" r:id="rId10"/>
    <p:sldId id="484" r:id="rId11"/>
    <p:sldId id="479" r:id="rId12"/>
    <p:sldId id="485" r:id="rId13"/>
    <p:sldId id="492" r:id="rId14"/>
    <p:sldId id="486" r:id="rId15"/>
    <p:sldId id="481" r:id="rId16"/>
    <p:sldId id="490" r:id="rId17"/>
  </p:sldIdLst>
  <p:sldSz cx="9144000" cy="6858000" type="screen4x3"/>
  <p:notesSz cx="7010400" cy="9296400"/>
  <p:custDataLst>
    <p:tags r:id="rId20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5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4" autoAdjust="0"/>
    <p:restoredTop sz="87922" autoAdjust="0"/>
  </p:normalViewPr>
  <p:slideViewPr>
    <p:cSldViewPr>
      <p:cViewPr>
        <p:scale>
          <a:sx n="82" d="100"/>
          <a:sy n="82" d="100"/>
        </p:scale>
        <p:origin x="-186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65"/>
    </p:cViewPr>
  </p:sorterViewPr>
  <p:notesViewPr>
    <p:cSldViewPr>
      <p:cViewPr varScale="1">
        <p:scale>
          <a:sx n="48" d="100"/>
          <a:sy n="48" d="100"/>
        </p:scale>
        <p:origin x="-1675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3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3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466CC52-C4E5-4B3B-86C6-B5A73B8B2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68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3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3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A6B55FD-870A-4FD7-BF9C-9EA0F38A7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27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3581400" cy="33734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5A05822-D232-4D2D-8B09-B0604E3C20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6E3A5-2FC5-4D89-8CED-E0F13E4D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8B4DC-D91E-47F1-AFC0-DBD8DCED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283 h 1906"/>
                <a:gd name="T4" fmla="*/ 6245 w 5740"/>
                <a:gd name="T5" fmla="*/ 283 h 1906"/>
                <a:gd name="T6" fmla="*/ 6245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4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45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676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33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3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85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92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404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813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123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626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518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64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3733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1627411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6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067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6929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797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51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49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3421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08583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2016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698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5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283 h 1906"/>
                <a:gd name="T4" fmla="*/ 6245 w 5740"/>
                <a:gd name="T5" fmla="*/ 283 h 1906"/>
                <a:gd name="T6" fmla="*/ 6245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269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241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644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1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357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027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637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260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59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65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348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6505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24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3733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4917488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53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766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67981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578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973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9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07688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069372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69527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8764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197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3581400" cy="33734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543800" cy="3733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8B4DC-D91E-47F1-AFC0-DBD8DCED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1043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6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6910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60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6205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654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9393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085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40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6288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9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charset="0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283 h 1906"/>
                <a:gd name="T4" fmla="*/ 6245 w 5740"/>
                <a:gd name="T5" fmla="*/ 283 h 1906"/>
                <a:gd name="T6" fmla="*/ 6245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fld id="{72334B24-0942-4503-BB6E-8E79A7DFBC88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fld id="{67C99E6B-8CF1-4D45-9F32-512460F0803B}" type="slidenum">
              <a:rPr lang="en-US" smtClean="0"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283 h 1906"/>
                <a:gd name="T4" fmla="*/ 6245 w 5740"/>
                <a:gd name="T5" fmla="*/ 283 h 1906"/>
                <a:gd name="T6" fmla="*/ 6245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8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chemeClr val="bg1">
                <a:lumMod val="96000"/>
                <a:lumOff val="4000"/>
              </a:schemeClr>
            </a:gs>
            <a:gs pos="100000">
              <a:schemeClr val="bg1">
                <a:gamma/>
                <a:shade val="46275"/>
                <a:invGamma/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93320-A4CF-43ED-A386-79C1E1CA5D8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04C0E-FC53-4A97-B671-C923A23F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5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0" y="2057400"/>
            <a:ext cx="9144000" cy="2136775"/>
          </a:xfrm>
        </p:spPr>
        <p:txBody>
          <a:bodyPr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</a:rPr>
              <a:t/>
            </a:r>
            <a:br>
              <a:rPr lang="en-US" sz="9600" b="1" dirty="0" smtClean="0">
                <a:solidFill>
                  <a:schemeClr val="tx1"/>
                </a:solidFill>
              </a:rPr>
            </a:br>
            <a:r>
              <a:rPr lang="en-US" sz="9600" b="1" dirty="0" smtClean="0">
                <a:solidFill>
                  <a:schemeClr val="tx1"/>
                </a:solidFill>
              </a:rPr>
              <a:t>SBI – Senate Mid-Year Update</a:t>
            </a:r>
            <a:endParaRPr lang="en-US" sz="9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6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Multi-year budgets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Technology system to manage enterprise-wide budget process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Budget timeline revisions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Development/Clarification of guidelines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Enhance use of Committees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Incorporate benchmarking/analysis into the budget process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Enhance management reporting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89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/>
          </p:nvPr>
        </p:nvSpPr>
        <p:spPr>
          <a:xfrm>
            <a:off x="762000" y="609600"/>
            <a:ext cx="7772400" cy="5105400"/>
          </a:xfrm>
        </p:spPr>
        <p:txBody>
          <a:bodyPr/>
          <a:lstStyle/>
          <a:p>
            <a:pPr marL="0" indent="0" algn="ctr">
              <a:buNone/>
            </a:pPr>
            <a:endParaRPr lang="en-US" sz="9600" dirty="0" smtClean="0"/>
          </a:p>
          <a:p>
            <a:pPr marL="0" indent="0" algn="ctr">
              <a:buNone/>
            </a:pPr>
            <a:r>
              <a:rPr lang="en-US" sz="9600" dirty="0" smtClean="0"/>
              <a:t>Historical Review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6363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/>
              </a:rPr>
              <a:t>Financial Challenges</a:t>
            </a:r>
            <a:endParaRPr 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981200"/>
            <a:ext cx="7620000" cy="4495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Sharply reduced state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risk from tuition dependency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At Auburn, dependency rose from 44% to 63% between 2008 and 2013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Represents a 43% increase in 5 years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student price sensitivity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competition for students and faculty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Changing demographics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03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Financial Consequence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salary compression</a:t>
            </a:r>
          </a:p>
          <a:p>
            <a:r>
              <a:rPr lang="en-US" dirty="0" smtClean="0"/>
              <a:t>Limited funding for strategic initiatives</a:t>
            </a:r>
          </a:p>
          <a:p>
            <a:r>
              <a:rPr lang="en-US" dirty="0" smtClean="0"/>
              <a:t>Limited support for increased facilities footprint</a:t>
            </a:r>
          </a:p>
          <a:p>
            <a:r>
              <a:rPr lang="en-US" dirty="0" smtClean="0"/>
              <a:t>Pressures for improved affordability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20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8000" dirty="0" smtClean="0"/>
          </a:p>
          <a:p>
            <a:pPr marL="0" indent="0" algn="ctr">
              <a:buNone/>
            </a:pPr>
            <a:r>
              <a:rPr lang="en-US" sz="8000" dirty="0" smtClean="0"/>
              <a:t>Implementation of SBI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8624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Governance Launch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 Unit Allocation Committee</a:t>
            </a:r>
          </a:p>
          <a:p>
            <a:r>
              <a:rPr lang="en-US" dirty="0" smtClean="0"/>
              <a:t>Space Management &amp; Deferred Maintenance Committee</a:t>
            </a:r>
          </a:p>
          <a:p>
            <a:r>
              <a:rPr lang="en-US" dirty="0" smtClean="0"/>
              <a:t>University Budget Advisory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83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488857"/>
            <a:ext cx="10668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Executive Team</a:t>
            </a:r>
            <a:endParaRPr lang="en-US" sz="1000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2934730"/>
            <a:ext cx="10668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Provost’s Council</a:t>
            </a:r>
            <a:endParaRPr lang="en-US" sz="900" b="1" dirty="0"/>
          </a:p>
        </p:txBody>
      </p:sp>
      <p:sp>
        <p:nvSpPr>
          <p:cNvPr id="6" name="Rectangle 5"/>
          <p:cNvSpPr/>
          <p:nvPr/>
        </p:nvSpPr>
        <p:spPr>
          <a:xfrm>
            <a:off x="3853249" y="1295400"/>
            <a:ext cx="1066800" cy="67962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Executive Leadership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9900" y="2488857"/>
            <a:ext cx="1066800" cy="6610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bg2"/>
                </a:solidFill>
              </a:rPr>
              <a:t>University Budget Advisory Committee</a:t>
            </a:r>
            <a:endParaRPr lang="en-US" sz="1000" b="1" dirty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53200" y="2506363"/>
            <a:ext cx="1219200" cy="67962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Deans (Colleges/Schools)</a:t>
            </a:r>
            <a:endParaRPr lang="en-US" sz="1000" b="1" dirty="0"/>
          </a:p>
        </p:txBody>
      </p:sp>
      <p:sp>
        <p:nvSpPr>
          <p:cNvPr id="10" name="Rectangle 9"/>
          <p:cNvSpPr/>
          <p:nvPr/>
        </p:nvSpPr>
        <p:spPr>
          <a:xfrm>
            <a:off x="914400" y="3810000"/>
            <a:ext cx="914400" cy="6796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bg2"/>
                </a:solidFill>
              </a:rPr>
              <a:t>Central Unit Allocations</a:t>
            </a:r>
            <a:endParaRPr lang="en-US" sz="1050" b="1" dirty="0">
              <a:solidFill>
                <a:schemeClr val="bg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71700" y="3826476"/>
            <a:ext cx="876300" cy="6796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bg2"/>
                </a:solidFill>
              </a:rPr>
              <a:t>Space</a:t>
            </a:r>
            <a:r>
              <a:rPr lang="en-US" sz="1400" b="1" dirty="0" smtClean="0">
                <a:solidFill>
                  <a:schemeClr val="bg2"/>
                </a:solidFill>
              </a:rPr>
              <a:t> </a:t>
            </a:r>
            <a:r>
              <a:rPr lang="en-US" sz="900" b="1" dirty="0" smtClean="0">
                <a:solidFill>
                  <a:schemeClr val="bg2"/>
                </a:solidFill>
              </a:rPr>
              <a:t>Management/Repair &amp; Renovation</a:t>
            </a:r>
            <a:endParaRPr lang="en-US" sz="900" b="1" dirty="0">
              <a:solidFill>
                <a:schemeClr val="bg2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37354" y="3814120"/>
            <a:ext cx="838200" cy="6796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bg2"/>
                </a:solidFill>
              </a:rPr>
              <a:t>Model Operation Task Forces</a:t>
            </a:r>
            <a:endParaRPr lang="en-US" sz="1050" b="1" dirty="0">
              <a:solidFill>
                <a:schemeClr val="bg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826476"/>
            <a:ext cx="914400" cy="6796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bg2"/>
                </a:solidFill>
              </a:rPr>
              <a:t>Curriculum Committees (Existing)</a:t>
            </a:r>
            <a:endParaRPr lang="en-US" sz="1050" b="1" dirty="0">
              <a:solidFill>
                <a:schemeClr val="bg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809999"/>
            <a:ext cx="1600200" cy="67962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Department Chairs, Faculty, Staff, and Other Stakeholders</a:t>
            </a:r>
            <a:endParaRPr lang="en-US" sz="1100" b="1" dirty="0"/>
          </a:p>
        </p:txBody>
      </p:sp>
      <p:sp>
        <p:nvSpPr>
          <p:cNvPr id="15" name="Rectangle 14"/>
          <p:cNvSpPr/>
          <p:nvPr/>
        </p:nvSpPr>
        <p:spPr>
          <a:xfrm>
            <a:off x="914400" y="4953000"/>
            <a:ext cx="914400" cy="67962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Central Unit Leaders</a:t>
            </a:r>
            <a:endParaRPr lang="en-US" sz="1100" b="1" dirty="0"/>
          </a:p>
        </p:txBody>
      </p:sp>
      <p:sp>
        <p:nvSpPr>
          <p:cNvPr id="16" name="Rectangle 15"/>
          <p:cNvSpPr/>
          <p:nvPr/>
        </p:nvSpPr>
        <p:spPr>
          <a:xfrm>
            <a:off x="4114800" y="5074508"/>
            <a:ext cx="175054" cy="1524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sq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14800" y="5474040"/>
            <a:ext cx="175054" cy="15240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sq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0" y="381000"/>
            <a:ext cx="6591300" cy="461665"/>
          </a:xfrm>
          <a:prstGeom prst="rect">
            <a:avLst/>
          </a:prstGeom>
          <a:noFill/>
          <a:ln w="50800" cap="sq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Funding Decisions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071302" y="2642286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2"/>
                </a:solidFill>
              </a:rPr>
              <a:t>Feedback</a:t>
            </a:r>
            <a:endParaRPr lang="en-US" sz="1100" dirty="0">
              <a:solidFill>
                <a:schemeClr val="bg2"/>
              </a:solidFill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2778726" y="2638852"/>
            <a:ext cx="114300" cy="299996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rot="10800000">
            <a:off x="2057400" y="2642286"/>
            <a:ext cx="114300" cy="299996"/>
          </a:xfrm>
          <a:prstGeom prst="curved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15" idx="0"/>
            <a:endCxn id="10" idx="2"/>
          </p:cNvCxnSpPr>
          <p:nvPr/>
        </p:nvCxnSpPr>
        <p:spPr>
          <a:xfrm flipV="1">
            <a:off x="1371600" y="4489621"/>
            <a:ext cx="0" cy="46337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447800" y="3581400"/>
            <a:ext cx="230865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81400"/>
            <a:ext cx="0" cy="2285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619820" y="3581398"/>
            <a:ext cx="0" cy="2285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756454" y="3581400"/>
            <a:ext cx="0" cy="2285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43300" y="3149944"/>
            <a:ext cx="0" cy="43145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9" idx="1"/>
          </p:cNvCxnSpPr>
          <p:nvPr/>
        </p:nvCxnSpPr>
        <p:spPr>
          <a:xfrm>
            <a:off x="4141573" y="2846173"/>
            <a:ext cx="2411627" cy="1"/>
          </a:xfrm>
          <a:prstGeom prst="straightConnector1">
            <a:avLst/>
          </a:prstGeom>
          <a:ln w="15875">
            <a:solidFill>
              <a:schemeClr val="tx1"/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543300" y="2209800"/>
            <a:ext cx="36195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62800" y="2209800"/>
            <a:ext cx="0" cy="2965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55657" y="2192294"/>
            <a:ext cx="0" cy="2965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386649" y="1976566"/>
            <a:ext cx="0" cy="21572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386649" y="863944"/>
            <a:ext cx="0" cy="43145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7162800" y="3185984"/>
            <a:ext cx="0" cy="624015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756454" y="3581400"/>
            <a:ext cx="1196546" cy="0"/>
          </a:xfrm>
          <a:prstGeom prst="line">
            <a:avLst/>
          </a:prstGeom>
          <a:ln w="158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953000" y="3581399"/>
            <a:ext cx="0" cy="228599"/>
          </a:xfrm>
          <a:prstGeom prst="line">
            <a:avLst/>
          </a:prstGeom>
          <a:ln w="158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454346" y="5150708"/>
            <a:ext cx="491181" cy="0"/>
          </a:xfrm>
          <a:prstGeom prst="line">
            <a:avLst/>
          </a:prstGeom>
          <a:ln w="158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456406" y="5536854"/>
            <a:ext cx="4891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010400" y="5015527"/>
            <a:ext cx="114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Communication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991350" y="5413743"/>
            <a:ext cx="12573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Recommendation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05184" y="5037094"/>
            <a:ext cx="1823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2"/>
                </a:solidFill>
              </a:rPr>
              <a:t>Approved Governance Committee</a:t>
            </a:r>
            <a:endParaRPr lang="en-US" sz="900" dirty="0">
              <a:solidFill>
                <a:schemeClr val="bg2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386649" y="5352188"/>
            <a:ext cx="1980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2"/>
                </a:solidFill>
              </a:rPr>
              <a:t>Additional Participants in Developing Funding Requests/Decisions</a:t>
            </a:r>
            <a:endParaRPr lang="en-US" sz="900" dirty="0">
              <a:solidFill>
                <a:schemeClr val="bg2"/>
              </a:solidFill>
            </a:endParaRPr>
          </a:p>
        </p:txBody>
      </p:sp>
      <p:sp>
        <p:nvSpPr>
          <p:cNvPr id="2" name="Up Arrow 1"/>
          <p:cNvSpPr/>
          <p:nvPr/>
        </p:nvSpPr>
        <p:spPr>
          <a:xfrm>
            <a:off x="152400" y="1079672"/>
            <a:ext cx="685800" cy="4580292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b="1" dirty="0" smtClean="0">
                <a:solidFill>
                  <a:schemeClr val="bg2"/>
                </a:solidFill>
              </a:rPr>
              <a:t>Decision Making Flow</a:t>
            </a:r>
            <a:endParaRPr lang="en-US" sz="2000" b="1" dirty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69309" y="2540389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chemeClr val="bg2"/>
                </a:solidFill>
              </a:rPr>
              <a:t>Budget</a:t>
            </a:r>
            <a:r>
              <a:rPr lang="en-US" sz="1050" dirty="0" smtClean="0"/>
              <a:t> </a:t>
            </a:r>
            <a:r>
              <a:rPr lang="en-US" sz="1050" dirty="0" smtClean="0">
                <a:solidFill>
                  <a:schemeClr val="bg2"/>
                </a:solidFill>
              </a:rPr>
              <a:t>Guidelines</a:t>
            </a:r>
            <a:endParaRPr lang="en-US" sz="1050" dirty="0">
              <a:solidFill>
                <a:schemeClr val="bg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16909" y="2922072"/>
            <a:ext cx="1600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chemeClr val="bg2"/>
                </a:solidFill>
              </a:rPr>
              <a:t>Data</a:t>
            </a:r>
            <a:r>
              <a:rPr lang="en-US" sz="1050" dirty="0" smtClean="0"/>
              <a:t> </a:t>
            </a:r>
            <a:r>
              <a:rPr lang="en-US" sz="1050" dirty="0" smtClean="0">
                <a:solidFill>
                  <a:schemeClr val="bg2"/>
                </a:solidFill>
              </a:rPr>
              <a:t>and Information</a:t>
            </a:r>
            <a:endParaRPr lang="en-US" sz="105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37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6200" y="9144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367763"/>
              </p:ext>
            </p:extLst>
          </p:nvPr>
        </p:nvGraphicFramePr>
        <p:xfrm>
          <a:off x="457200" y="762000"/>
          <a:ext cx="8458200" cy="5468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Acrobat Document" r:id="rId3" imgW="7543800" imgH="5829300" progId="Acrobat.Document.11">
                  <p:embed/>
                </p:oleObj>
              </mc:Choice>
              <mc:Fallback>
                <p:oleObj name="Acrobat Document" r:id="rId3" imgW="7543800" imgH="58293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762000"/>
                        <a:ext cx="8458200" cy="5468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4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endParaRPr lang="en-US" sz="9600" dirty="0" smtClean="0"/>
          </a:p>
          <a:p>
            <a:pPr marL="0" indent="0" algn="ctr">
              <a:buNone/>
            </a:pPr>
            <a:r>
              <a:rPr lang="en-US" sz="9600" dirty="0" smtClean="0"/>
              <a:t>Future SBI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7510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&amp;#x0D;&amp;#x0A; AUBURN UNIVERSITY&amp;#x0D;&amp;#x0A;Basic Financial Overview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BASIC FINANCIAL OVERVIEW&amp;#x0D;&amp;#x0A; Objectives&amp;quot;&quot;/&gt;&lt;property id=&quot;20307&quot; value=&quot;292&quot;/&gt;&lt;/object&gt;&lt;object type=&quot;3&quot; unique_id=&quot;10006&quot;&gt;&lt;property id=&quot;20148&quot; value=&quot;5&quot;/&gt;&lt;property id=&quot;20300&quot; value=&quot;Slide 3 - &amp;quot;Total FY12 &amp;#x0D;&amp;#x0A; Budget by Division $ 969M&amp;quot;&quot;/&gt;&lt;property id=&quot;20307&quot; value=&quot;383&quot;/&gt;&lt;/object&gt;&lt;object type=&quot;3&quot; unique_id=&quot;10007&quot;&gt;&lt;property id=&quot;20148&quot; value=&quot;5&quot;/&gt;&lt;property id=&quot;20300&quot; value=&quot;Slide 4 - &amp;quot;Auburn University&amp;#x0D;&amp;#x0A; FY12 Total Budget - $969M&amp;quot;&quot;/&gt;&lt;property id=&quot;20307&quot; value=&quot;382&quot;/&gt;&lt;/object&gt;&lt;object type=&quot;3&quot; unique_id=&quot;10008&quot;&gt;&lt;property id=&quot;20148&quot; value=&quot;5&quot;/&gt;&lt;property id=&quot;20300&quot; value=&quot;Slide 5 - &amp;quot;Auburn University-Main Campus&amp;#x0D;&amp;#x0A;FY12 Total Budget - $780M&amp;#x0D;&amp;#x0A;&amp;quot;&quot;/&gt;&lt;property id=&quot;20307&quot; value=&quot;384&quot;/&gt;&lt;/object&gt;&lt;object type=&quot;3&quot; unique_id=&quot;10009&quot;&gt;&lt;property id=&quot;20148&quot; value=&quot;5&quot;/&gt;&lt;property id=&quot;20300&quot; value=&quot;Slide 6 - &amp;quot;BUSINESS OFFICE INTRODUCTION&amp;quot;&quot;/&gt;&lt;property id=&quot;20307&quot; value=&quot;386&quot;/&gt;&lt;/object&gt;&lt;object type=&quot;3&quot; unique_id=&quot;10010&quot;&gt;&lt;property id=&quot;20148&quot; value=&quot;5&quot;/&gt;&lt;property id=&quot;20300&quot; value=&quot;Slide 7&quot;/&gt;&lt;property id=&quot;20307&quot; value=&quot;364&quot;/&gt;&lt;/object&gt;&lt;object type=&quot;3&quot; unique_id=&quot;10011&quot;&gt;&lt;property id=&quot;20148&quot; value=&quot;5&quot;/&gt;&lt;property id=&quot;20300&quot; value=&quot;Slide 8 - &amp;quot; &amp;#x0D;&amp;#x0A;BASIC FINANCIAL OVERVIEW&amp;#x0D;&amp;#x0A; What is the Business Office?&amp;quot;&quot;/&gt;&lt;property id=&quot;20307&quot; value=&quot;257&quot;/&gt;&lt;/object&gt;&lt;object type=&quot;3&quot; unique_id=&quot;10012&quot;&gt;&lt;property id=&quot;20148&quot; value=&quot;5&quot;/&gt;&lt;property id=&quot;20300&quot; value=&quot;Slide 9 - &amp;quot;Management Accounting&amp;quot;&quot;/&gt;&lt;property id=&quot;20307&quot; value=&quot;352&quot;/&gt;&lt;/object&gt;&lt;object type=&quot;3&quot; unique_id=&quot;10013&quot;&gt;&lt;property id=&quot;20148&quot; value=&quot;5&quot;/&gt;&lt;property id=&quot;20300&quot; value=&quot;Slide 10 - &amp;quot;Student Financial Services&amp;quot;&quot;/&gt;&lt;property id=&quot;20307&quot; value=&quot;355&quot;/&gt;&lt;/object&gt;&lt;object type=&quot;3&quot; unique_id=&quot;10014&quot;&gt;&lt;property id=&quot;20148&quot; value=&quot;5&quot;/&gt;&lt;property id=&quot;20300&quot; value=&quot;Slide 11 - &amp;quot;Cash Management&amp;quot;&quot;/&gt;&lt;property id=&quot;20307&quot; value=&quot;371&quot;/&gt;&lt;/object&gt;&lt;object type=&quot;3&quot; unique_id=&quot;10015&quot;&gt;&lt;property id=&quot;20148&quot; value=&quot;5&quot;/&gt;&lt;property id=&quot;20300&quot; value=&quot;Slide 12 - &amp;quot;Procurement &amp;amp; Payment Services&amp;quot;&quot;/&gt;&lt;property id=&quot;20307&quot; value=&quot;354&quot;/&gt;&lt;/object&gt;&lt;object type=&quot;3&quot; unique_id=&quot;10016&quot;&gt;&lt;property id=&quot;20148&quot; value=&quot;5&quot;/&gt;&lt;property id=&quot;20300&quot; value=&quot;Slide 13 - &amp;quot;Contracts and Grants Accounting&amp;quot;&quot;/&gt;&lt;property id=&quot;20307&quot; value=&quot;350&quot;/&gt;&lt;/object&gt;&lt;object type=&quot;3&quot; unique_id=&quot;10017&quot;&gt;&lt;property id=&quot;20148&quot; value=&quot;5&quot;/&gt;&lt;property id=&quot;20300&quot; value=&quot;Slide 14 - &amp;quot;Payroll and Employee Benefits&amp;quot;&quot;/&gt;&lt;property id=&quot;20307&quot; value=&quot;353&quot;/&gt;&lt;/object&gt;&lt;object type=&quot;3&quot; unique_id=&quot;10018&quot;&gt;&lt;property id=&quot;20148&quot; value=&quot;5&quot;/&gt;&lt;property id=&quot;20300&quot; value=&quot;Slide 15 - &amp;quot;Information Systems Support&amp;quot;&quot;/&gt;&lt;property id=&quot;20307&quot; value=&quot;351&quot;/&gt;&lt;/object&gt;&lt;object type=&quot;3&quot; unique_id=&quot;10019&quot;&gt;&lt;property id=&quot;20148&quot; value=&quot;5&quot;/&gt;&lt;property id=&quot;20300&quot; value=&quot;Slide 16 - &amp;quot;BASIC FINANCIAL OVERVIEW&amp;#x0D;&amp;#x0A; Other Financial Services&amp;quot;&quot;/&gt;&lt;property id=&quot;20307&quot; value=&quot;293&quot;/&gt;&lt;/object&gt;&lt;object type=&quot;3&quot; unique_id=&quot;10020&quot;&gt;&lt;property id=&quot;20148&quot; value=&quot;5&quot;/&gt;&lt;property id=&quot;20300&quot; value=&quot;Slide 17 - &amp;quot;BASIC FINANCIAL OVERVIEW&amp;#x0D;&amp;#x0A;Mission Statement&amp;quot;&quot;/&gt;&lt;property id=&quot;20307&quot; value=&quot;269&quot;/&gt;&lt;/object&gt;&lt;object type=&quot;3&quot; unique_id=&quot;10021&quot;&gt;&lt;property id=&quot;20148&quot; value=&quot;5&quot;/&gt;&lt;property id=&quot;20300&quot; value=&quot;Slide 18 - &amp;quot;AU ACCOUNTING &amp;amp; BUDGETING&amp;#x0D;&amp;#x0A;Service and Compliance&amp;quot;&quot;/&gt;&lt;property id=&quot;20307&quot; value=&quot;268&quot;/&gt;&lt;/object&gt;&lt;object type=&quot;3&quot; unique_id=&quot;10022&quot;&gt;&lt;property id=&quot;20148&quot; value=&quot;5&quot;/&gt;&lt;property id=&quot;20300&quot; value=&quot;Slide 19 - &amp;quot;AU ACCOUNTING &amp;amp; BUDGETING&amp;#x0D;&amp;#x0A;World Wide Web Information&amp;quot;&quot;/&gt;&lt;property id=&quot;20307&quot; value=&quot;271&quot;/&gt;&lt;/object&gt;&lt;object type=&quot;3&quot; unique_id=&quot;10023&quot;&gt;&lt;property id=&quot;20148&quot; value=&quot;5&quot;/&gt;&lt;property id=&quot;20300&quot; value=&quot;Slide 20 - &amp;quot;Emerging Issues&amp;quot;&quot;/&gt;&lt;property id=&quot;20307&quot; value=&quot;395&quot;/&gt;&lt;/object&gt;&lt;object type=&quot;3&quot; unique_id=&quot;10024&quot;&gt;&lt;property id=&quot;20148&quot; value=&quot;5&quot;/&gt;&lt;property id=&quot;20300&quot; value=&quot;Slide 21 - &amp;quot;Controller’s Office&amp;quot;&quot;/&gt;&lt;property id=&quot;20307&quot; value=&quot;315&quot;/&gt;&lt;/object&gt;&lt;object type=&quot;3&quot; unique_id=&quot;10025&quot;&gt;&lt;property id=&quot;20148&quot; value=&quot;5&quot;/&gt;&lt;property id=&quot;20300&quot; value=&quot;Slide 22 - &amp;quot;Controller’s Office&amp;quot;&quot;/&gt;&lt;property id=&quot;20307&quot; value=&quot;396&quot;/&gt;&lt;/object&gt;&lt;object type=&quot;3&quot; unique_id=&quot;10026&quot;&gt;&lt;property id=&quot;20148&quot; value=&quot;5&quot;/&gt;&lt;property id=&quot;20300&quot; value=&quot;Slide 23 - &amp;quot;AU ACCOUNTING &amp;amp; BUDGETING&amp;#x0D;&amp;#x0A;Controller’s Office&amp;quot;&quot;/&gt;&lt;property id=&quot;20307&quot; value=&quot;287&quot;/&gt;&lt;/object&gt;&lt;object type=&quot;3&quot; unique_id=&quot;10027&quot;&gt;&lt;property id=&quot;20148&quot; value=&quot;5&quot;/&gt;&lt;property id=&quot;20300&quot; value=&quot;Slide 24 - &amp;quot;AU ACCOUNTING &amp;amp; BUDGETING&amp;#x0D;&amp;#x0A;Controller’s Office&amp;quot;&quot;/&gt;&lt;property id=&quot;20307&quot; value=&quot;288&quot;/&gt;&lt;/object&gt;&lt;object type=&quot;3&quot; unique_id=&quot;10028&quot;&gt;&lt;property id=&quot;20148&quot; value=&quot;5&quot;/&gt;&lt;property id=&quot;20300&quot; value=&quot;Slide 25 - &amp;quot;AU ACCOUNTING &amp;amp; BUDGETING&amp;#x0D;&amp;#x0A;Controller’s Office&amp;quot;&quot;/&gt;&lt;property id=&quot;20307&quot; value=&quot;289&quot;/&gt;&lt;/object&gt;&lt;object type=&quot;3&quot; unique_id=&quot;10029&quot;&gt;&lt;property id=&quot;20148&quot; value=&quot;5&quot;/&gt;&lt;property id=&quot;20300&quot; value=&quot;Slide 26 - &amp;quot;AU ACCOUNTING &amp;amp; BUDGETING—&amp;#x0D;&amp;#x0A;Controller’s Office&amp;quot;&quot;/&gt;&lt;property id=&quot;20307&quot; value=&quot;366&quot;/&gt;&lt;/object&gt;&lt;object type=&quot;3&quot; unique_id=&quot;10030&quot;&gt;&lt;property id=&quot;20148&quot; value=&quot;5&quot;/&gt;&lt;property id=&quot;20300&quot; value=&quot;Slide 27 - &amp;quot;AU Accounting and Budgeting &amp;#x0D;&amp;#x0A;Controller’s Office &amp;quot;&quot;/&gt;&lt;property id=&quot;20307&quot; value=&quot;365&quot;/&gt;&lt;/object&gt;&lt;object type=&quot;3&quot; unique_id=&quot;10031&quot;&gt;&lt;property id=&quot;20148&quot; value=&quot;5&quot;/&gt;&lt;property id=&quot;20300&quot; value=&quot;Slide 28 - &amp;quot;AU Accounting and Budgeting &amp;#x0D;&amp;#x0A;Controller’s Office &amp;quot;&quot;/&gt;&lt;property id=&quot;20307&quot; value=&quot;369&quot;/&gt;&lt;/object&gt;&lt;object type=&quot;3&quot; unique_id=&quot;10032&quot;&gt;&lt;property id=&quot;20148&quot; value=&quot;5&quot;/&gt;&lt;property id=&quot;20300&quot; value=&quot;Slide 29 - &amp;quot;FINANCIAL SYSTEMS&amp;quot;&quot;/&gt;&lt;property id=&quot;20307&quot; value=&quot;331&quot;/&gt;&lt;/object&gt;&lt;object type=&quot;3&quot; unique_id=&quot;10033&quot;&gt;&lt;property id=&quot;20148&quot; value=&quot;5&quot;/&gt;&lt;property id=&quot;20300&quot; value=&quot;Slide 30 - &amp;quot; &amp;#x0D;&amp;#x0A;&amp;#x0D;&amp;#x0A; AU ACCOUNTING &amp;amp; BUDGETING&amp;#x0D;&amp;#x0A;Banner Basics&amp;quot;&quot;/&gt;&lt;property id=&quot;20307&quot; value=&quot;261&quot;/&gt;&lt;/object&gt;&lt;object type=&quot;3&quot; unique_id=&quot;10034&quot;&gt;&lt;property id=&quot;20148&quot; value=&quot;5&quot;/&gt;&lt;property id=&quot;20300&quot; value=&quot;Slide 31 - &amp;quot;&amp;#x0D;&amp;#x0A; AU ACCOUNTING &amp;amp; BUDGETING&amp;#x0D;&amp;#x0A;Banner Basics&amp;quot;&quot;/&gt;&lt;property id=&quot;20307&quot; value=&quot;305&quot;/&gt;&lt;/object&gt;&lt;object type=&quot;3&quot; unique_id=&quot;10035&quot;&gt;&lt;property id=&quot;20148&quot; value=&quot;5&quot;/&gt;&lt;property id=&quot;20300&quot; value=&quot;Slide 32 - &amp;quot;AU ACCOUNTING &amp;amp; BUDGETING Finance System&amp;quot;&quot;/&gt;&lt;property id=&quot;20307&quot; value=&quot;346&quot;/&gt;&lt;/object&gt;&lt;object type=&quot;3&quot; unique_id=&quot;10036&quot;&gt;&lt;property id=&quot;20148&quot; value=&quot;5&quot;/&gt;&lt;property id=&quot;20300&quot; value=&quot;Slide 33 - &amp;quot;AU ACCOUNTING &amp;amp; BUDGETING &amp;#x0D;&amp;#x0A;More Finance System&amp;quot;&quot;/&gt;&lt;property id=&quot;20307&quot; value=&quot;317&quot;/&gt;&lt;/object&gt;&lt;object type=&quot;3&quot; unique_id=&quot;10037&quot;&gt;&lt;property id=&quot;20148&quot; value=&quot;5&quot;/&gt;&lt;property id=&quot;20300&quot; value=&quot;Slide 34 - &amp;quot;AU ACCOUNTING &amp;amp; BUDGETING More Finance System&amp;quot;&quot;/&gt;&lt;property id=&quot;20307&quot; value=&quot;320&quot;/&gt;&lt;/object&gt;&lt;object type=&quot;3&quot; unique_id=&quot;10038&quot;&gt;&lt;property id=&quot;20148&quot; value=&quot;5&quot;/&gt;&lt;property id=&quot;20300&quot; value=&quot;Slide 35 - &amp;quot;AU ACCOUNTING &amp;amp; BUDGETING WHAT IS A FOAP?&amp;quot;&quot;/&gt;&lt;property id=&quot;20307&quot; value=&quot;321&quot;/&gt;&lt;/object&gt;&lt;object type=&quot;3&quot; unique_id=&quot;10039&quot;&gt;&lt;property id=&quot;20148&quot; value=&quot;5&quot;/&gt;&lt;property id=&quot;20300&quot; value=&quot;Slide 36 - &amp;quot;AU ACCOUNTING &amp;amp; BUDGETING Example&amp;quot;&quot;/&gt;&lt;property id=&quot;20307&quot; value=&quot;322&quot;/&gt;&lt;/object&gt;&lt;object type=&quot;3&quot; unique_id=&quot;10040&quot;&gt;&lt;property id=&quot;20148&quot; value=&quot;5&quot;/&gt;&lt;property id=&quot;20300&quot; value=&quot;Slide 37&quot;/&gt;&lt;property id=&quot;20307&quot; value=&quot;348&quot;/&gt;&lt;/object&gt;&lt;object type=&quot;3&quot; unique_id=&quot;10041&quot;&gt;&lt;property id=&quot;20148&quot; value=&quot;5&quot;/&gt;&lt;property id=&quot;20300&quot; value=&quot;Slide 38&quot;/&gt;&lt;property id=&quot;20307&quot; value=&quot;334&quot;/&gt;&lt;/object&gt;&lt;object type=&quot;3&quot; unique_id=&quot;10042&quot;&gt;&lt;property id=&quot;20148&quot; value=&quot;5&quot;/&gt;&lt;property id=&quot;20300&quot; value=&quot;Slide 39&quot;/&gt;&lt;property id=&quot;20307&quot; value=&quot;336&quot;/&gt;&lt;/object&gt;&lt;object type=&quot;3&quot; unique_id=&quot;10043&quot;&gt;&lt;property id=&quot;20148&quot; value=&quot;5&quot;/&gt;&lt;property id=&quot;20300&quot; value=&quot;Slide 40&quot;/&gt;&lt;property id=&quot;20307&quot; value=&quot;333&quot;/&gt;&lt;/object&gt;&lt;object type=&quot;3&quot; unique_id=&quot;10044&quot;&gt;&lt;property id=&quot;20148&quot; value=&quot;5&quot;/&gt;&lt;property id=&quot;20300&quot; value=&quot;Slide 41&quot;/&gt;&lt;property id=&quot;20307&quot; value=&quot;335&quot;/&gt;&lt;/object&gt;&lt;object type=&quot;3&quot; unique_id=&quot;10045&quot;&gt;&lt;property id=&quot;20148&quot; value=&quot;5&quot;/&gt;&lt;property id=&quot;20300&quot; value=&quot;Slide 42 - &amp;quot;AU ACCOUNTING &amp;amp; BUDGETING Self Service Banner&amp;quot;&quot;/&gt;&lt;property id=&quot;20307&quot; value=&quot;327&quot;/&gt;&lt;/object&gt;&lt;object type=&quot;3&quot; unique_id=&quot;10046&quot;&gt;&lt;property id=&quot;20148&quot; value=&quot;5&quot;/&gt;&lt;property id=&quot;20300&quot; value=&quot;Slide 43&quot;/&gt;&lt;property id=&quot;20307&quot; value=&quot;314&quot;/&gt;&lt;/object&gt;&lt;object type=&quot;3&quot; unique_id=&quot;10047&quot;&gt;&lt;property id=&quot;20148&quot; value=&quot;5&quot;/&gt;&lt;property id=&quot;20300&quot; value=&quot;Slide 44&quot;/&gt;&lt;property id=&quot;20307&quot; value=&quot;337&quot;/&gt;&lt;/object&gt;&lt;object type=&quot;3&quot; unique_id=&quot;10048&quot;&gt;&lt;property id=&quot;20148&quot; value=&quot;5&quot;/&gt;&lt;property id=&quot;20300&quot; value=&quot;Slide 45&quot;/&gt;&lt;property id=&quot;20307&quot; value=&quot;338&quot;/&gt;&lt;/object&gt;&lt;object type=&quot;3&quot; unique_id=&quot;10049&quot;&gt;&lt;property id=&quot;20148&quot; value=&quot;5&quot;/&gt;&lt;property id=&quot;20300&quot; value=&quot;Slide 46 - &amp;quot;AU ACCOUNTING &amp;amp; BUDGETING Banner Admin&amp;quot;&quot;/&gt;&lt;property id=&quot;20307&quot; value=&quot;328&quot;/&gt;&lt;/object&gt;&lt;object type=&quot;3&quot; unique_id=&quot;10050&quot;&gt;&lt;property id=&quot;20148&quot; value=&quot;5&quot;/&gt;&lt;property id=&quot;20300&quot; value=&quot;Slide 47&quot;/&gt;&lt;property id=&quot;20307&quot; value=&quot;329&quot;/&gt;&lt;/object&gt;&lt;object type=&quot;3&quot; unique_id=&quot;10051&quot;&gt;&lt;property id=&quot;20148&quot; value=&quot;5&quot;/&gt;&lt;property id=&quot;20300&quot; value=&quot;Slide 48&quot;/&gt;&lt;property id=&quot;20307&quot; value=&quot;339&quot;/&gt;&lt;/object&gt;&lt;object type=&quot;3&quot; unique_id=&quot;10052&quot;&gt;&lt;property id=&quot;20148&quot; value=&quot;5&quot;/&gt;&lt;property id=&quot;20300&quot; value=&quot;Slide 49 - &amp;quot;Auburn University Budgeting &amp;quot;&quot;/&gt;&lt;property id=&quot;20307&quot; value=&quot;313&quot;/&gt;&lt;/object&gt;&lt;object type=&quot;3&quot; unique_id=&quot;10053&quot;&gt;&lt;property id=&quot;20148&quot; value=&quot;5&quot;/&gt;&lt;property id=&quot;20300&quot; value=&quot;Slide 51 - &amp;quot;Total FY12 &amp;#x0D;&amp;#x0A; Budget by Division $ 969M&amp;quot;&quot;/&gt;&lt;property id=&quot;20307&quot; value=&quot;397&quot;/&gt;&lt;/object&gt;&lt;object type=&quot;3&quot; unique_id=&quot;10054&quot;&gt;&lt;property id=&quot;20148&quot; value=&quot;5&quot;/&gt;&lt;property id=&quot;20300&quot; value=&quot;Slide 52 - &amp;quot;Auburn University&amp;#x0D;&amp;#x0A; FY12 Total Budget - $969M&amp;quot;&quot;/&gt;&lt;property id=&quot;20307&quot; value=&quot;398&quot;/&gt;&lt;/object&gt;&lt;object type=&quot;3&quot; unique_id=&quot;10055&quot;&gt;&lt;property id=&quot;20148&quot; value=&quot;5&quot;/&gt;&lt;property id=&quot;20300&quot; value=&quot;Slide 53 - &amp;quot;Auburn University-Main Campus&amp;#x0D;&amp;#x0A;FY12 Total Budget - $780M&amp;#x0D;&amp;#x0A;&amp;quot;&quot;/&gt;&lt;property id=&quot;20307&quot; value=&quot;399&quot;/&gt;&lt;/object&gt;&lt;object type=&quot;3&quot; unique_id=&quot;10056&quot;&gt;&lt;property id=&quot;20148&quot; value=&quot;5&quot;/&gt;&lt;property id=&quot;20300&quot; value=&quot;Slide 50 - &amp;quot;AU BUDGET HISTORY&amp;quot;&quot;/&gt;&lt;property id=&quot;20307&quot; value=&quot;391&quot;/&gt;&lt;/object&gt;&lt;object type=&quot;3&quot; unique_id=&quot;10057&quot;&gt;&lt;property id=&quot;20148&quot; value=&quot;5&quot;/&gt;&lt;property id=&quot;20300&quot; value=&quot;Slide 56 - &amp;quot;State Appropriations&amp;quot;&quot;/&gt;&lt;property id=&quot;20307&quot; value=&quot;392&quot;/&gt;&lt;/object&gt;&lt;object type=&quot;3&quot; unique_id=&quot;10058&quot;&gt;&lt;property id=&quot;20148&quot; value=&quot;5&quot;/&gt;&lt;property id=&quot;20300&quot; value=&quot;Slide 54&quot;/&gt;&lt;property id=&quot;20307&quot; value=&quot;393&quot;/&gt;&lt;/object&gt;&lt;object type=&quot;3&quot; unique_id=&quot;10059&quot;&gt;&lt;property id=&quot;20148&quot; value=&quot;5&quot;/&gt;&lt;property id=&quot;20300&quot; value=&quot;Slide 58 - &amp;quot;Challenges&amp;#x0D;&amp;#x0A;&amp;quot;&quot;/&gt;&lt;property id=&quot;20307&quot; value=&quot;394&quot;/&gt;&lt;/object&gt;&lt;object type=&quot;3&quot; unique_id=&quot;10060&quot;&gt;&lt;property id=&quot;20148&quot; value=&quot;5&quot;/&gt;&lt;property id=&quot;20300&quot; value=&quot;Slide 59 - &amp;quot;AU ACCOUNTING &amp;amp; BUDGETING&amp;#x0D;&amp;#x0A;Budget Services&amp;quot;&quot;/&gt;&lt;property id=&quot;20307&quot; value=&quot;307&quot;/&gt;&lt;/object&gt;&lt;object type=&quot;3&quot; unique_id=&quot;10061&quot;&gt;&lt;property id=&quot;20148&quot; value=&quot;5&quot;/&gt;&lt;property id=&quot;20300&quot; value=&quot;Slide 60 - &amp;quot;&amp;#x0D;&amp;#x0A;&amp;#x0D;&amp;#x0A; AU ACCOUNTING &amp;amp; BUDGETING&amp;#x0D;&amp;#x0A;Budget Process&amp;quot;&quot;/&gt;&lt;property id=&quot;20307&quot; value=&quot;266&quot;/&gt;&lt;/object&gt;&lt;object type=&quot;3&quot; unique_id=&quot;10062&quot;&gt;&lt;property id=&quot;20148&quot; value=&quot;5&quot;/&gt;&lt;property id=&quot;20300&quot; value=&quot;Slide 61 - &amp;quot;AU ACCOUNTING &amp;amp; BUDGETING&amp;#x0D;&amp;#x0A;Budget Process &amp;quot;&quot;/&gt;&lt;property id=&quot;20307&quot; value=&quot;294&quot;/&gt;&lt;/object&gt;&lt;object type=&quot;3&quot; unique_id=&quot;10063&quot;&gt;&lt;property id=&quot;20148&quot; value=&quot;5&quot;/&gt;&lt;property id=&quot;20300&quot; value=&quot;Slide 62 - &amp;quot;AU ACCOUNTING &amp;amp; BUDGETING&amp;#x0D;&amp;#x0A;Budget Year&amp;quot;&quot;/&gt;&lt;property id=&quot;20307&quot; value=&quot;276&quot;/&gt;&lt;/object&gt;&lt;object type=&quot;3&quot; unique_id=&quot;10064&quot;&gt;&lt;property id=&quot;20148&quot; value=&quot;5&quot;/&gt;&lt;property id=&quot;20300&quot; value=&quot;Slide 63 - &amp;quot;&amp;#x0D;&amp;#x0A;&amp;#x0D;&amp;#x0A;&amp;amp;#x09;&amp;amp;#x09;&amp;amp;#x09;&amp;amp;#x09;&amp;amp;#x09;&amp;amp;#x09;&amp;amp;#x09;&amp;amp;#x09; &amp;#x0D;&amp;#x0A;&amp;#x0D;&amp;#x0A;&amp;#x0D;&amp;#x0A;&amp;#x0D;&amp;#x0A;&amp;#x0D;&amp;#x0A;&amp;#x0D;&amp;#x0A;&amp;amp;#x09;&amp;amp;#x09;&amp;amp;#x09;&amp;amp;#x09;&amp;amp;#x09;&amp;amp;#x09;&amp;amp;#x09;&amp;amp;#x09;&amp;#x0D;&amp;#x0A;AU ACCOUNTING &amp;amp; BUDGETING &amp;amp;#x09;&amp;amp;#x09;Budget Changes&amp;amp;#x09;&amp;quot;&quot;/&gt;&lt;property id=&quot;20307&quot; value=&quot;387&quot;/&gt;&lt;/object&gt;&lt;object type=&quot;3&quot; unique_id=&quot;10065&quot;&gt;&lt;property id=&quot;20148&quot; value=&quot;5&quot;/&gt;&lt;property id=&quot;20300&quot; value=&quot;Slide 64 - &amp;quot;AU ACCOUNTING &amp;amp; BUDGETING&amp;#x0D;&amp;#x0A;Budget Carryover&amp;quot;&quot;/&gt;&lt;property id=&quot;20307&quot; value=&quot;278&quot;/&gt;&lt;/object&gt;&lt;object type=&quot;3&quot; unique_id=&quot;10066&quot;&gt;&lt;property id=&quot;20148&quot; value=&quot;5&quot;/&gt;&lt;property id=&quot;20300&quot; value=&quot;Slide 65 - &amp;quot;AU ACCOUNTING &amp;amp; BUDGETING&amp;#x0D;&amp;#x0A;Budget Carryover&amp;quot;&quot;/&gt;&lt;property id=&quot;20307&quot; value=&quot;319&quot;/&gt;&lt;/object&gt;&lt;object type=&quot;3&quot; unique_id=&quot;10067&quot;&gt;&lt;property id=&quot;20148&quot; value=&quot;5&quot;/&gt;&lt;property id=&quot;20300&quot; value=&quot;Slide 66 - &amp;quot;QUESTIONS?&amp;quot;&quot;/&gt;&lt;property id=&quot;20307&quot; value=&quot;324&quot;/&gt;&lt;/object&gt;&lt;object type=&quot;3&quot; unique_id=&quot;10068&quot;&gt;&lt;property id=&quot;20148&quot; value=&quot;5&quot;/&gt;&lt;property id=&quot;20300&quot; value=&quot;Slide 55 - &amp;quot;&amp;#x0D;&amp;#x0A;&amp;#x0D;&amp;#x0A;Main Campus&amp;#x0D;&amp;#x0A;FY12 Total Unrestricted Budget-$556M&amp;#x0D;&amp;#x0A;By Revenue Source&amp;quot;&quot;/&gt;&lt;property id=&quot;20307&quot; value=&quot;400&quot;/&gt;&lt;/object&gt;&lt;object type=&quot;3&quot; unique_id=&quot;10069&quot;&gt;&lt;property id=&quot;20148&quot; value=&quot;5&quot;/&gt;&lt;property id=&quot;20300&quot; value=&quot;Slide 57 - &amp;quot;Tuition and State Appropriations to Total Unrestricted Operating Budget–AU Main Campus&amp;quot;&quot;/&gt;&lt;property id=&quot;20307&quot; value=&quot;40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2_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T Presentation Sept 2009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b="1" dirty="0" smtClean="0">
            <a:solidFill>
              <a:srgbClr val="000099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OT Presentation Sept 2009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b="1" dirty="0" smtClean="0">
            <a:solidFill>
              <a:srgbClr val="000099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Board Tuition 2013 3a</Template>
  <TotalTime>25649</TotalTime>
  <Words>183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2_Project Overview</vt:lpstr>
      <vt:lpstr>BOT Presentation Sept 2009</vt:lpstr>
      <vt:lpstr>Project Overview</vt:lpstr>
      <vt:lpstr>1_BOT Presentation Sept 2009</vt:lpstr>
      <vt:lpstr>1_Project Overview</vt:lpstr>
      <vt:lpstr>3_Project Overview</vt:lpstr>
      <vt:lpstr>Custom Design</vt:lpstr>
      <vt:lpstr>Acrobat Document</vt:lpstr>
      <vt:lpstr> SBI – Senate Mid-Year Update</vt:lpstr>
      <vt:lpstr>PowerPoint Presentation</vt:lpstr>
      <vt:lpstr>Financial Challenges</vt:lpstr>
      <vt:lpstr>Financial Consequence</vt:lpstr>
      <vt:lpstr>PowerPoint Presentation</vt:lpstr>
      <vt:lpstr>Governance Launch</vt:lpstr>
      <vt:lpstr>PowerPoint Presentation</vt:lpstr>
      <vt:lpstr>PowerPoint Presentation</vt:lpstr>
      <vt:lpstr>PowerPoint Presentation</vt:lpstr>
      <vt:lpstr>PowerPoint Presentation</vt:lpstr>
    </vt:vector>
  </TitlesOfParts>
  <Company>Business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FINANCIAL MANAGEMENT</dc:title>
  <dc:creator>smithmc</dc:creator>
  <cp:lastModifiedBy>issadmin</cp:lastModifiedBy>
  <cp:revision>239</cp:revision>
  <cp:lastPrinted>2017-03-08T17:04:33Z</cp:lastPrinted>
  <dcterms:created xsi:type="dcterms:W3CDTF">1998-03-29T13:25:55Z</dcterms:created>
  <dcterms:modified xsi:type="dcterms:W3CDTF">2017-03-15T13:14:16Z</dcterms:modified>
</cp:coreProperties>
</file>