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885925E-F7BB-4661-80BD-AF59A23C7D04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618B947-1FE9-46C6-9557-F1B3BE0FC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35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6D4E-92D1-445F-AA61-B85EA62494F1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AFFF-F261-4701-99AB-2069CECA3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6D4E-92D1-445F-AA61-B85EA62494F1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AFFF-F261-4701-99AB-2069CECA3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6D4E-92D1-445F-AA61-B85EA62494F1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AFFF-F261-4701-99AB-2069CECA3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6D4E-92D1-445F-AA61-B85EA62494F1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AFFF-F261-4701-99AB-2069CECA3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6D4E-92D1-445F-AA61-B85EA62494F1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AFFF-F261-4701-99AB-2069CECA3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6D4E-92D1-445F-AA61-B85EA62494F1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AFFF-F261-4701-99AB-2069CECA3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6D4E-92D1-445F-AA61-B85EA62494F1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AFFF-F261-4701-99AB-2069CECA3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6D4E-92D1-445F-AA61-B85EA62494F1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AFFF-F261-4701-99AB-2069CECA3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6D4E-92D1-445F-AA61-B85EA62494F1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AFFF-F261-4701-99AB-2069CECA3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6D4E-92D1-445F-AA61-B85EA62494F1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AFFF-F261-4701-99AB-2069CECA3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6D4E-92D1-445F-AA61-B85EA62494F1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AFFF-F261-4701-99AB-2069CECA3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90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yriad Pro"/>
              </a:defRPr>
            </a:lvl1pPr>
          </a:lstStyle>
          <a:p>
            <a:fld id="{128B6D4E-92D1-445F-AA61-B85EA62494F1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yriad Pro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yriad Pro"/>
              </a:defRPr>
            </a:lvl1pPr>
          </a:lstStyle>
          <a:p>
            <a:fld id="{D4E4AFFF-F261-4701-99AB-2069CECA3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Myriad Pro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Myriad Pro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Myriad Pro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Myriad Pro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Myriad Pro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Myriad Pro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All Access</a:t>
            </a:r>
            <a:br>
              <a:rPr lang="en-US" dirty="0" smtClean="0"/>
            </a:br>
            <a:r>
              <a:rPr lang="en-US" sz="3600" dirty="0" smtClean="0"/>
              <a:t>An Introduction for the University Senate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March 21, 2017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74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Access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Thursday, March 23</a:t>
            </a:r>
          </a:p>
          <a:p>
            <a:r>
              <a:rPr lang="en-US" dirty="0" smtClean="0"/>
              <a:t>Student Center 2222/2223</a:t>
            </a:r>
          </a:p>
          <a:p>
            <a:r>
              <a:rPr lang="en-US" dirty="0" smtClean="0"/>
              <a:t>10AM-1PM</a:t>
            </a:r>
          </a:p>
          <a:p>
            <a:r>
              <a:rPr lang="en-US" dirty="0" smtClean="0"/>
              <a:t>Seven publishers, four digital vendors</a:t>
            </a:r>
          </a:p>
          <a:p>
            <a:r>
              <a:rPr lang="en-US" dirty="0" smtClean="0"/>
              <a:t>Presentation at 12PM</a:t>
            </a:r>
          </a:p>
          <a:p>
            <a:r>
              <a:rPr lang="en-US" dirty="0" smtClean="0"/>
              <a:t>Refreshments</a:t>
            </a:r>
          </a:p>
          <a:p>
            <a:r>
              <a:rPr lang="en-US" dirty="0" smtClean="0"/>
              <a:t>Come and go 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39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Bookstore’s 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0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Affordability of course materials</a:t>
            </a:r>
          </a:p>
          <a:p>
            <a:r>
              <a:rPr lang="en-US" sz="2800" dirty="0" smtClean="0"/>
              <a:t>In 2016, we saved students over $1M off the costs of their course materials</a:t>
            </a:r>
          </a:p>
          <a:p>
            <a:r>
              <a:rPr lang="en-US" sz="3000" dirty="0" smtClean="0"/>
              <a:t>Costs continue to escalate….is $1M enough?</a:t>
            </a:r>
          </a:p>
          <a:p>
            <a:pPr marL="514350" indent="-457200"/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57201" y="3810000"/>
            <a:ext cx="8001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Myriad Pro "/>
              </a:rPr>
              <a:t>Student Success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Myriad Pro "/>
              </a:rPr>
              <a:t>How many students fail/retake a class because they don’t have access to materials?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Myriad Pro "/>
              </a:rPr>
              <a:t>Affect on how faculty structure their syllabus and semester</a:t>
            </a:r>
            <a:endParaRPr lang="en-US" sz="2800" dirty="0">
              <a:latin typeface="Myriad Pro "/>
            </a:endParaRPr>
          </a:p>
        </p:txBody>
      </p:sp>
    </p:spTree>
    <p:extLst>
      <p:ext uri="{BB962C8B-B14F-4D97-AF65-F5344CB8AC3E}">
        <p14:creationId xmlns:p14="http://schemas.microsoft.com/office/powerpoint/2010/main" val="310965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Digital delivery of content loaded into Canvas</a:t>
            </a:r>
          </a:p>
          <a:p>
            <a:pPr marL="0" indent="0">
              <a:buNone/>
            </a:pPr>
            <a:r>
              <a:rPr lang="en-US" dirty="0" smtClean="0"/>
              <a:t>Negotiated lower price specifically for Auburn(35 to 65% less than new book prices)</a:t>
            </a:r>
          </a:p>
          <a:p>
            <a:pPr marL="0" indent="0">
              <a:buNone/>
            </a:pPr>
            <a:r>
              <a:rPr lang="en-US" dirty="0" smtClean="0"/>
              <a:t>Every student has free access for first two weeks of class</a:t>
            </a:r>
          </a:p>
          <a:p>
            <a:pPr marL="0" indent="0">
              <a:buNone/>
            </a:pPr>
            <a:r>
              <a:rPr lang="en-US" dirty="0" smtClean="0"/>
              <a:t>Material charged to </a:t>
            </a:r>
            <a:r>
              <a:rPr lang="en-US" dirty="0" err="1" smtClean="0"/>
              <a:t>ebill</a:t>
            </a:r>
            <a:r>
              <a:rPr lang="en-US" dirty="0" smtClean="0"/>
              <a:t> if student doesn’t opt 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87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academic freedom</a:t>
            </a:r>
          </a:p>
          <a:p>
            <a:r>
              <a:rPr lang="en-US" dirty="0" smtClean="0"/>
              <a:t>Every student has access to material on the first lecture day</a:t>
            </a:r>
          </a:p>
          <a:p>
            <a:r>
              <a:rPr lang="en-US" dirty="0" smtClean="0"/>
              <a:t>Publishing in Canvas is easy</a:t>
            </a:r>
          </a:p>
          <a:p>
            <a:r>
              <a:rPr lang="en-US" dirty="0" smtClean="0"/>
              <a:t>Opens doors to Auburn’s own OER content(Example: PHED)</a:t>
            </a:r>
          </a:p>
          <a:p>
            <a:r>
              <a:rPr lang="en-US" dirty="0" smtClean="0"/>
              <a:t>Engagement with material causing better outcomes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08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Notified at registration if course is All Access</a:t>
            </a:r>
          </a:p>
          <a:p>
            <a:r>
              <a:rPr lang="en-US" dirty="0" smtClean="0"/>
              <a:t>Digital format being well-received </a:t>
            </a:r>
          </a:p>
          <a:p>
            <a:r>
              <a:rPr lang="en-US" dirty="0" smtClean="0"/>
              <a:t>Easy to opt out if desired</a:t>
            </a:r>
          </a:p>
          <a:p>
            <a:r>
              <a:rPr lang="en-US" dirty="0" smtClean="0"/>
              <a:t>Costs go to e-bill</a:t>
            </a:r>
          </a:p>
          <a:p>
            <a:r>
              <a:rPr lang="en-US" dirty="0" smtClean="0"/>
              <a:t>Local customer service for questions</a:t>
            </a:r>
          </a:p>
          <a:p>
            <a:r>
              <a:rPr lang="en-US" dirty="0" smtClean="0"/>
              <a:t>Can get print copy if interested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88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we today?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Been working with the model for three years</a:t>
            </a:r>
          </a:p>
          <a:p>
            <a:r>
              <a:rPr lang="en-US" dirty="0" smtClean="0"/>
              <a:t>Started small and targeted to produce good outcomes</a:t>
            </a:r>
          </a:p>
          <a:p>
            <a:r>
              <a:rPr lang="en-US" dirty="0" smtClean="0"/>
              <a:t>Scalable now that we have developed systems to manage</a:t>
            </a:r>
          </a:p>
          <a:p>
            <a:r>
              <a:rPr lang="en-US" dirty="0" smtClean="0"/>
              <a:t>Multiple publishers and digital delivery partners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69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Courses in Spring 2017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 smtClean="0"/>
              <a:t>ACCT 2700								HDFS 3040</a:t>
            </a:r>
          </a:p>
          <a:p>
            <a:pPr marL="0" indent="0">
              <a:buNone/>
            </a:pPr>
            <a:r>
              <a:rPr lang="en-US" sz="2800" dirty="0" smtClean="0"/>
              <a:t>BIOL 3003								HIST 1010</a:t>
            </a:r>
          </a:p>
          <a:p>
            <a:pPr marL="0" indent="0">
              <a:buNone/>
            </a:pPr>
            <a:r>
              <a:rPr lang="en-US" sz="2800" dirty="0" smtClean="0"/>
              <a:t>BIOL 3033								HIST 1020</a:t>
            </a:r>
          </a:p>
          <a:p>
            <a:pPr marL="0" indent="0">
              <a:buNone/>
            </a:pPr>
            <a:r>
              <a:rPr lang="en-US" sz="2800" dirty="0" smtClean="0"/>
              <a:t>EDMD 3300								HIST 2120</a:t>
            </a:r>
          </a:p>
          <a:p>
            <a:pPr marL="0" indent="0">
              <a:buNone/>
            </a:pPr>
            <a:r>
              <a:rPr lang="en-US" sz="2800" dirty="0" smtClean="0"/>
              <a:t>EDMD 7230/7236						KINE 1103</a:t>
            </a:r>
          </a:p>
          <a:p>
            <a:pPr marL="0" indent="0">
              <a:buNone/>
            </a:pPr>
            <a:r>
              <a:rPr lang="en-US" sz="2800" dirty="0" smtClean="0"/>
              <a:t>GEOL 1100								MUSI 2730/2737</a:t>
            </a:r>
          </a:p>
          <a:p>
            <a:pPr marL="0" indent="0">
              <a:buNone/>
            </a:pPr>
            <a:r>
              <a:rPr lang="en-US" sz="2800" dirty="0" smtClean="0"/>
              <a:t>GEOL 1103								NTRI 4820</a:t>
            </a:r>
          </a:p>
          <a:p>
            <a:pPr marL="0" indent="0">
              <a:buNone/>
            </a:pPr>
            <a:r>
              <a:rPr lang="en-US" sz="2800" dirty="0" smtClean="0"/>
              <a:t>HDFS 2000								PHED classes</a:t>
            </a:r>
          </a:p>
          <a:p>
            <a:pPr marL="0" indent="0">
              <a:buNone/>
            </a:pPr>
            <a:r>
              <a:rPr lang="en-US" sz="2800" dirty="0" smtClean="0"/>
              <a:t>HDFS 2010								UNIV 1050</a:t>
            </a:r>
          </a:p>
          <a:p>
            <a:pPr marL="0" indent="0">
              <a:buNone/>
            </a:pPr>
            <a:r>
              <a:rPr lang="en-US" sz="2800" dirty="0" smtClean="0"/>
              <a:t>HDFS 2013								UNIV 1067</a:t>
            </a:r>
          </a:p>
          <a:p>
            <a:pPr marL="0" indent="0">
              <a:buNone/>
            </a:pPr>
            <a:r>
              <a:rPr lang="en-US" sz="2800" dirty="0" smtClean="0"/>
              <a:t>HDFS 3013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1523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Out of 6400 students enrolled in All Access courses, only 1.5% opted out of the </a:t>
            </a:r>
            <a:r>
              <a:rPr lang="en-US" dirty="0" smtClean="0"/>
              <a:t>program for required books</a:t>
            </a:r>
            <a:endParaRPr lang="en-US" dirty="0" smtClean="0"/>
          </a:p>
          <a:p>
            <a:r>
              <a:rPr lang="en-US" dirty="0" smtClean="0"/>
              <a:t>Nationally, retention rates and course outcomes are </a:t>
            </a:r>
            <a:r>
              <a:rPr lang="en-US" dirty="0" smtClean="0"/>
              <a:t>improving</a:t>
            </a:r>
            <a:r>
              <a:rPr lang="en-US" dirty="0" smtClean="0"/>
              <a:t> </a:t>
            </a:r>
            <a:r>
              <a:rPr lang="en-US" dirty="0" smtClean="0"/>
              <a:t>in inclusive courses</a:t>
            </a:r>
          </a:p>
          <a:p>
            <a:r>
              <a:rPr lang="en-US" dirty="0" smtClean="0"/>
              <a:t>All but one instructor that has tried model at Auburn have chosen to stay in the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08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ready to provide this service for any class </a:t>
            </a:r>
          </a:p>
          <a:p>
            <a:r>
              <a:rPr lang="en-US" dirty="0" smtClean="0"/>
              <a:t>Distance classes, small or large enrollments</a:t>
            </a:r>
          </a:p>
          <a:p>
            <a:r>
              <a:rPr lang="en-US" dirty="0" smtClean="0"/>
              <a:t>Contact Rusty at the Bookstore if interested</a:t>
            </a:r>
          </a:p>
          <a:p>
            <a:r>
              <a:rPr lang="en-US" dirty="0" smtClean="0"/>
              <a:t>Have information and checklists available to give more detail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46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isIsA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ThisIsAU</Template>
  <TotalTime>54</TotalTime>
  <Words>331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ThisIsAU</vt:lpstr>
      <vt:lpstr>All Access An Introduction for the University Senate</vt:lpstr>
      <vt:lpstr>Our Bookstore’s Mission</vt:lpstr>
      <vt:lpstr>All Access</vt:lpstr>
      <vt:lpstr>Faculty </vt:lpstr>
      <vt:lpstr>Students</vt:lpstr>
      <vt:lpstr>Where are we today?</vt:lpstr>
      <vt:lpstr>Courses in Spring 2017</vt:lpstr>
      <vt:lpstr>Results</vt:lpstr>
      <vt:lpstr>Next Steps </vt:lpstr>
      <vt:lpstr>All Access Day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Access A Report for the University Senate</dc:title>
  <dc:creator>Russell Weldon</dc:creator>
  <cp:lastModifiedBy>Russell Weldon</cp:lastModifiedBy>
  <cp:revision>9</cp:revision>
  <cp:lastPrinted>2017-03-03T15:10:14Z</cp:lastPrinted>
  <dcterms:created xsi:type="dcterms:W3CDTF">2017-03-03T14:19:28Z</dcterms:created>
  <dcterms:modified xsi:type="dcterms:W3CDTF">2017-03-16T13:34:55Z</dcterms:modified>
</cp:coreProperties>
</file>