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handoutMasterIdLst>
    <p:handoutMasterId r:id="rId10"/>
  </p:handoutMasterIdLst>
  <p:sldIdLst>
    <p:sldId id="279" r:id="rId3"/>
    <p:sldId id="281" r:id="rId4"/>
    <p:sldId id="285" r:id="rId5"/>
    <p:sldId id="292" r:id="rId6"/>
    <p:sldId id="290" r:id="rId7"/>
    <p:sldId id="289"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04" autoAdjust="0"/>
    <p:restoredTop sz="82410" autoAdjust="0"/>
  </p:normalViewPr>
  <p:slideViewPr>
    <p:cSldViewPr>
      <p:cViewPr varScale="1">
        <p:scale>
          <a:sx n="91" d="100"/>
          <a:sy n="91" d="100"/>
        </p:scale>
        <p:origin x="1398" y="96"/>
      </p:cViewPr>
      <p:guideLst>
        <p:guide orient="horz" pos="2160"/>
        <p:guide pos="2880"/>
      </p:guideLst>
    </p:cSldViewPr>
  </p:slideViewPr>
  <p:outlineViewPr>
    <p:cViewPr>
      <p:scale>
        <a:sx n="33" d="100"/>
        <a:sy n="33" d="100"/>
      </p:scale>
      <p:origin x="0" y="13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8T09:39:19.018" idx="1">
    <p:pos x="10" y="10"/>
    <p:text>The abstract submission window is 1/11 - 2/17. If we want everyone to register, we will want to go beyond this date.</p:text>
    <p:extLst>
      <p:ext uri="{C676402C-5697-4E1C-873F-D02D1690AC5C}">
        <p15:threadingInfo xmlns:p15="http://schemas.microsoft.com/office/powerpoint/2012/main" timeZoneBias="360"/>
      </p:ext>
    </p:extLst>
  </p:cm>
  <p:cm authorId="3" dt="2016-11-18T09:42:46.857" idx="1">
    <p:pos x="106" y="106"/>
    <p:text>In notes--change deadline to Feb 17</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8FE39764-F7FF-4E28-9AD4-FBFAF5FFF58C}" type="datetimeFigureOut">
              <a:rPr lang="en-US" smtClean="0"/>
              <a:pPr/>
              <a:t>12/2/2016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375E6E5-51F4-4B31-8A08-13F910E61B35}" type="slidenum">
              <a:rPr lang="en-US" smtClean="0"/>
              <a:pPr/>
              <a:t>‹#›</a:t>
            </a:fld>
            <a:endParaRPr lang="en-US" dirty="0"/>
          </a:p>
        </p:txBody>
      </p:sp>
    </p:spTree>
    <p:extLst>
      <p:ext uri="{BB962C8B-B14F-4D97-AF65-F5344CB8AC3E}">
        <p14:creationId xmlns:p14="http://schemas.microsoft.com/office/powerpoint/2010/main" val="104217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50DC328-7FEF-4B48-8480-7B09D8387F66}"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D7F6AE6-8526-4C59-9A36-6DF0DD6C0B96}" type="slidenum">
              <a:rPr lang="en-US" smtClean="0"/>
              <a:pPr/>
              <a:t>‹#›</a:t>
            </a:fld>
            <a:endParaRPr lang="en-US" dirty="0"/>
          </a:p>
        </p:txBody>
      </p:sp>
    </p:spTree>
    <p:extLst>
      <p:ext uri="{BB962C8B-B14F-4D97-AF65-F5344CB8AC3E}">
        <p14:creationId xmlns:p14="http://schemas.microsoft.com/office/powerpoint/2010/main" val="245738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t>
            </a:r>
            <a:r>
              <a:rPr lang="en-US" dirty="0" smtClean="0"/>
              <a:t>are members of the This</a:t>
            </a:r>
            <a:r>
              <a:rPr lang="en-US" baseline="0" dirty="0" smtClean="0"/>
              <a:t> is Research Steering Committee.  We are here to tell you about the 2017 Symposia.</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1</a:t>
            </a:fld>
            <a:endParaRPr lang="en-US" dirty="0"/>
          </a:p>
        </p:txBody>
      </p:sp>
    </p:spTree>
    <p:extLst>
      <p:ext uri="{BB962C8B-B14F-4D97-AF65-F5344CB8AC3E}">
        <p14:creationId xmlns:p14="http://schemas.microsoft.com/office/powerpoint/2010/main" val="1287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did</a:t>
            </a:r>
            <a:r>
              <a:rPr lang="en-US" baseline="0" dirty="0" smtClean="0"/>
              <a:t> in 2016, </a:t>
            </a:r>
            <a:r>
              <a:rPr lang="en-US" dirty="0" smtClean="0"/>
              <a:t>This</a:t>
            </a:r>
            <a:r>
              <a:rPr lang="en-US" baseline="0" dirty="0" smtClean="0"/>
              <a:t> is Research in 2017 will feature a student symposium this April and a faculty symposium in September.  The </a:t>
            </a:r>
            <a:r>
              <a:rPr lang="en-US" b="1" baseline="0" dirty="0" smtClean="0"/>
              <a:t>student symposium is April 13 </a:t>
            </a:r>
            <a:r>
              <a:rPr lang="en-US" b="0" baseline="0" dirty="0" smtClean="0"/>
              <a:t>(events run from approximately 8:30 am to 6:00 pm)</a:t>
            </a:r>
            <a:r>
              <a:rPr lang="en-US" baseline="0" dirty="0" smtClean="0"/>
              <a:t>.  The Awards Ceremony is the evening of April 20 in the early evening.  The Faculty Symposium is tentatively scheduled for September 22 (events run from approximately 8:30 to 6:00); We may again hold a cluster hire reception during the afternoon of September 21. </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2</a:t>
            </a:fld>
            <a:endParaRPr lang="en-US" dirty="0"/>
          </a:p>
        </p:txBody>
      </p:sp>
    </p:spTree>
    <p:extLst>
      <p:ext uri="{BB962C8B-B14F-4D97-AF65-F5344CB8AC3E}">
        <p14:creationId xmlns:p14="http://schemas.microsoft.com/office/powerpoint/2010/main" val="254263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sz="1100" dirty="0" smtClean="0"/>
              <a:t>For students, the purpose</a:t>
            </a:r>
            <a:r>
              <a:rPr lang="en-US" sz="1100" baseline="0" dirty="0" smtClean="0"/>
              <a:t> of This is Research is to provide professional experience presenting research and interacting with various audiences (other students, faculty, potential employers).  Students also compete for awards that can add to their accomplishments on their resumes/CVs.  Last year, over 300 students made presentations.</a:t>
            </a:r>
          </a:p>
          <a:p>
            <a:pPr>
              <a:spcBef>
                <a:spcPct val="0"/>
              </a:spcBef>
            </a:pPr>
            <a:endParaRPr lang="en-US" sz="1100" baseline="0" dirty="0" smtClean="0"/>
          </a:p>
          <a:p>
            <a:pPr>
              <a:spcBef>
                <a:spcPct val="0"/>
              </a:spcBef>
            </a:pPr>
            <a:r>
              <a:rPr lang="en-US" sz="1100" baseline="0" dirty="0" smtClean="0"/>
              <a:t>The 2017 Student Symposium will feature undergraduate and graduate students presenting their research via oral papers, posters and creative scholarship presentations. </a:t>
            </a:r>
          </a:p>
          <a:p>
            <a:pPr>
              <a:spcBef>
                <a:spcPct val="0"/>
              </a:spcBef>
            </a:pPr>
            <a:endParaRPr lang="en-US" sz="1100" baseline="0" dirty="0" smtClean="0"/>
          </a:p>
          <a:p>
            <a:pPr>
              <a:spcBef>
                <a:spcPct val="0"/>
              </a:spcBef>
            </a:pPr>
            <a:r>
              <a:rPr lang="en-US" sz="1100" baseline="0" dirty="0" smtClean="0"/>
              <a:t>Middle and high school students will be invited to some of the presentations</a:t>
            </a:r>
          </a:p>
          <a:p>
            <a:pPr>
              <a:spcBef>
                <a:spcPct val="0"/>
              </a:spcBef>
            </a:pPr>
            <a:endParaRPr lang="en-US" sz="1100" baseline="0" dirty="0" smtClean="0"/>
          </a:p>
          <a:p>
            <a:pPr>
              <a:spcBef>
                <a:spcPct val="0"/>
              </a:spcBef>
            </a:pPr>
            <a:r>
              <a:rPr lang="en-US" sz="1100" baseline="0" dirty="0" smtClean="0"/>
              <a:t>Employers with an interest in hiring professionals with research experience also will be invited to attend</a:t>
            </a:r>
          </a:p>
          <a:p>
            <a:pPr>
              <a:spcBef>
                <a:spcPct val="0"/>
              </a:spcBef>
            </a:pPr>
            <a:endParaRPr lang="en-US" sz="1100" baseline="0" dirty="0" smtClean="0"/>
          </a:p>
          <a:p>
            <a:pPr>
              <a:spcBef>
                <a:spcPct val="0"/>
              </a:spcBef>
            </a:pPr>
            <a:r>
              <a:rPr lang="en-US" sz="1100" baseline="0" dirty="0" smtClean="0"/>
              <a:t>The Symposium and Awards Ceremony will all take place in the Student Center</a:t>
            </a:r>
          </a:p>
          <a:p>
            <a:pPr>
              <a:spcBef>
                <a:spcPct val="0"/>
              </a:spcBef>
            </a:pPr>
            <a:endParaRPr lang="en-US" sz="1100" baseline="0" dirty="0" smtClean="0"/>
          </a:p>
          <a:p>
            <a:pPr>
              <a:spcBef>
                <a:spcPct val="0"/>
              </a:spcBef>
            </a:pPr>
            <a:r>
              <a:rPr lang="en-US" sz="1100" baseline="0" dirty="0" smtClean="0"/>
              <a:t>Registration is now open.  Please encourage students (and ask faculty to encourage students) to submit abstracts prior to the February 17 deadline</a:t>
            </a:r>
          </a:p>
          <a:p>
            <a:pPr>
              <a:spcBef>
                <a:spcPct val="0"/>
              </a:spcBef>
            </a:pPr>
            <a:endParaRPr lang="en-US" sz="1100" baseline="0" dirty="0" smtClean="0"/>
          </a:p>
          <a:p>
            <a:pPr>
              <a:spcBef>
                <a:spcPct val="0"/>
              </a:spcBef>
            </a:pPr>
            <a:endParaRPr lang="en-US" sz="1100" b="1" baseline="0" dirty="0" smtClean="0"/>
          </a:p>
          <a:p>
            <a:pPr>
              <a:spcBef>
                <a:spcPct val="0"/>
              </a:spcBef>
            </a:pPr>
            <a:r>
              <a:rPr lang="en-US" sz="1100" b="1" baseline="0" dirty="0" smtClean="0"/>
              <a:t>PLEASE GO TO THE THIS IS RESEARCH WEBSITE (WILL SHOW LINK AT THE END OF THIS PRESENTATION) FOR MORE INFORMATION ON THE STUDENT SYMPOSIUM, THE REGISTRATION FORM, AND THE AWARDS FOR UNDERGRADUATE AND GRADUATE STUDENTS.</a:t>
            </a:r>
            <a:endParaRPr lang="en-US" sz="1100" b="1"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71CD0-2EDF-4228-B4AD-164CB2DA7D3C}" type="slidenum">
              <a:rPr lang="en-US">
                <a:solidFill>
                  <a:prstClr val="black"/>
                </a:solidFill>
              </a:rPr>
              <a:pPr fontAlgn="base">
                <a:spcBef>
                  <a:spcPct val="0"/>
                </a:spcBef>
                <a:spcAft>
                  <a:spcPct val="0"/>
                </a:spcAft>
              </a:pPr>
              <a:t>3</a:t>
            </a:fld>
            <a:endParaRPr lang="en-US" dirty="0">
              <a:solidFill>
                <a:prstClr val="black"/>
              </a:solidFill>
            </a:endParaRPr>
          </a:p>
        </p:txBody>
      </p:sp>
    </p:spTree>
    <p:extLst>
      <p:ext uri="{BB962C8B-B14F-4D97-AF65-F5344CB8AC3E}">
        <p14:creationId xmlns:p14="http://schemas.microsoft.com/office/powerpoint/2010/main" val="386250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reaching</a:t>
            </a:r>
            <a:r>
              <a:rPr lang="en-US" baseline="0" dirty="0" smtClean="0"/>
              <a:t> out for help in the recruitment of judges.  As senators for your departments, we ask you to help us encourage your faculty to participate. Serving as a judge is the best way faculty can support students participating in the symposium. We try to have 3 judges per presentation and last year we had over 300 presentations.</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4</a:t>
            </a:fld>
            <a:endParaRPr lang="en-US" dirty="0"/>
          </a:p>
        </p:txBody>
      </p:sp>
    </p:spTree>
    <p:extLst>
      <p:ext uri="{BB962C8B-B14F-4D97-AF65-F5344CB8AC3E}">
        <p14:creationId xmlns:p14="http://schemas.microsoft.com/office/powerpoint/2010/main" val="289295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format for This is Research used</a:t>
            </a:r>
            <a:r>
              <a:rPr lang="en-US" baseline="0" dirty="0" smtClean="0"/>
              <a:t> in 2015 and 2016 went well – our post event survey suggested we should do something similar in 2017.  </a:t>
            </a:r>
            <a:r>
              <a:rPr lang="en-US" dirty="0" smtClean="0"/>
              <a:t>In September</a:t>
            </a:r>
            <a:r>
              <a:rPr lang="en-US" baseline="0" dirty="0" smtClean="0"/>
              <a:t> 2017 we will learn about the work of some of our most successful researchers, and we will recognize the work of some of our newer scholars.  We strongly encourage faculty, students, staff and administrators to attend the symposium, and we will increase our efforts to attract external audiences.  </a:t>
            </a:r>
          </a:p>
        </p:txBody>
      </p:sp>
      <p:sp>
        <p:nvSpPr>
          <p:cNvPr id="4" name="Slide Number Placeholder 3"/>
          <p:cNvSpPr>
            <a:spLocks noGrp="1"/>
          </p:cNvSpPr>
          <p:nvPr>
            <p:ph type="sldNum" sz="quarter" idx="10"/>
          </p:nvPr>
        </p:nvSpPr>
        <p:spPr/>
        <p:txBody>
          <a:bodyPr/>
          <a:lstStyle/>
          <a:p>
            <a:fld id="{DD7F6AE6-8526-4C59-9A36-6DF0DD6C0B96}" type="slidenum">
              <a:rPr lang="en-US" smtClean="0"/>
              <a:pPr/>
              <a:t>5</a:t>
            </a:fld>
            <a:endParaRPr lang="en-US" dirty="0"/>
          </a:p>
        </p:txBody>
      </p:sp>
    </p:spTree>
    <p:extLst>
      <p:ext uri="{BB962C8B-B14F-4D97-AF65-F5344CB8AC3E}">
        <p14:creationId xmlns:p14="http://schemas.microsoft.com/office/powerpoint/2010/main" val="328995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71CD0-2EDF-4228-B4AD-164CB2DA7D3C}" type="slidenum">
              <a:rPr lang="en-US">
                <a:solidFill>
                  <a:prstClr val="black"/>
                </a:solidFill>
              </a:rPr>
              <a:pPr fontAlgn="base">
                <a:spcBef>
                  <a:spcPct val="0"/>
                </a:spcBef>
                <a:spcAft>
                  <a:spcPct val="0"/>
                </a:spcAft>
              </a:pPr>
              <a:t>6</a:t>
            </a:fld>
            <a:endParaRPr lang="en-US" dirty="0">
              <a:solidFill>
                <a:prstClr val="black"/>
              </a:solidFill>
            </a:endParaRPr>
          </a:p>
        </p:txBody>
      </p:sp>
    </p:spTree>
    <p:extLst>
      <p:ext uri="{BB962C8B-B14F-4D97-AF65-F5344CB8AC3E}">
        <p14:creationId xmlns:p14="http://schemas.microsoft.com/office/powerpoint/2010/main" val="69870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906951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900402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081775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905453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22211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126359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196768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4595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612093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116010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699538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9329" y="6172200"/>
            <a:ext cx="2270760" cy="547171"/>
          </a:xfrm>
          <a:prstGeom prst="rect">
            <a:avLst/>
          </a:prstGeom>
        </p:spPr>
      </p:pic>
    </p:spTree>
    <p:extLst>
      <p:ext uri="{BB962C8B-B14F-4D97-AF65-F5344CB8AC3E}">
        <p14:creationId xmlns:p14="http://schemas.microsoft.com/office/powerpoint/2010/main" val="297585104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14B50-1936-4718-BDE8-3CBAA27BEBC5}"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14B50-1936-4718-BDE8-3CBAA27BEBC5}" type="datetimeFigureOut">
              <a:rPr lang="en-US" smtClean="0"/>
              <a:pPr/>
              <a:t>12/2/2016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97C38-AA2D-4401-8ADC-F6EA6A085F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VPREH_L_289,158.jpg"/>
          <p:cNvPicPr>
            <a:picLocks noChangeAspect="1"/>
          </p:cNvPicPr>
          <p:nvPr/>
        </p:nvPicPr>
        <p:blipFill>
          <a:blip r:embed="rId14" cstate="print"/>
          <a:stretch>
            <a:fillRect/>
          </a:stretch>
        </p:blipFill>
        <p:spPr>
          <a:xfrm>
            <a:off x="6210300" y="5943602"/>
            <a:ext cx="2781300" cy="74168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596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defTabSz="914400" rtl="0" eaLnBrk="1" latinLnBrk="0" hangingPunct="1">
        <a:spcBef>
          <a:spcPct val="0"/>
        </a:spcBef>
        <a:buNone/>
        <a:defRPr sz="3200" b="1" i="1" kern="1200">
          <a:solidFill>
            <a:srgbClr val="003366"/>
          </a:solidFill>
          <a:latin typeface="Garamond" pitchFamily="18" charset="0"/>
          <a:ea typeface="+mj-ea"/>
          <a:cs typeface="+mj-cs"/>
        </a:defRPr>
      </a:lvl1pPr>
    </p:titleStyle>
    <p:bodyStyle>
      <a:lvl1pPr marL="342900" indent="-342900" algn="l" defTabSz="914400" rtl="0" eaLnBrk="1" latinLnBrk="0" hangingPunct="1">
        <a:spcBef>
          <a:spcPct val="20000"/>
        </a:spcBef>
        <a:buClr>
          <a:srgbClr val="FF6600"/>
        </a:buClr>
        <a:buFont typeface="Wingdings" pitchFamily="2" charset="2"/>
        <a:buChar char="§"/>
        <a:defRPr sz="3000" kern="1200">
          <a:solidFill>
            <a:schemeClr val="tx1"/>
          </a:solidFill>
          <a:latin typeface="Arno Pro" pitchFamily="18" charset="0"/>
          <a:ea typeface="+mn-ea"/>
          <a:cs typeface="+mn-cs"/>
        </a:defRPr>
      </a:lvl1pPr>
      <a:lvl2pPr marL="742950" indent="-285750" algn="l" defTabSz="914400" rtl="0" eaLnBrk="1" latinLnBrk="0" hangingPunct="1">
        <a:spcBef>
          <a:spcPct val="20000"/>
        </a:spcBef>
        <a:buClr>
          <a:srgbClr val="003366"/>
        </a:buClr>
        <a:buFont typeface="Arial" pitchFamily="34" charset="0"/>
        <a:buChar char="•"/>
        <a:defRPr sz="2800" kern="1200">
          <a:solidFill>
            <a:schemeClr val="tx1"/>
          </a:solidFill>
          <a:latin typeface="Arno Pro" pitchFamily="18" charset="0"/>
          <a:ea typeface="+mn-ea"/>
          <a:cs typeface="+mn-cs"/>
        </a:defRPr>
      </a:lvl2pPr>
      <a:lvl3pPr marL="1143000" indent="-228600" algn="l" defTabSz="914400" rtl="0" eaLnBrk="1" latinLnBrk="0" hangingPunct="1">
        <a:spcBef>
          <a:spcPct val="20000"/>
        </a:spcBef>
        <a:buClr>
          <a:srgbClr val="FF6600"/>
        </a:buClr>
        <a:buFont typeface="Wingdings 2" pitchFamily="18" charset="2"/>
        <a:buChar char="·"/>
        <a:defRPr sz="2400" kern="1200">
          <a:solidFill>
            <a:schemeClr val="tx1"/>
          </a:solidFill>
          <a:latin typeface="Arno Pro" pitchFamily="18" charset="0"/>
          <a:ea typeface="+mn-ea"/>
          <a:cs typeface="+mn-cs"/>
        </a:defRPr>
      </a:lvl3pPr>
      <a:lvl4pPr marL="1600200" indent="-228600" algn="l" defTabSz="914400" rtl="0" eaLnBrk="1" latinLnBrk="0" hangingPunct="1">
        <a:spcBef>
          <a:spcPct val="20000"/>
        </a:spcBef>
        <a:buClr>
          <a:srgbClr val="003366"/>
        </a:buClr>
        <a:buFont typeface="Wingdings" pitchFamily="2" charset="2"/>
        <a:buChar char="Ø"/>
        <a:defRPr sz="2000" kern="1200">
          <a:solidFill>
            <a:schemeClr val="tx1"/>
          </a:solidFill>
          <a:latin typeface="Arno Pro" pitchFamily="18" charset="0"/>
          <a:ea typeface="+mn-ea"/>
          <a:cs typeface="+mn-cs"/>
        </a:defRPr>
      </a:lvl4pPr>
      <a:lvl5pPr marL="2057400" indent="-228600" algn="l" defTabSz="914400" rtl="0" eaLnBrk="1" latinLnBrk="0" hangingPunct="1">
        <a:spcBef>
          <a:spcPct val="20000"/>
        </a:spcBef>
        <a:buClr>
          <a:srgbClr val="FF6600"/>
        </a:buClr>
        <a:buFont typeface="Wingdings" pitchFamily="2" charset="2"/>
        <a:buChar char="v"/>
        <a:defRPr sz="2000" kern="1200">
          <a:solidFill>
            <a:schemeClr val="tx1"/>
          </a:solidFill>
          <a:latin typeface="Arno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mailto:jkerpelman@auburn.edu" TargetMode="External"/><Relationship Id="rId5" Type="http://schemas.openxmlformats.org/officeDocument/2006/relationships/hyperlink" Target="mailto:wolflor@auburn.edu" TargetMode="External"/><Relationship Id="rId4" Type="http://schemas.openxmlformats.org/officeDocument/2006/relationships/hyperlink" Target="mailto:taylost@aubur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RESEARCH_W_289 158.jpg"/>
          <p:cNvPicPr>
            <a:picLocks noChangeAspect="1"/>
          </p:cNvPicPr>
          <p:nvPr/>
        </p:nvPicPr>
        <p:blipFill>
          <a:blip r:embed="rId3" cstate="print"/>
          <a:srcRect/>
          <a:stretch>
            <a:fillRect/>
          </a:stretch>
        </p:blipFill>
        <p:spPr bwMode="auto">
          <a:xfrm>
            <a:off x="952500" y="307276"/>
            <a:ext cx="7239000" cy="3810000"/>
          </a:xfrm>
          <a:prstGeom prst="rect">
            <a:avLst/>
          </a:prstGeom>
          <a:noFill/>
          <a:ln w="9525">
            <a:noFill/>
            <a:miter lim="800000"/>
            <a:headEnd/>
            <a:tailEnd/>
          </a:ln>
        </p:spPr>
      </p:pic>
      <p:sp>
        <p:nvSpPr>
          <p:cNvPr id="2" name="TextBox 1"/>
          <p:cNvSpPr txBox="1"/>
          <p:nvPr/>
        </p:nvSpPr>
        <p:spPr>
          <a:xfrm>
            <a:off x="5867400" y="4947777"/>
            <a:ext cx="3136462" cy="830997"/>
          </a:xfrm>
          <a:prstGeom prst="rect">
            <a:avLst/>
          </a:prstGeom>
          <a:noFill/>
        </p:spPr>
        <p:txBody>
          <a:bodyPr wrap="square" rtlCol="0">
            <a:spAutoFit/>
          </a:bodyPr>
          <a:lstStyle/>
          <a:p>
            <a:r>
              <a:rPr lang="en-US" sz="1200" dirty="0" smtClean="0">
                <a:latin typeface="Adobe Caslon Pro"/>
              </a:rPr>
              <a:t>Lorraine Wolf, Ph.D.</a:t>
            </a:r>
          </a:p>
          <a:p>
            <a:r>
              <a:rPr lang="en-US" sz="1200" dirty="0" smtClean="0">
                <a:latin typeface="Adobe Caslon Pro"/>
              </a:rPr>
              <a:t>Director of Undergraduate Research</a:t>
            </a:r>
          </a:p>
          <a:p>
            <a:r>
              <a:rPr lang="en-US" sz="1200" dirty="0" smtClean="0">
                <a:latin typeface="Adobe Caslon Pro"/>
              </a:rPr>
              <a:t>Professor of Geosciences</a:t>
            </a:r>
          </a:p>
          <a:p>
            <a:r>
              <a:rPr lang="en-US" sz="1200" dirty="0" smtClean="0">
                <a:latin typeface="Adobe Caslon Pro"/>
              </a:rPr>
              <a:t>College of Sciences and Mathematics</a:t>
            </a:r>
          </a:p>
        </p:txBody>
      </p:sp>
      <p:sp>
        <p:nvSpPr>
          <p:cNvPr id="4" name="TextBox 3"/>
          <p:cNvSpPr txBox="1"/>
          <p:nvPr/>
        </p:nvSpPr>
        <p:spPr>
          <a:xfrm>
            <a:off x="2636505" y="5935728"/>
            <a:ext cx="4191000" cy="830997"/>
          </a:xfrm>
          <a:prstGeom prst="rect">
            <a:avLst/>
          </a:prstGeom>
          <a:noFill/>
        </p:spPr>
        <p:txBody>
          <a:bodyPr wrap="square" rtlCol="0">
            <a:spAutoFit/>
          </a:bodyPr>
          <a:lstStyle/>
          <a:p>
            <a:r>
              <a:rPr lang="en-US" sz="1200" dirty="0" smtClean="0">
                <a:latin typeface="Adobe Caslon Pro"/>
              </a:rPr>
              <a:t>Jennifer Kerpelman, Ph.D.</a:t>
            </a:r>
          </a:p>
          <a:p>
            <a:r>
              <a:rPr lang="en-US" sz="1200" dirty="0" smtClean="0">
                <a:latin typeface="Adobe Caslon Pro"/>
              </a:rPr>
              <a:t>Professor of Human Development and Family Studies</a:t>
            </a:r>
          </a:p>
          <a:p>
            <a:r>
              <a:rPr lang="en-US" sz="1200" dirty="0" smtClean="0">
                <a:latin typeface="Adobe Caslon Pro"/>
              </a:rPr>
              <a:t>Associate Dean for Research and Graduate Studies</a:t>
            </a:r>
          </a:p>
          <a:p>
            <a:r>
              <a:rPr lang="en-US" sz="1200" dirty="0" smtClean="0">
                <a:latin typeface="Adobe Caslon Pro"/>
              </a:rPr>
              <a:t>College of Human Sciences</a:t>
            </a:r>
            <a:endParaRPr lang="en-US" sz="1200" dirty="0">
              <a:latin typeface="Adobe Caslon Pro"/>
            </a:endParaRPr>
          </a:p>
        </p:txBody>
      </p:sp>
      <p:sp>
        <p:nvSpPr>
          <p:cNvPr id="6" name="Rectangle 5"/>
          <p:cNvSpPr/>
          <p:nvPr/>
        </p:nvSpPr>
        <p:spPr>
          <a:xfrm>
            <a:off x="2133600" y="4168189"/>
            <a:ext cx="4876800" cy="923330"/>
          </a:xfrm>
          <a:prstGeom prst="rect">
            <a:avLst/>
          </a:prstGeom>
        </p:spPr>
        <p:txBody>
          <a:bodyPr wrap="square">
            <a:spAutoFit/>
          </a:bodyPr>
          <a:lstStyle/>
          <a:p>
            <a:pPr algn="ctr"/>
            <a:r>
              <a:rPr lang="en-US" b="1" dirty="0">
                <a:solidFill>
                  <a:srgbClr val="1F497D">
                    <a:lumMod val="75000"/>
                  </a:srgbClr>
                </a:solidFill>
                <a:latin typeface="Adobe Caslon Pro" pitchFamily="18" charset="0"/>
              </a:rPr>
              <a:t>University </a:t>
            </a:r>
            <a:r>
              <a:rPr lang="en-US" b="1" dirty="0" smtClean="0">
                <a:solidFill>
                  <a:srgbClr val="1F497D">
                    <a:lumMod val="75000"/>
                  </a:srgbClr>
                </a:solidFill>
                <a:latin typeface="Adobe Caslon Pro" pitchFamily="18" charset="0"/>
              </a:rPr>
              <a:t>Faculty Senate Presentation</a:t>
            </a:r>
          </a:p>
          <a:p>
            <a:pPr algn="ctr"/>
            <a:r>
              <a:rPr lang="en-US" b="1" dirty="0" smtClean="0">
                <a:solidFill>
                  <a:srgbClr val="1F497D">
                    <a:lumMod val="75000"/>
                  </a:srgbClr>
                </a:solidFill>
                <a:latin typeface="Adobe Caslon Pro" pitchFamily="18" charset="0"/>
              </a:rPr>
              <a:t>January 17, 2017</a:t>
            </a:r>
            <a:endParaRPr lang="en-US" b="1" dirty="0">
              <a:solidFill>
                <a:srgbClr val="1F497D">
                  <a:lumMod val="75000"/>
                </a:srgbClr>
              </a:solidFill>
              <a:latin typeface="Adobe Caslon Pro" pitchFamily="18" charset="0"/>
            </a:endParaRPr>
          </a:p>
          <a:p>
            <a:pPr algn="ctr"/>
            <a:endParaRPr lang="en-US" b="1" dirty="0">
              <a:solidFill>
                <a:srgbClr val="1F497D">
                  <a:lumMod val="75000"/>
                </a:srgbClr>
              </a:solidFill>
              <a:latin typeface="Adobe Caslon Pro" pitchFamily="18" charset="0"/>
            </a:endParaRPr>
          </a:p>
        </p:txBody>
      </p:sp>
      <p:pic>
        <p:nvPicPr>
          <p:cNvPr id="7" name="Picture 4" descr="RESEARCH_T_289 158.jpg"/>
          <p:cNvPicPr>
            <a:picLocks noChangeAspect="1"/>
          </p:cNvPicPr>
          <p:nvPr/>
        </p:nvPicPr>
        <p:blipFill>
          <a:blip r:embed="rId4" cstate="print"/>
          <a:srcRect/>
          <a:stretch>
            <a:fillRect/>
          </a:stretch>
        </p:blipFill>
        <p:spPr bwMode="auto">
          <a:xfrm>
            <a:off x="7162800" y="6191363"/>
            <a:ext cx="1862426" cy="619878"/>
          </a:xfrm>
          <a:prstGeom prst="rect">
            <a:avLst/>
          </a:prstGeom>
          <a:noFill/>
          <a:ln w="9525">
            <a:noFill/>
            <a:miter lim="800000"/>
            <a:headEnd/>
            <a:tailEnd/>
          </a:ln>
        </p:spPr>
      </p:pic>
      <p:sp>
        <p:nvSpPr>
          <p:cNvPr id="9" name="TextBox 8"/>
          <p:cNvSpPr txBox="1"/>
          <p:nvPr/>
        </p:nvSpPr>
        <p:spPr>
          <a:xfrm>
            <a:off x="457200" y="4990625"/>
            <a:ext cx="4724400" cy="830997"/>
          </a:xfrm>
          <a:prstGeom prst="rect">
            <a:avLst/>
          </a:prstGeom>
          <a:noFill/>
        </p:spPr>
        <p:txBody>
          <a:bodyPr wrap="square" rtlCol="0">
            <a:spAutoFit/>
          </a:bodyPr>
          <a:lstStyle/>
          <a:p>
            <a:r>
              <a:rPr lang="en-US" sz="1200" dirty="0" smtClean="0">
                <a:latin typeface="Adobe Caslon Pro"/>
              </a:rPr>
              <a:t>Steven Taylor, Ph.D.</a:t>
            </a:r>
          </a:p>
          <a:p>
            <a:r>
              <a:rPr lang="en-US" sz="1200" dirty="0" smtClean="0">
                <a:latin typeface="Adobe Caslon Pro"/>
              </a:rPr>
              <a:t>Professor of Biosystems Engineering</a:t>
            </a:r>
          </a:p>
          <a:p>
            <a:r>
              <a:rPr lang="en-US" sz="1200" dirty="0" smtClean="0">
                <a:latin typeface="Adobe Caslon Pro"/>
              </a:rPr>
              <a:t>Associate Dean for Research </a:t>
            </a:r>
          </a:p>
          <a:p>
            <a:r>
              <a:rPr lang="en-US" sz="1200" dirty="0" smtClean="0">
                <a:latin typeface="Adobe Caslon Pro"/>
              </a:rPr>
              <a:t>College of Engineering</a:t>
            </a:r>
            <a:endParaRPr lang="en-US" sz="1200" dirty="0">
              <a:latin typeface="Adobe Caslon Pro"/>
            </a:endParaRPr>
          </a:p>
        </p:txBody>
      </p:sp>
    </p:spTree>
    <p:extLst>
      <p:ext uri="{BB962C8B-B14F-4D97-AF65-F5344CB8AC3E}">
        <p14:creationId xmlns:p14="http://schemas.microsoft.com/office/powerpoint/2010/main" val="7913041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RESEARCH_W_289 158.jpg"/>
          <p:cNvPicPr>
            <a:picLocks noChangeAspect="1"/>
          </p:cNvPicPr>
          <p:nvPr/>
        </p:nvPicPr>
        <p:blipFill>
          <a:blip r:embed="rId3" cstate="print"/>
          <a:srcRect/>
          <a:stretch>
            <a:fillRect/>
          </a:stretch>
        </p:blipFill>
        <p:spPr bwMode="auto">
          <a:xfrm>
            <a:off x="952500" y="152400"/>
            <a:ext cx="7239000" cy="3810000"/>
          </a:xfrm>
          <a:prstGeom prst="rect">
            <a:avLst/>
          </a:prstGeom>
          <a:noFill/>
          <a:ln w="9525">
            <a:noFill/>
            <a:miter lim="800000"/>
            <a:headEnd/>
            <a:tailEnd/>
          </a:ln>
        </p:spPr>
      </p:pic>
      <p:sp>
        <p:nvSpPr>
          <p:cNvPr id="3" name="TextBox 2"/>
          <p:cNvSpPr txBox="1"/>
          <p:nvPr/>
        </p:nvSpPr>
        <p:spPr>
          <a:xfrm>
            <a:off x="342900" y="4114800"/>
            <a:ext cx="8572500" cy="1200329"/>
          </a:xfrm>
          <a:prstGeom prst="rect">
            <a:avLst/>
          </a:prstGeom>
          <a:noFill/>
        </p:spPr>
        <p:txBody>
          <a:bodyPr wrap="square" rtlCol="0">
            <a:spAutoFit/>
          </a:bodyPr>
          <a:lstStyle/>
          <a:p>
            <a:pPr algn="ctr"/>
            <a:r>
              <a:rPr lang="en-US" sz="2400" b="1" dirty="0" smtClean="0">
                <a:solidFill>
                  <a:schemeClr val="accent6">
                    <a:lumMod val="75000"/>
                  </a:schemeClr>
                </a:solidFill>
              </a:rPr>
              <a:t>This is Research 2017</a:t>
            </a:r>
          </a:p>
          <a:p>
            <a:r>
              <a:rPr lang="en-US" sz="2400" b="1" dirty="0" smtClean="0">
                <a:solidFill>
                  <a:srgbClr val="1F497D">
                    <a:lumMod val="75000"/>
                  </a:srgbClr>
                </a:solidFill>
              </a:rPr>
              <a:t>Student Symposium </a:t>
            </a:r>
            <a:r>
              <a:rPr lang="en-US" sz="2400" b="1" i="1" dirty="0" smtClean="0">
                <a:solidFill>
                  <a:schemeClr val="accent6">
                    <a:lumMod val="75000"/>
                  </a:schemeClr>
                </a:solidFill>
              </a:rPr>
              <a:t>April 13; Awards April 20</a:t>
            </a:r>
          </a:p>
          <a:p>
            <a:r>
              <a:rPr lang="en-US" sz="2400" b="1" dirty="0" smtClean="0">
                <a:solidFill>
                  <a:srgbClr val="1F497D">
                    <a:lumMod val="75000"/>
                  </a:srgbClr>
                </a:solidFill>
              </a:rPr>
              <a:t>Faculty </a:t>
            </a:r>
            <a:r>
              <a:rPr lang="en-US" sz="2400" b="1" dirty="0">
                <a:solidFill>
                  <a:srgbClr val="1F497D">
                    <a:lumMod val="75000"/>
                  </a:srgbClr>
                </a:solidFill>
              </a:rPr>
              <a:t>Symposium </a:t>
            </a:r>
            <a:r>
              <a:rPr lang="en-US" sz="2400" b="1" i="1" dirty="0" smtClean="0">
                <a:solidFill>
                  <a:schemeClr val="accent6">
                    <a:lumMod val="75000"/>
                  </a:schemeClr>
                </a:solidFill>
              </a:rPr>
              <a:t>September 22 </a:t>
            </a:r>
            <a:r>
              <a:rPr lang="en-US" sz="2400" i="1" dirty="0" smtClean="0">
                <a:solidFill>
                  <a:schemeClr val="accent6">
                    <a:lumMod val="75000"/>
                  </a:schemeClr>
                </a:solidFill>
              </a:rPr>
              <a:t>(tentative)</a:t>
            </a:r>
            <a:endParaRPr lang="en-US" sz="2400" b="1" i="1" dirty="0">
              <a:solidFill>
                <a:schemeClr val="accent6">
                  <a:lumMod val="75000"/>
                </a:schemeClr>
              </a:solidFill>
            </a:endParaRPr>
          </a:p>
        </p:txBody>
      </p:sp>
      <p:pic>
        <p:nvPicPr>
          <p:cNvPr id="4" name="Picture 4" descr="RESEARCH_T_289 158.jpg"/>
          <p:cNvPicPr>
            <a:picLocks noChangeAspect="1"/>
          </p:cNvPicPr>
          <p:nvPr/>
        </p:nvPicPr>
        <p:blipFill>
          <a:blip r:embed="rId4" cstate="print"/>
          <a:srcRect/>
          <a:stretch>
            <a:fillRect/>
          </a:stretch>
        </p:blipFill>
        <p:spPr bwMode="auto">
          <a:xfrm>
            <a:off x="6976774" y="6106391"/>
            <a:ext cx="2117725" cy="704850"/>
          </a:xfrm>
          <a:prstGeom prst="rect">
            <a:avLst/>
          </a:prstGeom>
          <a:noFill/>
          <a:ln w="9525">
            <a:noFill/>
            <a:miter lim="800000"/>
            <a:headEnd/>
            <a:tailEnd/>
          </a:ln>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315129"/>
            <a:ext cx="82486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3009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228600" y="304799"/>
            <a:ext cx="8534400" cy="2155371"/>
          </a:xfrm>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Auburn University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solidFill>
                  <a:schemeClr val="accent6">
                    <a:lumMod val="75000"/>
                  </a:schemeClr>
                </a:solidFill>
                <a:effectLst>
                  <a:outerShdw blurRad="38100" dist="38100" dir="2700000" algn="tl">
                    <a:srgbClr val="000000">
                      <a:alpha val="43137"/>
                    </a:srgbClr>
                  </a:outerShdw>
                </a:effectLst>
              </a:rPr>
              <a:t>This is Research 2017</a:t>
            </a:r>
            <a:br>
              <a:rPr lang="en-US" dirty="0" smtClean="0">
                <a:solidFill>
                  <a:schemeClr val="accent6">
                    <a:lumMod val="75000"/>
                  </a:schemeClr>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Student Symposium</a:t>
            </a:r>
            <a:br>
              <a:rPr lang="en-US" dirty="0" smtClean="0">
                <a:solidFill>
                  <a:schemeClr val="tx2"/>
                </a:solidFill>
                <a:effectLst>
                  <a:outerShdw blurRad="38100" dist="38100" dir="2700000" algn="tl">
                    <a:srgbClr val="000000">
                      <a:alpha val="43137"/>
                    </a:srgbClr>
                  </a:outerShdw>
                </a:effectLst>
              </a:rPr>
            </a:br>
            <a:r>
              <a:rPr lang="en-US" sz="3600" b="1" u="sng" dirty="0" smtClean="0">
                <a:solidFill>
                  <a:schemeClr val="accent6">
                    <a:lumMod val="75000"/>
                  </a:schemeClr>
                </a:solidFill>
                <a:effectLst>
                  <a:outerShdw blurRad="38100" dist="38100" dir="2700000" algn="tl">
                    <a:srgbClr val="000000">
                      <a:alpha val="43137"/>
                    </a:srgbClr>
                  </a:outerShdw>
                </a:effectLst>
              </a:rPr>
              <a:t>Abstract Submission: January 11 - February 17</a:t>
            </a:r>
            <a:endParaRPr lang="en-US" sz="3600" b="1" u="sng" dirty="0" smtClean="0">
              <a:solidFill>
                <a:schemeClr val="accent6">
                  <a:lumMod val="75000"/>
                </a:schemeClr>
              </a:solidFill>
              <a:effectLst>
                <a:outerShdw blurRad="38100" dist="38100" dir="2700000" algn="tl">
                  <a:srgbClr val="000000">
                    <a:alpha val="43137"/>
                  </a:srgbClr>
                </a:outerShdw>
              </a:effectLst>
              <a:cs typeface="Arial" charset="0"/>
            </a:endParaRPr>
          </a:p>
        </p:txBody>
      </p:sp>
      <p:sp>
        <p:nvSpPr>
          <p:cNvPr id="5" name="Content Placeholder 4"/>
          <p:cNvSpPr>
            <a:spLocks noGrp="1"/>
          </p:cNvSpPr>
          <p:nvPr>
            <p:ph sz="half" idx="2"/>
          </p:nvPr>
        </p:nvSpPr>
        <p:spPr>
          <a:xfrm>
            <a:off x="4589585" y="2487153"/>
            <a:ext cx="4478215" cy="3448469"/>
          </a:xfrm>
        </p:spPr>
        <p:txBody>
          <a:bodyPr>
            <a:noAutofit/>
          </a:bodyPr>
          <a:lstStyle/>
          <a:p>
            <a:pPr marL="400050" lvl="1" indent="0">
              <a:buNone/>
            </a:pPr>
            <a:endParaRPr lang="en-US" sz="900" b="1" dirty="0" smtClean="0">
              <a:solidFill>
                <a:schemeClr val="accent1">
                  <a:lumMod val="75000"/>
                </a:schemeClr>
              </a:solidFill>
            </a:endParaRPr>
          </a:p>
          <a:p>
            <a:r>
              <a:rPr lang="en-US" sz="2000" dirty="0" smtClean="0"/>
              <a:t>Graduate and Undergraduate Students welcome</a:t>
            </a:r>
          </a:p>
          <a:p>
            <a:r>
              <a:rPr lang="en-US" sz="2000" dirty="0" smtClean="0"/>
              <a:t>Oral  and Poster </a:t>
            </a:r>
            <a:r>
              <a:rPr lang="en-US" sz="2000" dirty="0"/>
              <a:t>P</a:t>
            </a:r>
            <a:r>
              <a:rPr lang="en-US" sz="2000" dirty="0" smtClean="0"/>
              <a:t>resentations: </a:t>
            </a:r>
            <a:r>
              <a:rPr lang="en-US" sz="2000" b="1" dirty="0" smtClean="0"/>
              <a:t>Abstracts accepted January 11-February 17, 2017</a:t>
            </a:r>
            <a:endParaRPr lang="en-US" sz="2000" dirty="0"/>
          </a:p>
          <a:p>
            <a:r>
              <a:rPr lang="en-US" sz="2000" dirty="0" smtClean="0"/>
              <a:t>Judging and Awards </a:t>
            </a:r>
            <a:endParaRPr lang="en-US" sz="2000" dirty="0"/>
          </a:p>
          <a:p>
            <a:r>
              <a:rPr lang="en-US" sz="2000" dirty="0" smtClean="0"/>
              <a:t>Visibility of student research to internal and external audiences</a:t>
            </a:r>
          </a:p>
          <a:p>
            <a:r>
              <a:rPr lang="en-US" sz="2000" dirty="0" smtClean="0"/>
              <a:t>Held in the STUDENT CENTER</a:t>
            </a:r>
          </a:p>
          <a:p>
            <a:endParaRPr lang="en-US" sz="900" dirty="0"/>
          </a:p>
          <a:p>
            <a:pPr marL="0" indent="0">
              <a:buNone/>
            </a:pPr>
            <a:r>
              <a:rPr lang="en-US" sz="900" b="1" dirty="0"/>
              <a:t> </a:t>
            </a:r>
            <a:endParaRPr lang="en-US" sz="900" dirty="0"/>
          </a:p>
          <a:p>
            <a:pPr marL="0" indent="0">
              <a:buNone/>
            </a:pPr>
            <a:r>
              <a:rPr lang="en-US" sz="1000" b="1" dirty="0"/>
              <a:t> </a:t>
            </a:r>
            <a:endParaRPr lang="en-US" sz="1000" dirty="0"/>
          </a:p>
        </p:txBody>
      </p:sp>
      <p:pic>
        <p:nvPicPr>
          <p:cNvPr id="8"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51" y="3580164"/>
            <a:ext cx="2209800" cy="1657350"/>
          </a:xfrm>
          <a:prstGeom prst="rect">
            <a:avLst/>
          </a:prstGeom>
        </p:spPr>
      </p:pic>
      <p:pic>
        <p:nvPicPr>
          <p:cNvPr id="2050" name="Picture 2" descr="Slideshow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90800"/>
            <a:ext cx="2590800" cy="10351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lideshow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3593" y="4128178"/>
            <a:ext cx="2438400" cy="974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267" y="2547140"/>
            <a:ext cx="2013253" cy="161070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6346" y="5056230"/>
            <a:ext cx="2142753" cy="1714202"/>
          </a:xfrm>
          <a:prstGeom prst="rect">
            <a:avLst/>
          </a:prstGeom>
        </p:spPr>
      </p:pic>
    </p:spTree>
    <p:extLst>
      <p:ext uri="{BB962C8B-B14F-4D97-AF65-F5344CB8AC3E}">
        <p14:creationId xmlns:p14="http://schemas.microsoft.com/office/powerpoint/2010/main" val="395281356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Needed!</a:t>
            </a:r>
            <a:endParaRPr lang="en-US" dirty="0"/>
          </a:p>
        </p:txBody>
      </p:sp>
      <p:sp>
        <p:nvSpPr>
          <p:cNvPr id="3" name="Content Placeholder 2"/>
          <p:cNvSpPr>
            <a:spLocks noGrp="1"/>
          </p:cNvSpPr>
          <p:nvPr>
            <p:ph sz="half" idx="1"/>
          </p:nvPr>
        </p:nvSpPr>
        <p:spPr>
          <a:xfrm>
            <a:off x="457200" y="1524000"/>
            <a:ext cx="7848600" cy="4525963"/>
          </a:xfrm>
        </p:spPr>
        <p:txBody>
          <a:bodyPr>
            <a:normAutofit/>
          </a:bodyPr>
          <a:lstStyle/>
          <a:p>
            <a:r>
              <a:rPr lang="en-US" sz="2000" dirty="0" smtClean="0"/>
              <a:t>Our biggest challenge each year is recruiting enough judges for the student symposium.</a:t>
            </a:r>
          </a:p>
          <a:p>
            <a:endParaRPr lang="en-US" sz="2000" dirty="0" smtClean="0"/>
          </a:p>
          <a:p>
            <a:r>
              <a:rPr lang="en-US" sz="2000" dirty="0" smtClean="0"/>
              <a:t>Having enough judges is one of the most important ways to support our students.</a:t>
            </a:r>
          </a:p>
          <a:p>
            <a:endParaRPr lang="en-US" sz="2000" dirty="0" smtClean="0"/>
          </a:p>
          <a:p>
            <a:r>
              <a:rPr lang="en-US" sz="2000" dirty="0" smtClean="0"/>
              <a:t>We ask that senators encourage your faculty to sign up to judge student presentations.  An online sign-up link will be sent soon.</a:t>
            </a:r>
          </a:p>
        </p:txBody>
      </p:sp>
      <p:pic>
        <p:nvPicPr>
          <p:cNvPr id="1026" name="Picture 2" descr="C:\Users\Jennifer\AppData\Local\Microsoft\Windows\Temporary Internet Files\Content.IE5\CBC5VODI\Judg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807648"/>
            <a:ext cx="3581400" cy="205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48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fontScale="90000"/>
          </a:bodyPr>
          <a:lstStyle/>
          <a:p>
            <a:pPr algn="l"/>
            <a:r>
              <a:rPr lang="en-US" dirty="0">
                <a:solidFill>
                  <a:schemeClr val="tx2"/>
                </a:solidFill>
                <a:effectLst>
                  <a:outerShdw blurRad="38100" dist="38100" dir="2700000" algn="tl">
                    <a:srgbClr val="000000">
                      <a:alpha val="43137"/>
                    </a:srgbClr>
                  </a:outerShdw>
                </a:effectLst>
              </a:rPr>
              <a:t>Auburn University </a:t>
            </a:r>
            <a:br>
              <a:rPr lang="en-US" dirty="0">
                <a:solidFill>
                  <a:schemeClr val="tx2"/>
                </a:solidFill>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This </a:t>
            </a:r>
            <a:r>
              <a:rPr lang="en-US" sz="4000" dirty="0">
                <a:effectLst>
                  <a:outerShdw blurRad="38100" dist="38100" dir="2700000" algn="tl">
                    <a:srgbClr val="000000">
                      <a:alpha val="43137"/>
                    </a:srgbClr>
                  </a:outerShdw>
                </a:effectLst>
              </a:rPr>
              <a:t>is Research </a:t>
            </a:r>
            <a:r>
              <a:rPr lang="en-US" sz="4000" dirty="0" smtClean="0">
                <a:effectLst>
                  <a:outerShdw blurRad="38100" dist="38100" dir="2700000" algn="tl">
                    <a:srgbClr val="000000">
                      <a:alpha val="43137"/>
                    </a:srgbClr>
                  </a:outerShdw>
                </a:effectLst>
              </a:rPr>
              <a:t>2017</a:t>
            </a: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r>
              <a:rPr lang="en-US" sz="4000" dirty="0" smtClean="0">
                <a:solidFill>
                  <a:schemeClr val="accent6">
                    <a:lumMod val="75000"/>
                  </a:schemeClr>
                </a:solidFill>
                <a:effectLst>
                  <a:outerShdw blurRad="38100" dist="38100" dir="2700000" algn="tl">
                    <a:srgbClr val="000000">
                      <a:alpha val="43137"/>
                    </a:srgbClr>
                  </a:outerShdw>
                </a:effectLst>
              </a:rPr>
              <a:t>Faculty Symposium September 22* 2017</a:t>
            </a:r>
            <a:br>
              <a:rPr lang="en-US" sz="4000" dirty="0" smtClean="0">
                <a:solidFill>
                  <a:schemeClr val="accent6">
                    <a:lumMod val="75000"/>
                  </a:schemeClr>
                </a:solidFill>
                <a:effectLst>
                  <a:outerShdw blurRad="38100" dist="38100" dir="2700000" algn="tl">
                    <a:srgbClr val="000000">
                      <a:alpha val="43137"/>
                    </a:srgbClr>
                  </a:outerShdw>
                </a:effectLst>
              </a:rPr>
            </a:br>
            <a:r>
              <a:rPr lang="en-US" sz="2000" i="1" dirty="0" smtClean="0">
                <a:solidFill>
                  <a:schemeClr val="accent6">
                    <a:lumMod val="75000"/>
                  </a:schemeClr>
                </a:solidFill>
                <a:effectLst>
                  <a:outerShdw blurRad="38100" dist="38100" dir="2700000" algn="tl">
                    <a:srgbClr val="000000">
                      <a:alpha val="43137"/>
                    </a:srgbClr>
                  </a:outerShdw>
                </a:effectLst>
              </a:rPr>
              <a:t>*tentative</a:t>
            </a:r>
            <a:r>
              <a:rPr lang="en-US" dirty="0" smtClean="0">
                <a:solidFill>
                  <a:schemeClr val="accent6">
                    <a:lumMod val="75000"/>
                  </a:schemeClr>
                </a:solidFill>
                <a:effectLst>
                  <a:outerShdw blurRad="38100" dist="38100" dir="2700000" algn="tl">
                    <a:srgbClr val="000000">
                      <a:alpha val="43137"/>
                    </a:srgbClr>
                  </a:outerShdw>
                </a:effectLst>
              </a:rPr>
              <a:t/>
            </a:r>
            <a:br>
              <a:rPr lang="en-US" dirty="0" smtClean="0">
                <a:solidFill>
                  <a:schemeClr val="accent6">
                    <a:lumMod val="75000"/>
                  </a:schemeClr>
                </a:solidFill>
                <a:effectLst>
                  <a:outerShdw blurRad="38100" dist="38100" dir="2700000" algn="tl">
                    <a:srgbClr val="000000">
                      <a:alpha val="43137"/>
                    </a:srgbClr>
                  </a:outerShdw>
                </a:effectLst>
              </a:rPr>
            </a:br>
            <a:endParaRPr lang="en-US" dirty="0">
              <a:solidFill>
                <a:schemeClr val="accent6">
                  <a:lumMod val="75000"/>
                </a:schemeClr>
              </a:solidFill>
            </a:endParaRPr>
          </a:p>
        </p:txBody>
      </p:sp>
      <p:sp>
        <p:nvSpPr>
          <p:cNvPr id="4" name="Content Placeholder 3"/>
          <p:cNvSpPr>
            <a:spLocks noGrp="1"/>
          </p:cNvSpPr>
          <p:nvPr>
            <p:ph sz="half" idx="2"/>
          </p:nvPr>
        </p:nvSpPr>
        <p:spPr>
          <a:xfrm>
            <a:off x="4281203" y="1905001"/>
            <a:ext cx="4813296" cy="4906240"/>
          </a:xfrm>
        </p:spPr>
        <p:txBody>
          <a:bodyPr>
            <a:normAutofit fontScale="32500" lnSpcReduction="20000"/>
          </a:bodyPr>
          <a:lstStyle/>
          <a:p>
            <a:pPr marL="0" indent="0">
              <a:buNone/>
            </a:pPr>
            <a:r>
              <a:rPr lang="en-US" sz="8000" b="1" dirty="0" smtClean="0"/>
              <a:t>Visibility and Connection</a:t>
            </a:r>
          </a:p>
          <a:p>
            <a:pPr lvl="1"/>
            <a:r>
              <a:rPr lang="en-US" sz="8000" dirty="0"/>
              <a:t>Lightning Sessions</a:t>
            </a:r>
          </a:p>
          <a:p>
            <a:pPr lvl="1"/>
            <a:r>
              <a:rPr lang="en-US" sz="8000" dirty="0" smtClean="0"/>
              <a:t>Auburn Talks </a:t>
            </a:r>
          </a:p>
          <a:p>
            <a:pPr lvl="1"/>
            <a:r>
              <a:rPr lang="en-US" sz="8000" dirty="0" smtClean="0"/>
              <a:t>Interactive Poster Session</a:t>
            </a:r>
          </a:p>
          <a:p>
            <a:pPr lvl="1"/>
            <a:r>
              <a:rPr lang="en-US" sz="8000" dirty="0" smtClean="0"/>
              <a:t>Recognition of Cluster Hires</a:t>
            </a:r>
          </a:p>
          <a:p>
            <a:pPr lvl="1"/>
            <a:r>
              <a:rPr lang="en-US" sz="8000" dirty="0" smtClean="0"/>
              <a:t>Highlighting Research Resources on Campus</a:t>
            </a:r>
          </a:p>
          <a:p>
            <a:pPr lvl="1"/>
            <a:r>
              <a:rPr lang="en-US" sz="8000" dirty="0" smtClean="0"/>
              <a:t>Visibility of research to internal and external audiences</a:t>
            </a:r>
          </a:p>
          <a:p>
            <a:pPr lvl="1"/>
            <a:endParaRPr lang="en-US" sz="7200" dirty="0" smtClean="0"/>
          </a:p>
          <a:p>
            <a:pPr marL="0" indent="0">
              <a:buNone/>
            </a:pPr>
            <a:r>
              <a:rPr lang="en-US" sz="7200" dirty="0" smtClean="0"/>
              <a:t>LOCATION TBD</a:t>
            </a:r>
            <a:endParaRPr lang="en-US" sz="7200" dirty="0"/>
          </a:p>
          <a:p>
            <a:pPr marL="0" indent="0">
              <a:buNone/>
            </a:pPr>
            <a:endParaRPr lang="en-US" sz="7200" dirty="0"/>
          </a:p>
        </p:txBody>
      </p:sp>
      <p:pic>
        <p:nvPicPr>
          <p:cNvPr id="5"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pic>
        <p:nvPicPr>
          <p:cNvPr id="3074" name="Picture 2" descr="Slideshow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85" y="3502309"/>
            <a:ext cx="3366129" cy="11527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lideshow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9" y="2354090"/>
            <a:ext cx="3352800" cy="11482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lideshow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99" y="4665882"/>
            <a:ext cx="3083169" cy="10558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lideshow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5732550"/>
            <a:ext cx="3286314" cy="112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0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274638"/>
            <a:ext cx="8229600" cy="3078162"/>
          </a:xfrm>
        </p:spPr>
        <p:txBody>
          <a:bodyPr>
            <a:normAutofit/>
          </a:bodyPr>
          <a:lstStyle/>
          <a:p>
            <a:r>
              <a:rPr lang="en-US" dirty="0" smtClean="0">
                <a:effectLst>
                  <a:outerShdw blurRad="38100" dist="38100" dir="2700000" algn="tl">
                    <a:srgbClr val="000000">
                      <a:alpha val="43137"/>
                    </a:srgbClr>
                  </a:outerShdw>
                </a:effectLst>
                <a:latin typeface="+mn-lt"/>
              </a:rPr>
              <a:t>Auburn University </a:t>
            </a:r>
            <a:br>
              <a:rPr lang="en-US" dirty="0" smtClean="0">
                <a:effectLst>
                  <a:outerShdw blurRad="38100" dist="38100" dir="2700000" algn="tl">
                    <a:srgbClr val="000000">
                      <a:alpha val="43137"/>
                    </a:srgbClr>
                  </a:outerShdw>
                </a:effectLst>
                <a:latin typeface="+mn-lt"/>
              </a:rPr>
            </a:br>
            <a:r>
              <a:rPr lang="en-US" dirty="0" smtClean="0">
                <a:solidFill>
                  <a:schemeClr val="accent6">
                    <a:lumMod val="75000"/>
                  </a:schemeClr>
                </a:solidFill>
                <a:effectLst>
                  <a:outerShdw blurRad="38100" dist="38100" dir="2700000" algn="tl">
                    <a:srgbClr val="000000">
                      <a:alpha val="43137"/>
                    </a:srgbClr>
                  </a:outerShdw>
                </a:effectLst>
                <a:latin typeface="+mn-lt"/>
              </a:rPr>
              <a:t>This is Research 2017</a:t>
            </a:r>
            <a:br>
              <a:rPr lang="en-US" dirty="0" smtClean="0">
                <a:solidFill>
                  <a:schemeClr val="accent6">
                    <a:lumMod val="75000"/>
                  </a:schemeClr>
                </a:solidFill>
                <a:effectLst>
                  <a:outerShdw blurRad="38100" dist="38100" dir="2700000" algn="tl">
                    <a:srgbClr val="000000">
                      <a:alpha val="43137"/>
                    </a:srgbClr>
                  </a:outerShdw>
                </a:effectLst>
                <a:latin typeface="+mn-lt"/>
              </a:rPr>
            </a:br>
            <a:r>
              <a:rPr lang="en-US" dirty="0" smtClean="0">
                <a:effectLst>
                  <a:outerShdw blurRad="38100" dist="38100" dir="2700000" algn="tl">
                    <a:srgbClr val="000000">
                      <a:alpha val="43137"/>
                    </a:srgbClr>
                  </a:outerShdw>
                </a:effectLst>
                <a:latin typeface="+mn-lt"/>
              </a:rPr>
              <a:t>Student Symposium: April 13</a:t>
            </a:r>
            <a:br>
              <a:rPr lang="en-US" dirty="0" smtClean="0">
                <a:effectLst>
                  <a:outerShdw blurRad="38100" dist="38100" dir="2700000" algn="tl">
                    <a:srgbClr val="000000">
                      <a:alpha val="43137"/>
                    </a:srgbClr>
                  </a:outerShdw>
                </a:effectLst>
                <a:latin typeface="+mn-lt"/>
              </a:rPr>
            </a:br>
            <a:r>
              <a:rPr lang="en-US" dirty="0" smtClean="0">
                <a:effectLst>
                  <a:outerShdw blurRad="38100" dist="38100" dir="2700000" algn="tl">
                    <a:srgbClr val="000000">
                      <a:alpha val="43137"/>
                    </a:srgbClr>
                  </a:outerShdw>
                </a:effectLst>
                <a:latin typeface="+mn-lt"/>
              </a:rPr>
              <a:t>Faculty Symposium: September 22*</a:t>
            </a:r>
            <a:endParaRPr lang="en-US" dirty="0" smtClean="0">
              <a:effectLst>
                <a:outerShdw blurRad="38100" dist="38100" dir="2700000" algn="tl">
                  <a:srgbClr val="000000">
                    <a:alpha val="43137"/>
                  </a:srgbClr>
                </a:outerShdw>
              </a:effectLst>
              <a:latin typeface="+mn-lt"/>
              <a:cs typeface="Arial" charset="0"/>
            </a:endParaRPr>
          </a:p>
        </p:txBody>
      </p:sp>
      <p:pic>
        <p:nvPicPr>
          <p:cNvPr id="9"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sp>
        <p:nvSpPr>
          <p:cNvPr id="2" name="TextBox 1"/>
          <p:cNvSpPr txBox="1"/>
          <p:nvPr/>
        </p:nvSpPr>
        <p:spPr>
          <a:xfrm>
            <a:off x="228600" y="4502917"/>
            <a:ext cx="4114800" cy="2492990"/>
          </a:xfrm>
          <a:prstGeom prst="rect">
            <a:avLst/>
          </a:prstGeom>
          <a:noFill/>
        </p:spPr>
        <p:txBody>
          <a:bodyPr wrap="square" rtlCol="0">
            <a:spAutoFit/>
          </a:bodyPr>
          <a:lstStyle/>
          <a:p>
            <a:r>
              <a:rPr lang="en-US" sz="1200" b="1" dirty="0" smtClean="0">
                <a:latin typeface="Adobe Caslon Pro"/>
              </a:rPr>
              <a:t>Dr. Steven Taylor</a:t>
            </a:r>
          </a:p>
          <a:p>
            <a:r>
              <a:rPr lang="en-US" sz="1200" dirty="0">
                <a:latin typeface="Adobe Caslon Pro"/>
              </a:rPr>
              <a:t>This is Research 2017 Steering </a:t>
            </a:r>
            <a:r>
              <a:rPr lang="en-US" sz="1200" dirty="0" smtClean="0">
                <a:latin typeface="Adobe Caslon Pro"/>
              </a:rPr>
              <a:t>Committee, Chair</a:t>
            </a:r>
          </a:p>
          <a:p>
            <a:r>
              <a:rPr lang="en-US" sz="1200" dirty="0" smtClean="0">
                <a:latin typeface="Adobe Caslon Pro"/>
              </a:rPr>
              <a:t>Contact: </a:t>
            </a:r>
            <a:r>
              <a:rPr lang="en-US" sz="1200" u="sng" dirty="0" smtClean="0">
                <a:latin typeface="Adobe Caslon Pro"/>
                <a:hlinkClick r:id="rId4"/>
              </a:rPr>
              <a:t>taylost@auburn.edu</a:t>
            </a:r>
            <a:endParaRPr lang="en-US" sz="1200" dirty="0">
              <a:latin typeface="Adobe Caslon Pro"/>
            </a:endParaRPr>
          </a:p>
          <a:p>
            <a:endParaRPr lang="en-US" sz="1200" dirty="0" smtClean="0">
              <a:latin typeface="Adobe Caslon Pro"/>
            </a:endParaRPr>
          </a:p>
          <a:p>
            <a:r>
              <a:rPr lang="en-US" sz="1200" b="1" dirty="0" smtClean="0">
                <a:latin typeface="Adobe Caslon Pro"/>
              </a:rPr>
              <a:t>Dr. Lorraine Wolf</a:t>
            </a:r>
          </a:p>
          <a:p>
            <a:r>
              <a:rPr lang="en-US" sz="1200" dirty="0" smtClean="0">
                <a:latin typeface="Adobe Caslon Pro"/>
              </a:rPr>
              <a:t>Undergraduate </a:t>
            </a:r>
            <a:r>
              <a:rPr lang="en-US" sz="1200" dirty="0">
                <a:latin typeface="Adobe Caslon Pro"/>
              </a:rPr>
              <a:t>Research </a:t>
            </a:r>
            <a:r>
              <a:rPr lang="en-US" sz="1200" dirty="0" smtClean="0">
                <a:latin typeface="Adobe Caslon Pro"/>
              </a:rPr>
              <a:t>Director</a:t>
            </a:r>
          </a:p>
          <a:p>
            <a:r>
              <a:rPr lang="en-US" sz="1200" dirty="0" smtClean="0">
                <a:latin typeface="Adobe Caslon Pro"/>
              </a:rPr>
              <a:t>This </a:t>
            </a:r>
            <a:r>
              <a:rPr lang="en-US" sz="1200" dirty="0">
                <a:latin typeface="Adobe Caslon Pro"/>
              </a:rPr>
              <a:t>is Research 2017 Steering Committee</a:t>
            </a:r>
          </a:p>
          <a:p>
            <a:r>
              <a:rPr lang="en-US" sz="1200" dirty="0" smtClean="0">
                <a:latin typeface="Adobe Caslon Pro"/>
              </a:rPr>
              <a:t>Contact: </a:t>
            </a:r>
            <a:r>
              <a:rPr lang="en-US" sz="1200" dirty="0" smtClean="0">
                <a:latin typeface="Adobe Caslon Pro"/>
                <a:hlinkClick r:id="rId5"/>
              </a:rPr>
              <a:t>wolflor@auburn.edu</a:t>
            </a:r>
            <a:endParaRPr lang="en-US" sz="1200" dirty="0" smtClean="0">
              <a:latin typeface="Adobe Caslon Pro"/>
            </a:endParaRPr>
          </a:p>
          <a:p>
            <a:endParaRPr lang="en-US" sz="1200" dirty="0">
              <a:latin typeface="Adobe Caslon Pro"/>
            </a:endParaRPr>
          </a:p>
          <a:p>
            <a:r>
              <a:rPr lang="en-US" sz="1200" b="1" dirty="0">
                <a:latin typeface="Adobe Caslon Pro"/>
              </a:rPr>
              <a:t>Dr. Jennifer Kerpelman</a:t>
            </a:r>
          </a:p>
          <a:p>
            <a:r>
              <a:rPr lang="en-US" sz="1200" dirty="0">
                <a:latin typeface="Adobe Caslon Pro"/>
              </a:rPr>
              <a:t>This is Research </a:t>
            </a:r>
            <a:r>
              <a:rPr lang="en-US" sz="1200" dirty="0" smtClean="0">
                <a:latin typeface="Adobe Caslon Pro"/>
              </a:rPr>
              <a:t>2017 </a:t>
            </a:r>
            <a:r>
              <a:rPr lang="en-US" sz="1200" dirty="0">
                <a:latin typeface="Adobe Caslon Pro"/>
              </a:rPr>
              <a:t>Steering </a:t>
            </a:r>
            <a:r>
              <a:rPr lang="en-US" sz="1200" dirty="0" smtClean="0">
                <a:latin typeface="Adobe Caslon Pro"/>
              </a:rPr>
              <a:t>Committee, </a:t>
            </a:r>
            <a:r>
              <a:rPr lang="en-US" sz="1200" dirty="0">
                <a:latin typeface="Adobe Caslon Pro"/>
              </a:rPr>
              <a:t>Past Chair</a:t>
            </a:r>
          </a:p>
          <a:p>
            <a:r>
              <a:rPr lang="en-US" sz="1200" dirty="0">
                <a:latin typeface="Adobe Caslon Pro"/>
              </a:rPr>
              <a:t>Contact: </a:t>
            </a:r>
            <a:r>
              <a:rPr lang="en-US" sz="1200" dirty="0">
                <a:latin typeface="Adobe Caslon Pro"/>
                <a:hlinkClick r:id="rId6"/>
              </a:rPr>
              <a:t>jkerpelman@auburn.edu</a:t>
            </a:r>
            <a:endParaRPr lang="en-US" sz="1200" dirty="0">
              <a:latin typeface="Adobe Caslon Pro"/>
            </a:endParaRPr>
          </a:p>
          <a:p>
            <a:r>
              <a:rPr lang="en-US" sz="1200" dirty="0" smtClean="0">
                <a:latin typeface="Adobe Caslon Pro"/>
              </a:rPr>
              <a:t> </a:t>
            </a:r>
            <a:endParaRPr lang="en-US" sz="1200" dirty="0">
              <a:latin typeface="Adobe Caslon Pro"/>
            </a:endParaRPr>
          </a:p>
        </p:txBody>
      </p:sp>
      <p:sp>
        <p:nvSpPr>
          <p:cNvPr id="4" name="TextBox 3"/>
          <p:cNvSpPr txBox="1"/>
          <p:nvPr/>
        </p:nvSpPr>
        <p:spPr>
          <a:xfrm>
            <a:off x="3319174" y="3841707"/>
            <a:ext cx="3657600" cy="646331"/>
          </a:xfrm>
          <a:prstGeom prst="rect">
            <a:avLst/>
          </a:prstGeom>
          <a:noFill/>
        </p:spPr>
        <p:txBody>
          <a:bodyPr wrap="square" rtlCol="0">
            <a:spAutoFit/>
          </a:bodyPr>
          <a:lstStyle/>
          <a:p>
            <a:r>
              <a:rPr lang="en-US" sz="3600" dirty="0" smtClean="0">
                <a:latin typeface="Arno Pro"/>
              </a:rPr>
              <a:t>Questions?</a:t>
            </a:r>
            <a:endParaRPr lang="en-US" sz="3600" dirty="0">
              <a:latin typeface="Arno Pro"/>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 y="2840038"/>
            <a:ext cx="82486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5083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708</Words>
  <Application>Microsoft Office PowerPoint</Application>
  <PresentationFormat>On-screen Show (4:3)</PresentationFormat>
  <Paragraphs>82</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Adobe Caslon Pro</vt:lpstr>
      <vt:lpstr>Arial</vt:lpstr>
      <vt:lpstr>Arno Pro</vt:lpstr>
      <vt:lpstr>Calibri</vt:lpstr>
      <vt:lpstr>Garamond</vt:lpstr>
      <vt:lpstr>Wingdings</vt:lpstr>
      <vt:lpstr>Wingdings 2</vt:lpstr>
      <vt:lpstr>Office Theme</vt:lpstr>
      <vt:lpstr>1_Office Theme</vt:lpstr>
      <vt:lpstr>PowerPoint Presentation</vt:lpstr>
      <vt:lpstr>PowerPoint Presentation</vt:lpstr>
      <vt:lpstr>Auburn University  This is Research 2017 Student Symposium Abstract Submission: January 11 - February 17</vt:lpstr>
      <vt:lpstr>Judges Needed!</vt:lpstr>
      <vt:lpstr>Auburn University  This is Research 2017 Faculty Symposium September 22* 2017 *tentative </vt:lpstr>
      <vt:lpstr>Auburn University  This is Research 2017 Student Symposium: April 13 Faculty Symposium: September 22*</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C.A. Pinkert</dc:creator>
  <cp:lastModifiedBy>Jennifer Kerpelman</cp:lastModifiedBy>
  <cp:revision>125</cp:revision>
  <cp:lastPrinted>2012-04-02T21:50:06Z</cp:lastPrinted>
  <dcterms:created xsi:type="dcterms:W3CDTF">2010-08-30T16:56:44Z</dcterms:created>
  <dcterms:modified xsi:type="dcterms:W3CDTF">2016-12-02T22:42:18Z</dcterms:modified>
</cp:coreProperties>
</file>