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0" r:id="rId1"/>
  </p:sldMasterIdLst>
  <p:notesMasterIdLst>
    <p:notesMasterId r:id="rId16"/>
  </p:notesMasterIdLst>
  <p:sldIdLst>
    <p:sldId id="266" r:id="rId2"/>
    <p:sldId id="275" r:id="rId3"/>
    <p:sldId id="273" r:id="rId4"/>
    <p:sldId id="274" r:id="rId5"/>
    <p:sldId id="272" r:id="rId6"/>
    <p:sldId id="277" r:id="rId7"/>
    <p:sldId id="283" r:id="rId8"/>
    <p:sldId id="284" r:id="rId9"/>
    <p:sldId id="280" r:id="rId10"/>
    <p:sldId id="292" r:id="rId11"/>
    <p:sldId id="286" r:id="rId12"/>
    <p:sldId id="294" r:id="rId13"/>
    <p:sldId id="295" r:id="rId14"/>
    <p:sldId id="296"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07"/>
    <p:restoredTop sz="78082"/>
  </p:normalViewPr>
  <p:slideViewPr>
    <p:cSldViewPr snapToGrid="0" snapToObjects="1">
      <p:cViewPr>
        <p:scale>
          <a:sx n="70" d="100"/>
          <a:sy n="70" d="100"/>
        </p:scale>
        <p:origin x="2368" y="48"/>
      </p:cViewPr>
      <p:guideLst>
        <p:guide orient="horz" pos="2160"/>
        <p:guide pos="2880"/>
      </p:guideLst>
    </p:cSldViewPr>
  </p:slideViewPr>
  <p:notesTextViewPr>
    <p:cViewPr>
      <p:scale>
        <a:sx n="100" d="100"/>
        <a:sy n="100" d="100"/>
      </p:scale>
      <p:origin x="0" y="0"/>
    </p:cViewPr>
  </p:notesTextViewPr>
  <p:sorterViewPr>
    <p:cViewPr>
      <p:scale>
        <a:sx n="173" d="100"/>
        <a:sy n="173"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D68525B-8C93-CF4D-B883-7E7196CB081D}" type="doc">
      <dgm:prSet loTypeId="urn:microsoft.com/office/officeart/2005/8/layout/hProcess7" loCatId="" qsTypeId="urn:microsoft.com/office/officeart/2005/8/quickstyle/simple4" qsCatId="simple" csTypeId="urn:microsoft.com/office/officeart/2005/8/colors/accent1_2" csCatId="accent1" phldr="1"/>
      <dgm:spPr/>
      <dgm:t>
        <a:bodyPr/>
        <a:lstStyle/>
        <a:p>
          <a:endParaRPr lang="en-US"/>
        </a:p>
      </dgm:t>
    </dgm:pt>
    <dgm:pt modelId="{505FB004-8193-B94F-A97B-C9A606982D37}">
      <dgm:prSet phldrT="[Text]"/>
      <dgm:spPr/>
      <dgm:t>
        <a:bodyPr/>
        <a:lstStyle/>
        <a:p>
          <a:r>
            <a:rPr lang="en-US" dirty="0" smtClean="0">
              <a:solidFill>
                <a:schemeClr val="tx1"/>
              </a:solidFill>
            </a:rPr>
            <a:t>Collect information</a:t>
          </a:r>
          <a:endParaRPr lang="en-US" dirty="0">
            <a:solidFill>
              <a:schemeClr val="tx1"/>
            </a:solidFill>
          </a:endParaRPr>
        </a:p>
      </dgm:t>
    </dgm:pt>
    <dgm:pt modelId="{B2C0215B-153B-DD45-AD3B-B7B583CA5B60}" type="parTrans" cxnId="{CA363E92-5574-8E48-AD66-570C394CA55F}">
      <dgm:prSet/>
      <dgm:spPr/>
      <dgm:t>
        <a:bodyPr/>
        <a:lstStyle/>
        <a:p>
          <a:endParaRPr lang="en-US"/>
        </a:p>
      </dgm:t>
    </dgm:pt>
    <dgm:pt modelId="{0F9BD1BB-2651-7A42-9365-5A7EA9F14C78}" type="sibTrans" cxnId="{CA363E92-5574-8E48-AD66-570C394CA55F}">
      <dgm:prSet/>
      <dgm:spPr/>
      <dgm:t>
        <a:bodyPr/>
        <a:lstStyle/>
        <a:p>
          <a:endParaRPr lang="en-US"/>
        </a:p>
      </dgm:t>
    </dgm:pt>
    <dgm:pt modelId="{AAC947D4-7EF6-934B-9ECD-21AFB95DCA93}">
      <dgm:prSet phldrT="[Text]" custT="1"/>
      <dgm:spPr/>
      <dgm:t>
        <a:bodyPr/>
        <a:lstStyle/>
        <a:p>
          <a:r>
            <a:rPr lang="en-US" sz="2800" dirty="0" smtClean="0"/>
            <a:t>Current</a:t>
          </a:r>
          <a:r>
            <a:rPr lang="en-US" sz="2800" baseline="0" dirty="0" smtClean="0"/>
            <a:t> AU policy </a:t>
          </a:r>
        </a:p>
        <a:p>
          <a:r>
            <a:rPr lang="en-US" sz="2800" baseline="0" smtClean="0"/>
            <a:t>Fringe </a:t>
          </a:r>
          <a:r>
            <a:rPr lang="en-US" sz="2800" baseline="0" dirty="0" smtClean="0"/>
            <a:t>practices at peer institutions</a:t>
          </a:r>
          <a:endParaRPr lang="en-US" sz="2800" dirty="0"/>
        </a:p>
      </dgm:t>
    </dgm:pt>
    <dgm:pt modelId="{47952BD0-A055-2849-862C-97E15661C67F}" type="parTrans" cxnId="{8EED9B05-C2F5-D643-B1B6-502C777ED2C7}">
      <dgm:prSet/>
      <dgm:spPr/>
      <dgm:t>
        <a:bodyPr/>
        <a:lstStyle/>
        <a:p>
          <a:endParaRPr lang="en-US"/>
        </a:p>
      </dgm:t>
    </dgm:pt>
    <dgm:pt modelId="{B5D45815-5D3C-C543-8BB6-9EDA892F1A15}" type="sibTrans" cxnId="{8EED9B05-C2F5-D643-B1B6-502C777ED2C7}">
      <dgm:prSet/>
      <dgm:spPr/>
      <dgm:t>
        <a:bodyPr/>
        <a:lstStyle/>
        <a:p>
          <a:endParaRPr lang="en-US"/>
        </a:p>
      </dgm:t>
    </dgm:pt>
    <dgm:pt modelId="{9FA9A1AD-A23B-364D-881C-5C1DAAD9A6A4}">
      <dgm:prSet phldrT="[Text]"/>
      <dgm:spPr/>
      <dgm:t>
        <a:bodyPr/>
        <a:lstStyle/>
        <a:p>
          <a:r>
            <a:rPr lang="en-US" dirty="0" smtClean="0">
              <a:solidFill>
                <a:schemeClr val="tx1"/>
              </a:solidFill>
            </a:rPr>
            <a:t>Meetings</a:t>
          </a:r>
          <a:endParaRPr lang="en-US" dirty="0">
            <a:solidFill>
              <a:schemeClr val="tx1"/>
            </a:solidFill>
          </a:endParaRPr>
        </a:p>
      </dgm:t>
    </dgm:pt>
    <dgm:pt modelId="{3699AE09-DF15-AF4B-BA94-EFC53189C727}" type="parTrans" cxnId="{8A09F162-B5C2-FD48-AEF8-A0D9744BADCA}">
      <dgm:prSet/>
      <dgm:spPr/>
      <dgm:t>
        <a:bodyPr/>
        <a:lstStyle/>
        <a:p>
          <a:endParaRPr lang="en-US"/>
        </a:p>
      </dgm:t>
    </dgm:pt>
    <dgm:pt modelId="{FABE8D1B-7F7E-3D48-ACD8-816E001465C1}" type="sibTrans" cxnId="{8A09F162-B5C2-FD48-AEF8-A0D9744BADCA}">
      <dgm:prSet/>
      <dgm:spPr/>
      <dgm:t>
        <a:bodyPr/>
        <a:lstStyle/>
        <a:p>
          <a:endParaRPr lang="en-US"/>
        </a:p>
      </dgm:t>
    </dgm:pt>
    <dgm:pt modelId="{0C5F87AF-0599-3B4F-89E5-C9425DDE93C3}">
      <dgm:prSet phldrT="[Text]"/>
      <dgm:spPr/>
      <dgm:t>
        <a:bodyPr/>
        <a:lstStyle/>
        <a:p>
          <a:endParaRPr lang="en-US" dirty="0" smtClean="0"/>
        </a:p>
        <a:p>
          <a:r>
            <a:rPr lang="en-US" dirty="0" smtClean="0"/>
            <a:t>Budget services </a:t>
          </a:r>
        </a:p>
        <a:p>
          <a:endParaRPr lang="en-US" dirty="0" smtClean="0"/>
        </a:p>
        <a:p>
          <a:r>
            <a:rPr lang="en-US" dirty="0" smtClean="0"/>
            <a:t>Committee</a:t>
          </a:r>
          <a:r>
            <a:rPr lang="en-US" baseline="0" dirty="0" smtClean="0"/>
            <a:t> discussions</a:t>
          </a:r>
          <a:endParaRPr lang="en-US" dirty="0" smtClean="0"/>
        </a:p>
      </dgm:t>
    </dgm:pt>
    <dgm:pt modelId="{454CBC8D-CDD1-ED44-92F4-FCC5CEB31D57}" type="parTrans" cxnId="{0C8F299B-BBFE-D348-B87D-CAE787CD7D02}">
      <dgm:prSet/>
      <dgm:spPr/>
      <dgm:t>
        <a:bodyPr/>
        <a:lstStyle/>
        <a:p>
          <a:endParaRPr lang="en-US"/>
        </a:p>
      </dgm:t>
    </dgm:pt>
    <dgm:pt modelId="{8937F125-A203-024C-A29A-8E39DB1A1685}" type="sibTrans" cxnId="{0C8F299B-BBFE-D348-B87D-CAE787CD7D02}">
      <dgm:prSet/>
      <dgm:spPr/>
      <dgm:t>
        <a:bodyPr/>
        <a:lstStyle/>
        <a:p>
          <a:endParaRPr lang="en-US"/>
        </a:p>
      </dgm:t>
    </dgm:pt>
    <dgm:pt modelId="{6EE64F27-2E1B-7348-9B44-1C845E4BB330}">
      <dgm:prSet phldrT="[Text]"/>
      <dgm:spPr/>
      <dgm:t>
        <a:bodyPr/>
        <a:lstStyle/>
        <a:p>
          <a:r>
            <a:rPr lang="en-US" dirty="0" smtClean="0">
              <a:solidFill>
                <a:schemeClr val="tx1"/>
              </a:solidFill>
            </a:rPr>
            <a:t>Conclusions</a:t>
          </a:r>
          <a:endParaRPr lang="en-US" dirty="0">
            <a:solidFill>
              <a:schemeClr val="tx1"/>
            </a:solidFill>
          </a:endParaRPr>
        </a:p>
      </dgm:t>
    </dgm:pt>
    <dgm:pt modelId="{331B04B3-4A9A-BD42-B2FA-EFD951795BFA}" type="parTrans" cxnId="{FF022E80-F624-274E-B534-4786D17824FB}">
      <dgm:prSet/>
      <dgm:spPr/>
      <dgm:t>
        <a:bodyPr/>
        <a:lstStyle/>
        <a:p>
          <a:endParaRPr lang="en-US"/>
        </a:p>
      </dgm:t>
    </dgm:pt>
    <dgm:pt modelId="{7BFA01B1-6910-C24E-A844-A17796DE1E82}" type="sibTrans" cxnId="{FF022E80-F624-274E-B534-4786D17824FB}">
      <dgm:prSet/>
      <dgm:spPr/>
      <dgm:t>
        <a:bodyPr/>
        <a:lstStyle/>
        <a:p>
          <a:endParaRPr lang="en-US"/>
        </a:p>
      </dgm:t>
    </dgm:pt>
    <dgm:pt modelId="{6E77A107-992F-9440-9AF1-7D0886559A1F}">
      <dgm:prSet phldrT="[Text]"/>
      <dgm:spPr/>
      <dgm:t>
        <a:bodyPr/>
        <a:lstStyle/>
        <a:p>
          <a:endParaRPr lang="en-US" dirty="0" smtClean="0"/>
        </a:p>
        <a:p>
          <a:r>
            <a:rPr lang="en-US" dirty="0" smtClean="0"/>
            <a:t>Summary</a:t>
          </a:r>
          <a:r>
            <a:rPr lang="en-US" baseline="0" dirty="0" smtClean="0"/>
            <a:t> </a:t>
          </a:r>
        </a:p>
        <a:p>
          <a:endParaRPr lang="en-US" baseline="0" dirty="0" smtClean="0"/>
        </a:p>
        <a:p>
          <a:r>
            <a:rPr lang="en-US" baseline="0" dirty="0" smtClean="0"/>
            <a:t>Suggestions  </a:t>
          </a:r>
          <a:endParaRPr lang="en-US" dirty="0"/>
        </a:p>
      </dgm:t>
    </dgm:pt>
    <dgm:pt modelId="{90EA30F2-F07C-BC42-A0D2-B6CC0A59C7D9}" type="parTrans" cxnId="{24497BE4-CDC1-3541-8FD2-5E6D898C5B42}">
      <dgm:prSet/>
      <dgm:spPr/>
      <dgm:t>
        <a:bodyPr/>
        <a:lstStyle/>
        <a:p>
          <a:endParaRPr lang="en-US"/>
        </a:p>
      </dgm:t>
    </dgm:pt>
    <dgm:pt modelId="{4D117A0E-3CA2-5E41-A2B9-2D9BFDD7A703}" type="sibTrans" cxnId="{24497BE4-CDC1-3541-8FD2-5E6D898C5B42}">
      <dgm:prSet/>
      <dgm:spPr/>
      <dgm:t>
        <a:bodyPr/>
        <a:lstStyle/>
        <a:p>
          <a:endParaRPr lang="en-US"/>
        </a:p>
      </dgm:t>
    </dgm:pt>
    <dgm:pt modelId="{2CC52C3B-E11C-6A48-AE84-E1279CED35AA}" type="pres">
      <dgm:prSet presAssocID="{9D68525B-8C93-CF4D-B883-7E7196CB081D}" presName="Name0" presStyleCnt="0">
        <dgm:presLayoutVars>
          <dgm:dir/>
          <dgm:animLvl val="lvl"/>
          <dgm:resizeHandles val="exact"/>
        </dgm:presLayoutVars>
      </dgm:prSet>
      <dgm:spPr/>
      <dgm:t>
        <a:bodyPr/>
        <a:lstStyle/>
        <a:p>
          <a:endParaRPr lang="en-US"/>
        </a:p>
      </dgm:t>
    </dgm:pt>
    <dgm:pt modelId="{48E97350-399D-1A44-9E06-8B3E9AC13ABF}" type="pres">
      <dgm:prSet presAssocID="{505FB004-8193-B94F-A97B-C9A606982D37}" presName="compositeNode" presStyleCnt="0">
        <dgm:presLayoutVars>
          <dgm:bulletEnabled val="1"/>
        </dgm:presLayoutVars>
      </dgm:prSet>
      <dgm:spPr/>
    </dgm:pt>
    <dgm:pt modelId="{8172875A-60C6-F248-9B1C-075E44839F6F}" type="pres">
      <dgm:prSet presAssocID="{505FB004-8193-B94F-A97B-C9A606982D37}" presName="bgRect" presStyleLbl="node1" presStyleIdx="0" presStyleCnt="3"/>
      <dgm:spPr/>
      <dgm:t>
        <a:bodyPr/>
        <a:lstStyle/>
        <a:p>
          <a:endParaRPr lang="en-US"/>
        </a:p>
      </dgm:t>
    </dgm:pt>
    <dgm:pt modelId="{F16B5EB8-5546-1741-AD9F-7A01F456F898}" type="pres">
      <dgm:prSet presAssocID="{505FB004-8193-B94F-A97B-C9A606982D37}" presName="parentNode" presStyleLbl="node1" presStyleIdx="0" presStyleCnt="3">
        <dgm:presLayoutVars>
          <dgm:chMax val="0"/>
          <dgm:bulletEnabled val="1"/>
        </dgm:presLayoutVars>
      </dgm:prSet>
      <dgm:spPr/>
      <dgm:t>
        <a:bodyPr/>
        <a:lstStyle/>
        <a:p>
          <a:endParaRPr lang="en-US"/>
        </a:p>
      </dgm:t>
    </dgm:pt>
    <dgm:pt modelId="{732DEDDB-9655-704F-BD67-C22E43EA7852}" type="pres">
      <dgm:prSet presAssocID="{505FB004-8193-B94F-A97B-C9A606982D37}" presName="childNode" presStyleLbl="node1" presStyleIdx="0" presStyleCnt="3">
        <dgm:presLayoutVars>
          <dgm:bulletEnabled val="1"/>
        </dgm:presLayoutVars>
      </dgm:prSet>
      <dgm:spPr/>
      <dgm:t>
        <a:bodyPr/>
        <a:lstStyle/>
        <a:p>
          <a:endParaRPr lang="en-US"/>
        </a:p>
      </dgm:t>
    </dgm:pt>
    <dgm:pt modelId="{ADAE6951-B634-4E4C-88CD-C13949BC6DF8}" type="pres">
      <dgm:prSet presAssocID="{0F9BD1BB-2651-7A42-9365-5A7EA9F14C78}" presName="hSp" presStyleCnt="0"/>
      <dgm:spPr/>
    </dgm:pt>
    <dgm:pt modelId="{5098F2AE-A1AD-ED42-A5B4-24129985ADD4}" type="pres">
      <dgm:prSet presAssocID="{0F9BD1BB-2651-7A42-9365-5A7EA9F14C78}" presName="vProcSp" presStyleCnt="0"/>
      <dgm:spPr/>
    </dgm:pt>
    <dgm:pt modelId="{ECEC2C58-E450-F244-B353-F1FB5CCBA4F2}" type="pres">
      <dgm:prSet presAssocID="{0F9BD1BB-2651-7A42-9365-5A7EA9F14C78}" presName="vSp1" presStyleCnt="0"/>
      <dgm:spPr/>
    </dgm:pt>
    <dgm:pt modelId="{A7F764A5-F2A3-4041-A534-E9DDCC56BE8B}" type="pres">
      <dgm:prSet presAssocID="{0F9BD1BB-2651-7A42-9365-5A7EA9F14C78}" presName="simulatedConn" presStyleLbl="solidFgAcc1" presStyleIdx="0" presStyleCnt="2"/>
      <dgm:spPr>
        <a:solidFill>
          <a:schemeClr val="tx1"/>
        </a:solidFill>
      </dgm:spPr>
    </dgm:pt>
    <dgm:pt modelId="{230C800D-EBB1-0742-85A2-76D1522C7981}" type="pres">
      <dgm:prSet presAssocID="{0F9BD1BB-2651-7A42-9365-5A7EA9F14C78}" presName="vSp2" presStyleCnt="0"/>
      <dgm:spPr/>
    </dgm:pt>
    <dgm:pt modelId="{04821DDC-2DF2-4147-9549-70E4A94FFCFE}" type="pres">
      <dgm:prSet presAssocID="{0F9BD1BB-2651-7A42-9365-5A7EA9F14C78}" presName="sibTrans" presStyleCnt="0"/>
      <dgm:spPr/>
    </dgm:pt>
    <dgm:pt modelId="{E9A8A960-7DA7-7341-BCBE-303334CE9A61}" type="pres">
      <dgm:prSet presAssocID="{9FA9A1AD-A23B-364D-881C-5C1DAAD9A6A4}" presName="compositeNode" presStyleCnt="0">
        <dgm:presLayoutVars>
          <dgm:bulletEnabled val="1"/>
        </dgm:presLayoutVars>
      </dgm:prSet>
      <dgm:spPr/>
    </dgm:pt>
    <dgm:pt modelId="{3D271DB7-CBA7-964C-83B6-442377DA2EE3}" type="pres">
      <dgm:prSet presAssocID="{9FA9A1AD-A23B-364D-881C-5C1DAAD9A6A4}" presName="bgRect" presStyleLbl="node1" presStyleIdx="1" presStyleCnt="3"/>
      <dgm:spPr/>
      <dgm:t>
        <a:bodyPr/>
        <a:lstStyle/>
        <a:p>
          <a:endParaRPr lang="en-US"/>
        </a:p>
      </dgm:t>
    </dgm:pt>
    <dgm:pt modelId="{D294410D-CD47-3A45-816A-59F88C90B991}" type="pres">
      <dgm:prSet presAssocID="{9FA9A1AD-A23B-364D-881C-5C1DAAD9A6A4}" presName="parentNode" presStyleLbl="node1" presStyleIdx="1" presStyleCnt="3">
        <dgm:presLayoutVars>
          <dgm:chMax val="0"/>
          <dgm:bulletEnabled val="1"/>
        </dgm:presLayoutVars>
      </dgm:prSet>
      <dgm:spPr/>
      <dgm:t>
        <a:bodyPr/>
        <a:lstStyle/>
        <a:p>
          <a:endParaRPr lang="en-US"/>
        </a:p>
      </dgm:t>
    </dgm:pt>
    <dgm:pt modelId="{1A180370-A816-F34B-9BD0-2E27B36105D7}" type="pres">
      <dgm:prSet presAssocID="{9FA9A1AD-A23B-364D-881C-5C1DAAD9A6A4}" presName="childNode" presStyleLbl="node1" presStyleIdx="1" presStyleCnt="3">
        <dgm:presLayoutVars>
          <dgm:bulletEnabled val="1"/>
        </dgm:presLayoutVars>
      </dgm:prSet>
      <dgm:spPr/>
      <dgm:t>
        <a:bodyPr/>
        <a:lstStyle/>
        <a:p>
          <a:endParaRPr lang="en-US"/>
        </a:p>
      </dgm:t>
    </dgm:pt>
    <dgm:pt modelId="{084229D6-C31F-A045-B8CC-8A1AEBAE853D}" type="pres">
      <dgm:prSet presAssocID="{FABE8D1B-7F7E-3D48-ACD8-816E001465C1}" presName="hSp" presStyleCnt="0"/>
      <dgm:spPr/>
    </dgm:pt>
    <dgm:pt modelId="{CAA4F3FC-FBDE-6A42-A0A4-7813311C2FE3}" type="pres">
      <dgm:prSet presAssocID="{FABE8D1B-7F7E-3D48-ACD8-816E001465C1}" presName="vProcSp" presStyleCnt="0"/>
      <dgm:spPr/>
    </dgm:pt>
    <dgm:pt modelId="{1B62063F-08A9-5D49-BC91-3EA50AF6AED6}" type="pres">
      <dgm:prSet presAssocID="{FABE8D1B-7F7E-3D48-ACD8-816E001465C1}" presName="vSp1" presStyleCnt="0"/>
      <dgm:spPr/>
    </dgm:pt>
    <dgm:pt modelId="{D748B9DF-56B2-454A-B9A6-BD476B7A286F}" type="pres">
      <dgm:prSet presAssocID="{FABE8D1B-7F7E-3D48-ACD8-816E001465C1}" presName="simulatedConn" presStyleLbl="solidFgAcc1" presStyleIdx="1" presStyleCnt="2"/>
      <dgm:spPr>
        <a:solidFill>
          <a:schemeClr val="tx1"/>
        </a:solidFill>
      </dgm:spPr>
    </dgm:pt>
    <dgm:pt modelId="{193CCBF3-CCAA-D14C-8FCA-3FFE1C5C2B2E}" type="pres">
      <dgm:prSet presAssocID="{FABE8D1B-7F7E-3D48-ACD8-816E001465C1}" presName="vSp2" presStyleCnt="0"/>
      <dgm:spPr/>
    </dgm:pt>
    <dgm:pt modelId="{F2F9777A-2890-874B-98CD-43F25DF2A756}" type="pres">
      <dgm:prSet presAssocID="{FABE8D1B-7F7E-3D48-ACD8-816E001465C1}" presName="sibTrans" presStyleCnt="0"/>
      <dgm:spPr/>
    </dgm:pt>
    <dgm:pt modelId="{6C43575D-5539-D148-9FBA-E32F40851D17}" type="pres">
      <dgm:prSet presAssocID="{6EE64F27-2E1B-7348-9B44-1C845E4BB330}" presName="compositeNode" presStyleCnt="0">
        <dgm:presLayoutVars>
          <dgm:bulletEnabled val="1"/>
        </dgm:presLayoutVars>
      </dgm:prSet>
      <dgm:spPr/>
    </dgm:pt>
    <dgm:pt modelId="{50AEF6CC-2208-8D42-9B7F-6491346134E5}" type="pres">
      <dgm:prSet presAssocID="{6EE64F27-2E1B-7348-9B44-1C845E4BB330}" presName="bgRect" presStyleLbl="node1" presStyleIdx="2" presStyleCnt="3"/>
      <dgm:spPr/>
      <dgm:t>
        <a:bodyPr/>
        <a:lstStyle/>
        <a:p>
          <a:endParaRPr lang="en-US"/>
        </a:p>
      </dgm:t>
    </dgm:pt>
    <dgm:pt modelId="{A56F2D89-4062-6945-B8F2-414BAFA93014}" type="pres">
      <dgm:prSet presAssocID="{6EE64F27-2E1B-7348-9B44-1C845E4BB330}" presName="parentNode" presStyleLbl="node1" presStyleIdx="2" presStyleCnt="3">
        <dgm:presLayoutVars>
          <dgm:chMax val="0"/>
          <dgm:bulletEnabled val="1"/>
        </dgm:presLayoutVars>
      </dgm:prSet>
      <dgm:spPr/>
      <dgm:t>
        <a:bodyPr/>
        <a:lstStyle/>
        <a:p>
          <a:endParaRPr lang="en-US"/>
        </a:p>
      </dgm:t>
    </dgm:pt>
    <dgm:pt modelId="{5DB18963-A7BC-B44B-B219-50474F1616AC}" type="pres">
      <dgm:prSet presAssocID="{6EE64F27-2E1B-7348-9B44-1C845E4BB330}" presName="childNode" presStyleLbl="node1" presStyleIdx="2" presStyleCnt="3">
        <dgm:presLayoutVars>
          <dgm:bulletEnabled val="1"/>
        </dgm:presLayoutVars>
      </dgm:prSet>
      <dgm:spPr/>
      <dgm:t>
        <a:bodyPr/>
        <a:lstStyle/>
        <a:p>
          <a:endParaRPr lang="en-US"/>
        </a:p>
      </dgm:t>
    </dgm:pt>
  </dgm:ptLst>
  <dgm:cxnLst>
    <dgm:cxn modelId="{574D9CE6-999A-B14A-A1B6-4095E2E3693D}" type="presOf" srcId="{9FA9A1AD-A23B-364D-881C-5C1DAAD9A6A4}" destId="{3D271DB7-CBA7-964C-83B6-442377DA2EE3}" srcOrd="0" destOrd="0" presId="urn:microsoft.com/office/officeart/2005/8/layout/hProcess7"/>
    <dgm:cxn modelId="{F70CEC80-2400-3144-A1C2-EEA54A2E4B31}" type="presOf" srcId="{0C5F87AF-0599-3B4F-89E5-C9425DDE93C3}" destId="{1A180370-A816-F34B-9BD0-2E27B36105D7}" srcOrd="0" destOrd="0" presId="urn:microsoft.com/office/officeart/2005/8/layout/hProcess7"/>
    <dgm:cxn modelId="{8A09F162-B5C2-FD48-AEF8-A0D9744BADCA}" srcId="{9D68525B-8C93-CF4D-B883-7E7196CB081D}" destId="{9FA9A1AD-A23B-364D-881C-5C1DAAD9A6A4}" srcOrd="1" destOrd="0" parTransId="{3699AE09-DF15-AF4B-BA94-EFC53189C727}" sibTransId="{FABE8D1B-7F7E-3D48-ACD8-816E001465C1}"/>
    <dgm:cxn modelId="{EB2AB8F1-7F3C-3F41-9366-C1AC4B5F43D6}" type="presOf" srcId="{505FB004-8193-B94F-A97B-C9A606982D37}" destId="{F16B5EB8-5546-1741-AD9F-7A01F456F898}" srcOrd="1" destOrd="0" presId="urn:microsoft.com/office/officeart/2005/8/layout/hProcess7"/>
    <dgm:cxn modelId="{36FB4A6D-C488-5147-97E2-6C73A543C588}" type="presOf" srcId="{505FB004-8193-B94F-A97B-C9A606982D37}" destId="{8172875A-60C6-F248-9B1C-075E44839F6F}" srcOrd="0" destOrd="0" presId="urn:microsoft.com/office/officeart/2005/8/layout/hProcess7"/>
    <dgm:cxn modelId="{FD313CA2-2CDA-2742-9C34-D13F7035B49D}" type="presOf" srcId="{6EE64F27-2E1B-7348-9B44-1C845E4BB330}" destId="{50AEF6CC-2208-8D42-9B7F-6491346134E5}" srcOrd="0" destOrd="0" presId="urn:microsoft.com/office/officeart/2005/8/layout/hProcess7"/>
    <dgm:cxn modelId="{8EED9B05-C2F5-D643-B1B6-502C777ED2C7}" srcId="{505FB004-8193-B94F-A97B-C9A606982D37}" destId="{AAC947D4-7EF6-934B-9ECD-21AFB95DCA93}" srcOrd="0" destOrd="0" parTransId="{47952BD0-A055-2849-862C-97E15661C67F}" sibTransId="{B5D45815-5D3C-C543-8BB6-9EDA892F1A15}"/>
    <dgm:cxn modelId="{FF022E80-F624-274E-B534-4786D17824FB}" srcId="{9D68525B-8C93-CF4D-B883-7E7196CB081D}" destId="{6EE64F27-2E1B-7348-9B44-1C845E4BB330}" srcOrd="2" destOrd="0" parTransId="{331B04B3-4A9A-BD42-B2FA-EFD951795BFA}" sibTransId="{7BFA01B1-6910-C24E-A844-A17796DE1E82}"/>
    <dgm:cxn modelId="{ECAF58E6-9742-D945-B0D8-D20006E6BD6A}" type="presOf" srcId="{6E77A107-992F-9440-9AF1-7D0886559A1F}" destId="{5DB18963-A7BC-B44B-B219-50474F1616AC}" srcOrd="0" destOrd="0" presId="urn:microsoft.com/office/officeart/2005/8/layout/hProcess7"/>
    <dgm:cxn modelId="{24497BE4-CDC1-3541-8FD2-5E6D898C5B42}" srcId="{6EE64F27-2E1B-7348-9B44-1C845E4BB330}" destId="{6E77A107-992F-9440-9AF1-7D0886559A1F}" srcOrd="0" destOrd="0" parTransId="{90EA30F2-F07C-BC42-A0D2-B6CC0A59C7D9}" sibTransId="{4D117A0E-3CA2-5E41-A2B9-2D9BFDD7A703}"/>
    <dgm:cxn modelId="{B6CA8452-FF23-A04E-BBAD-06C015711C50}" type="presOf" srcId="{9FA9A1AD-A23B-364D-881C-5C1DAAD9A6A4}" destId="{D294410D-CD47-3A45-816A-59F88C90B991}" srcOrd="1" destOrd="0" presId="urn:microsoft.com/office/officeart/2005/8/layout/hProcess7"/>
    <dgm:cxn modelId="{92480060-D439-0C4D-AC24-E4CBFEA4F6FC}" type="presOf" srcId="{6EE64F27-2E1B-7348-9B44-1C845E4BB330}" destId="{A56F2D89-4062-6945-B8F2-414BAFA93014}" srcOrd="1" destOrd="0" presId="urn:microsoft.com/office/officeart/2005/8/layout/hProcess7"/>
    <dgm:cxn modelId="{0C8F299B-BBFE-D348-B87D-CAE787CD7D02}" srcId="{9FA9A1AD-A23B-364D-881C-5C1DAAD9A6A4}" destId="{0C5F87AF-0599-3B4F-89E5-C9425DDE93C3}" srcOrd="0" destOrd="0" parTransId="{454CBC8D-CDD1-ED44-92F4-FCC5CEB31D57}" sibTransId="{8937F125-A203-024C-A29A-8E39DB1A1685}"/>
    <dgm:cxn modelId="{B04B2790-FDDA-3F4A-B2FB-978EFB1292A4}" type="presOf" srcId="{AAC947D4-7EF6-934B-9ECD-21AFB95DCA93}" destId="{732DEDDB-9655-704F-BD67-C22E43EA7852}" srcOrd="0" destOrd="0" presId="urn:microsoft.com/office/officeart/2005/8/layout/hProcess7"/>
    <dgm:cxn modelId="{99B294F5-5746-4F40-9087-A2CAF8D56F40}" type="presOf" srcId="{9D68525B-8C93-CF4D-B883-7E7196CB081D}" destId="{2CC52C3B-E11C-6A48-AE84-E1279CED35AA}" srcOrd="0" destOrd="0" presId="urn:microsoft.com/office/officeart/2005/8/layout/hProcess7"/>
    <dgm:cxn modelId="{CA363E92-5574-8E48-AD66-570C394CA55F}" srcId="{9D68525B-8C93-CF4D-B883-7E7196CB081D}" destId="{505FB004-8193-B94F-A97B-C9A606982D37}" srcOrd="0" destOrd="0" parTransId="{B2C0215B-153B-DD45-AD3B-B7B583CA5B60}" sibTransId="{0F9BD1BB-2651-7A42-9365-5A7EA9F14C78}"/>
    <dgm:cxn modelId="{7879FA53-6D4B-9843-B5AD-F51A34AB8A76}" type="presParOf" srcId="{2CC52C3B-E11C-6A48-AE84-E1279CED35AA}" destId="{48E97350-399D-1A44-9E06-8B3E9AC13ABF}" srcOrd="0" destOrd="0" presId="urn:microsoft.com/office/officeart/2005/8/layout/hProcess7"/>
    <dgm:cxn modelId="{6CDC3C61-5600-E349-BEBA-3DE4191E52F0}" type="presParOf" srcId="{48E97350-399D-1A44-9E06-8B3E9AC13ABF}" destId="{8172875A-60C6-F248-9B1C-075E44839F6F}" srcOrd="0" destOrd="0" presId="urn:microsoft.com/office/officeart/2005/8/layout/hProcess7"/>
    <dgm:cxn modelId="{B8A1263E-F288-1D40-B1FA-86E306043525}" type="presParOf" srcId="{48E97350-399D-1A44-9E06-8B3E9AC13ABF}" destId="{F16B5EB8-5546-1741-AD9F-7A01F456F898}" srcOrd="1" destOrd="0" presId="urn:microsoft.com/office/officeart/2005/8/layout/hProcess7"/>
    <dgm:cxn modelId="{97654A5B-111D-3D45-9329-2B4611BDEC42}" type="presParOf" srcId="{48E97350-399D-1A44-9E06-8B3E9AC13ABF}" destId="{732DEDDB-9655-704F-BD67-C22E43EA7852}" srcOrd="2" destOrd="0" presId="urn:microsoft.com/office/officeart/2005/8/layout/hProcess7"/>
    <dgm:cxn modelId="{704BF6A0-AE59-D14E-B5E2-C8DCBA6D6FD4}" type="presParOf" srcId="{2CC52C3B-E11C-6A48-AE84-E1279CED35AA}" destId="{ADAE6951-B634-4E4C-88CD-C13949BC6DF8}" srcOrd="1" destOrd="0" presId="urn:microsoft.com/office/officeart/2005/8/layout/hProcess7"/>
    <dgm:cxn modelId="{DE44C34E-6DEC-774B-84A2-0E52C89F4BEC}" type="presParOf" srcId="{2CC52C3B-E11C-6A48-AE84-E1279CED35AA}" destId="{5098F2AE-A1AD-ED42-A5B4-24129985ADD4}" srcOrd="2" destOrd="0" presId="urn:microsoft.com/office/officeart/2005/8/layout/hProcess7"/>
    <dgm:cxn modelId="{75616C57-F076-6540-8EB8-A776FCC6B85F}" type="presParOf" srcId="{5098F2AE-A1AD-ED42-A5B4-24129985ADD4}" destId="{ECEC2C58-E450-F244-B353-F1FB5CCBA4F2}" srcOrd="0" destOrd="0" presId="urn:microsoft.com/office/officeart/2005/8/layout/hProcess7"/>
    <dgm:cxn modelId="{BB6DD656-8D4F-B84C-B71D-A9F08068EC57}" type="presParOf" srcId="{5098F2AE-A1AD-ED42-A5B4-24129985ADD4}" destId="{A7F764A5-F2A3-4041-A534-E9DDCC56BE8B}" srcOrd="1" destOrd="0" presId="urn:microsoft.com/office/officeart/2005/8/layout/hProcess7"/>
    <dgm:cxn modelId="{04AAFAE5-F005-3042-A82B-CA935A7F8039}" type="presParOf" srcId="{5098F2AE-A1AD-ED42-A5B4-24129985ADD4}" destId="{230C800D-EBB1-0742-85A2-76D1522C7981}" srcOrd="2" destOrd="0" presId="urn:microsoft.com/office/officeart/2005/8/layout/hProcess7"/>
    <dgm:cxn modelId="{93A954D0-CF9D-4C49-B514-41D7AA41AE21}" type="presParOf" srcId="{2CC52C3B-E11C-6A48-AE84-E1279CED35AA}" destId="{04821DDC-2DF2-4147-9549-70E4A94FFCFE}" srcOrd="3" destOrd="0" presId="urn:microsoft.com/office/officeart/2005/8/layout/hProcess7"/>
    <dgm:cxn modelId="{DBBAF4BA-712D-574F-91DB-591D809F819E}" type="presParOf" srcId="{2CC52C3B-E11C-6A48-AE84-E1279CED35AA}" destId="{E9A8A960-7DA7-7341-BCBE-303334CE9A61}" srcOrd="4" destOrd="0" presId="urn:microsoft.com/office/officeart/2005/8/layout/hProcess7"/>
    <dgm:cxn modelId="{64B59837-FD92-8740-A5D6-473FF857EC37}" type="presParOf" srcId="{E9A8A960-7DA7-7341-BCBE-303334CE9A61}" destId="{3D271DB7-CBA7-964C-83B6-442377DA2EE3}" srcOrd="0" destOrd="0" presId="urn:microsoft.com/office/officeart/2005/8/layout/hProcess7"/>
    <dgm:cxn modelId="{231167E3-46EF-974A-AAF7-2143CDEC5DCF}" type="presParOf" srcId="{E9A8A960-7DA7-7341-BCBE-303334CE9A61}" destId="{D294410D-CD47-3A45-816A-59F88C90B991}" srcOrd="1" destOrd="0" presId="urn:microsoft.com/office/officeart/2005/8/layout/hProcess7"/>
    <dgm:cxn modelId="{CA9ACA3F-DBD2-0841-B57C-0278A56CAD2A}" type="presParOf" srcId="{E9A8A960-7DA7-7341-BCBE-303334CE9A61}" destId="{1A180370-A816-F34B-9BD0-2E27B36105D7}" srcOrd="2" destOrd="0" presId="urn:microsoft.com/office/officeart/2005/8/layout/hProcess7"/>
    <dgm:cxn modelId="{6ADA2303-AEC6-534A-8EC4-41C5C260EB44}" type="presParOf" srcId="{2CC52C3B-E11C-6A48-AE84-E1279CED35AA}" destId="{084229D6-C31F-A045-B8CC-8A1AEBAE853D}" srcOrd="5" destOrd="0" presId="urn:microsoft.com/office/officeart/2005/8/layout/hProcess7"/>
    <dgm:cxn modelId="{64CE31C2-E288-D049-A32E-C9951E85561E}" type="presParOf" srcId="{2CC52C3B-E11C-6A48-AE84-E1279CED35AA}" destId="{CAA4F3FC-FBDE-6A42-A0A4-7813311C2FE3}" srcOrd="6" destOrd="0" presId="urn:microsoft.com/office/officeart/2005/8/layout/hProcess7"/>
    <dgm:cxn modelId="{32DB8B4F-A3AD-DC43-A2EE-11142A287A65}" type="presParOf" srcId="{CAA4F3FC-FBDE-6A42-A0A4-7813311C2FE3}" destId="{1B62063F-08A9-5D49-BC91-3EA50AF6AED6}" srcOrd="0" destOrd="0" presId="urn:microsoft.com/office/officeart/2005/8/layout/hProcess7"/>
    <dgm:cxn modelId="{DCFE2D7E-1CA7-6847-9190-8B47C115397A}" type="presParOf" srcId="{CAA4F3FC-FBDE-6A42-A0A4-7813311C2FE3}" destId="{D748B9DF-56B2-454A-B9A6-BD476B7A286F}" srcOrd="1" destOrd="0" presId="urn:microsoft.com/office/officeart/2005/8/layout/hProcess7"/>
    <dgm:cxn modelId="{E468F245-632E-AE4F-9D9D-645B1302B866}" type="presParOf" srcId="{CAA4F3FC-FBDE-6A42-A0A4-7813311C2FE3}" destId="{193CCBF3-CCAA-D14C-8FCA-3FFE1C5C2B2E}" srcOrd="2" destOrd="0" presId="urn:microsoft.com/office/officeart/2005/8/layout/hProcess7"/>
    <dgm:cxn modelId="{AE21386B-51A7-774D-B744-91D3288224E9}" type="presParOf" srcId="{2CC52C3B-E11C-6A48-AE84-E1279CED35AA}" destId="{F2F9777A-2890-874B-98CD-43F25DF2A756}" srcOrd="7" destOrd="0" presId="urn:microsoft.com/office/officeart/2005/8/layout/hProcess7"/>
    <dgm:cxn modelId="{872F7A4A-D143-9941-9EF3-0EB59463EDC0}" type="presParOf" srcId="{2CC52C3B-E11C-6A48-AE84-E1279CED35AA}" destId="{6C43575D-5539-D148-9FBA-E32F40851D17}" srcOrd="8" destOrd="0" presId="urn:microsoft.com/office/officeart/2005/8/layout/hProcess7"/>
    <dgm:cxn modelId="{33679989-9FE8-814D-B9DB-1DBFA62C5416}" type="presParOf" srcId="{6C43575D-5539-D148-9FBA-E32F40851D17}" destId="{50AEF6CC-2208-8D42-9B7F-6491346134E5}" srcOrd="0" destOrd="0" presId="urn:microsoft.com/office/officeart/2005/8/layout/hProcess7"/>
    <dgm:cxn modelId="{AE8AC142-5109-D24A-8B94-CC8D6A4BF87E}" type="presParOf" srcId="{6C43575D-5539-D148-9FBA-E32F40851D17}" destId="{A56F2D89-4062-6945-B8F2-414BAFA93014}" srcOrd="1" destOrd="0" presId="urn:microsoft.com/office/officeart/2005/8/layout/hProcess7"/>
    <dgm:cxn modelId="{D916D420-B764-C044-8142-C94939B97DF3}" type="presParOf" srcId="{6C43575D-5539-D148-9FBA-E32F40851D17}" destId="{5DB18963-A7BC-B44B-B219-50474F1616AC}" srcOrd="2" destOrd="0" presId="urn:microsoft.com/office/officeart/2005/8/layout/hProcess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72875A-60C6-F248-9B1C-075E44839F6F}">
      <dsp:nvSpPr>
        <dsp:cNvPr id="0" name=""/>
        <dsp:cNvSpPr/>
      </dsp:nvSpPr>
      <dsp:spPr>
        <a:xfrm>
          <a:off x="614" y="492754"/>
          <a:ext cx="2643020" cy="3171624"/>
        </a:xfrm>
        <a:prstGeom prst="roundRect">
          <a:avLst>
            <a:gd name="adj" fmla="val 5000"/>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82296" rIns="106680" bIns="0" numCol="1" spcCol="1270" anchor="t" anchorCtr="0">
          <a:noAutofit/>
        </a:bodyPr>
        <a:lstStyle/>
        <a:p>
          <a:pPr lvl="0" algn="r" defTabSz="1066800">
            <a:lnSpc>
              <a:spcPct val="90000"/>
            </a:lnSpc>
            <a:spcBef>
              <a:spcPct val="0"/>
            </a:spcBef>
            <a:spcAft>
              <a:spcPct val="35000"/>
            </a:spcAft>
          </a:pPr>
          <a:r>
            <a:rPr lang="en-US" sz="2400" kern="1200" dirty="0" smtClean="0">
              <a:solidFill>
                <a:schemeClr val="tx1"/>
              </a:solidFill>
            </a:rPr>
            <a:t>Collect information</a:t>
          </a:r>
          <a:endParaRPr lang="en-US" sz="2400" kern="1200" dirty="0">
            <a:solidFill>
              <a:schemeClr val="tx1"/>
            </a:solidFill>
          </a:endParaRPr>
        </a:p>
      </dsp:txBody>
      <dsp:txXfrm rot="16200000">
        <a:off x="-1035449" y="1528818"/>
        <a:ext cx="2600731" cy="528604"/>
      </dsp:txXfrm>
    </dsp:sp>
    <dsp:sp modelId="{732DEDDB-9655-704F-BD67-C22E43EA7852}">
      <dsp:nvSpPr>
        <dsp:cNvPr id="0" name=""/>
        <dsp:cNvSpPr/>
      </dsp:nvSpPr>
      <dsp:spPr>
        <a:xfrm>
          <a:off x="529218" y="492754"/>
          <a:ext cx="1969049" cy="3171624"/>
        </a:xfrm>
        <a:prstGeom prst="rect">
          <a:avLst/>
        </a:prstGeom>
        <a:noFill/>
        <a:ln>
          <a:noFill/>
        </a:ln>
        <a:effectLst/>
        <a:sp3d/>
      </dsp:spPr>
      <dsp:style>
        <a:lnRef idx="0">
          <a:scrgbClr r="0" g="0" b="0"/>
        </a:lnRef>
        <a:fillRef idx="3">
          <a:scrgbClr r="0" g="0" b="0"/>
        </a:fillRef>
        <a:effectRef idx="2">
          <a:scrgbClr r="0" g="0" b="0"/>
        </a:effectRef>
        <a:fontRef idx="minor">
          <a:schemeClr val="lt1"/>
        </a:fontRef>
      </dsp:style>
      <dsp:txBody>
        <a:bodyPr spcFirstLastPara="0" vert="horz" wrap="square" lIns="0" tIns="96012" rIns="0" bIns="0" numCol="1" spcCol="1270" anchor="t" anchorCtr="0">
          <a:noAutofit/>
        </a:bodyPr>
        <a:lstStyle/>
        <a:p>
          <a:pPr lvl="0" algn="l" defTabSz="1244600">
            <a:lnSpc>
              <a:spcPct val="90000"/>
            </a:lnSpc>
            <a:spcBef>
              <a:spcPct val="0"/>
            </a:spcBef>
            <a:spcAft>
              <a:spcPct val="35000"/>
            </a:spcAft>
          </a:pPr>
          <a:r>
            <a:rPr lang="en-US" sz="2800" kern="1200" dirty="0" smtClean="0"/>
            <a:t>Current</a:t>
          </a:r>
          <a:r>
            <a:rPr lang="en-US" sz="2800" kern="1200" baseline="0" dirty="0" smtClean="0"/>
            <a:t> AU policy </a:t>
          </a:r>
        </a:p>
        <a:p>
          <a:pPr lvl="0" algn="l" defTabSz="1244600">
            <a:lnSpc>
              <a:spcPct val="90000"/>
            </a:lnSpc>
            <a:spcBef>
              <a:spcPct val="0"/>
            </a:spcBef>
            <a:spcAft>
              <a:spcPct val="35000"/>
            </a:spcAft>
          </a:pPr>
          <a:r>
            <a:rPr lang="en-US" sz="2800" kern="1200" baseline="0" smtClean="0"/>
            <a:t>Fringe </a:t>
          </a:r>
          <a:r>
            <a:rPr lang="en-US" sz="2800" kern="1200" baseline="0" dirty="0" smtClean="0"/>
            <a:t>practices at peer institutions</a:t>
          </a:r>
          <a:endParaRPr lang="en-US" sz="2800" kern="1200" dirty="0"/>
        </a:p>
      </dsp:txBody>
      <dsp:txXfrm>
        <a:off x="529218" y="492754"/>
        <a:ext cx="1969049" cy="3171624"/>
      </dsp:txXfrm>
    </dsp:sp>
    <dsp:sp modelId="{3D271DB7-CBA7-964C-83B6-442377DA2EE3}">
      <dsp:nvSpPr>
        <dsp:cNvPr id="0" name=""/>
        <dsp:cNvSpPr/>
      </dsp:nvSpPr>
      <dsp:spPr>
        <a:xfrm>
          <a:off x="2736139" y="492754"/>
          <a:ext cx="2643020" cy="3171624"/>
        </a:xfrm>
        <a:prstGeom prst="roundRect">
          <a:avLst>
            <a:gd name="adj" fmla="val 5000"/>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82296" rIns="106680" bIns="0" numCol="1" spcCol="1270" anchor="t" anchorCtr="0">
          <a:noAutofit/>
        </a:bodyPr>
        <a:lstStyle/>
        <a:p>
          <a:pPr lvl="0" algn="r" defTabSz="1066800">
            <a:lnSpc>
              <a:spcPct val="90000"/>
            </a:lnSpc>
            <a:spcBef>
              <a:spcPct val="0"/>
            </a:spcBef>
            <a:spcAft>
              <a:spcPct val="35000"/>
            </a:spcAft>
          </a:pPr>
          <a:r>
            <a:rPr lang="en-US" sz="2400" kern="1200" dirty="0" smtClean="0">
              <a:solidFill>
                <a:schemeClr val="tx1"/>
              </a:solidFill>
            </a:rPr>
            <a:t>Meetings</a:t>
          </a:r>
          <a:endParaRPr lang="en-US" sz="2400" kern="1200" dirty="0">
            <a:solidFill>
              <a:schemeClr val="tx1"/>
            </a:solidFill>
          </a:endParaRPr>
        </a:p>
      </dsp:txBody>
      <dsp:txXfrm rot="16200000">
        <a:off x="1700076" y="1528818"/>
        <a:ext cx="2600731" cy="528604"/>
      </dsp:txXfrm>
    </dsp:sp>
    <dsp:sp modelId="{A7F764A5-F2A3-4041-A534-E9DDCC56BE8B}">
      <dsp:nvSpPr>
        <dsp:cNvPr id="0" name=""/>
        <dsp:cNvSpPr/>
      </dsp:nvSpPr>
      <dsp:spPr>
        <a:xfrm rot="5400000">
          <a:off x="2516342" y="3013012"/>
          <a:ext cx="466025" cy="396453"/>
        </a:xfrm>
        <a:prstGeom prst="flowChartExtract">
          <a:avLst/>
        </a:prstGeom>
        <a:solidFill>
          <a:schemeClr val="tx1"/>
        </a:solidFill>
        <a:ln w="6350" cap="flat" cmpd="sng" algn="in">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1A180370-A816-F34B-9BD0-2E27B36105D7}">
      <dsp:nvSpPr>
        <dsp:cNvPr id="0" name=""/>
        <dsp:cNvSpPr/>
      </dsp:nvSpPr>
      <dsp:spPr>
        <a:xfrm>
          <a:off x="3264743" y="492754"/>
          <a:ext cx="1969049" cy="3171624"/>
        </a:xfrm>
        <a:prstGeom prst="rect">
          <a:avLst/>
        </a:prstGeom>
        <a:noFill/>
        <a:ln>
          <a:noFill/>
        </a:ln>
        <a:effectLst/>
        <a:sp3d/>
      </dsp:spPr>
      <dsp:style>
        <a:lnRef idx="0">
          <a:scrgbClr r="0" g="0" b="0"/>
        </a:lnRef>
        <a:fillRef idx="3">
          <a:scrgbClr r="0" g="0" b="0"/>
        </a:fillRef>
        <a:effectRef idx="2">
          <a:scrgbClr r="0" g="0" b="0"/>
        </a:effectRef>
        <a:fontRef idx="minor">
          <a:schemeClr val="lt1"/>
        </a:fontRef>
      </dsp:style>
      <dsp:txBody>
        <a:bodyPr spcFirstLastPara="0" vert="horz" wrap="square" lIns="0" tIns="102870" rIns="0" bIns="0" numCol="1" spcCol="1270" anchor="t" anchorCtr="0">
          <a:noAutofit/>
        </a:bodyPr>
        <a:lstStyle/>
        <a:p>
          <a:pPr lvl="0" algn="l" defTabSz="1333500">
            <a:lnSpc>
              <a:spcPct val="90000"/>
            </a:lnSpc>
            <a:spcBef>
              <a:spcPct val="0"/>
            </a:spcBef>
            <a:spcAft>
              <a:spcPct val="35000"/>
            </a:spcAft>
          </a:pPr>
          <a:endParaRPr lang="en-US" sz="3000" kern="1200" dirty="0" smtClean="0"/>
        </a:p>
        <a:p>
          <a:pPr lvl="0" algn="l" defTabSz="1333500">
            <a:lnSpc>
              <a:spcPct val="90000"/>
            </a:lnSpc>
            <a:spcBef>
              <a:spcPct val="0"/>
            </a:spcBef>
            <a:spcAft>
              <a:spcPct val="35000"/>
            </a:spcAft>
          </a:pPr>
          <a:r>
            <a:rPr lang="en-US" sz="3000" kern="1200" dirty="0" smtClean="0"/>
            <a:t>Budget services </a:t>
          </a:r>
        </a:p>
        <a:p>
          <a:pPr lvl="0" algn="l" defTabSz="1333500">
            <a:lnSpc>
              <a:spcPct val="90000"/>
            </a:lnSpc>
            <a:spcBef>
              <a:spcPct val="0"/>
            </a:spcBef>
            <a:spcAft>
              <a:spcPct val="35000"/>
            </a:spcAft>
          </a:pPr>
          <a:endParaRPr lang="en-US" sz="3000" kern="1200" dirty="0" smtClean="0"/>
        </a:p>
        <a:p>
          <a:pPr lvl="0" algn="l" defTabSz="1333500">
            <a:lnSpc>
              <a:spcPct val="90000"/>
            </a:lnSpc>
            <a:spcBef>
              <a:spcPct val="0"/>
            </a:spcBef>
            <a:spcAft>
              <a:spcPct val="35000"/>
            </a:spcAft>
          </a:pPr>
          <a:r>
            <a:rPr lang="en-US" sz="3000" kern="1200" dirty="0" smtClean="0"/>
            <a:t>Committee</a:t>
          </a:r>
          <a:r>
            <a:rPr lang="en-US" sz="3000" kern="1200" baseline="0" dirty="0" smtClean="0"/>
            <a:t> discussions</a:t>
          </a:r>
          <a:endParaRPr lang="en-US" sz="3000" kern="1200" dirty="0" smtClean="0"/>
        </a:p>
      </dsp:txBody>
      <dsp:txXfrm>
        <a:off x="3264743" y="492754"/>
        <a:ext cx="1969049" cy="3171624"/>
      </dsp:txXfrm>
    </dsp:sp>
    <dsp:sp modelId="{50AEF6CC-2208-8D42-9B7F-6491346134E5}">
      <dsp:nvSpPr>
        <dsp:cNvPr id="0" name=""/>
        <dsp:cNvSpPr/>
      </dsp:nvSpPr>
      <dsp:spPr>
        <a:xfrm>
          <a:off x="5471665" y="492754"/>
          <a:ext cx="2643020" cy="3171624"/>
        </a:xfrm>
        <a:prstGeom prst="roundRect">
          <a:avLst>
            <a:gd name="adj" fmla="val 5000"/>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82296" rIns="106680" bIns="0" numCol="1" spcCol="1270" anchor="t" anchorCtr="0">
          <a:noAutofit/>
        </a:bodyPr>
        <a:lstStyle/>
        <a:p>
          <a:pPr lvl="0" algn="r" defTabSz="1066800">
            <a:lnSpc>
              <a:spcPct val="90000"/>
            </a:lnSpc>
            <a:spcBef>
              <a:spcPct val="0"/>
            </a:spcBef>
            <a:spcAft>
              <a:spcPct val="35000"/>
            </a:spcAft>
          </a:pPr>
          <a:r>
            <a:rPr lang="en-US" sz="2400" kern="1200" dirty="0" smtClean="0">
              <a:solidFill>
                <a:schemeClr val="tx1"/>
              </a:solidFill>
            </a:rPr>
            <a:t>Conclusions</a:t>
          </a:r>
          <a:endParaRPr lang="en-US" sz="2400" kern="1200" dirty="0">
            <a:solidFill>
              <a:schemeClr val="tx1"/>
            </a:solidFill>
          </a:endParaRPr>
        </a:p>
      </dsp:txBody>
      <dsp:txXfrm rot="16200000">
        <a:off x="4435601" y="1528818"/>
        <a:ext cx="2600731" cy="528604"/>
      </dsp:txXfrm>
    </dsp:sp>
    <dsp:sp modelId="{D748B9DF-56B2-454A-B9A6-BD476B7A286F}">
      <dsp:nvSpPr>
        <dsp:cNvPr id="0" name=""/>
        <dsp:cNvSpPr/>
      </dsp:nvSpPr>
      <dsp:spPr>
        <a:xfrm rot="5400000">
          <a:off x="5251867" y="3013012"/>
          <a:ext cx="466025" cy="396453"/>
        </a:xfrm>
        <a:prstGeom prst="flowChartExtract">
          <a:avLst/>
        </a:prstGeom>
        <a:solidFill>
          <a:schemeClr val="tx1"/>
        </a:solidFill>
        <a:ln w="6350" cap="flat" cmpd="sng" algn="in">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5DB18963-A7BC-B44B-B219-50474F1616AC}">
      <dsp:nvSpPr>
        <dsp:cNvPr id="0" name=""/>
        <dsp:cNvSpPr/>
      </dsp:nvSpPr>
      <dsp:spPr>
        <a:xfrm>
          <a:off x="6000269" y="492754"/>
          <a:ext cx="1969049" cy="3171624"/>
        </a:xfrm>
        <a:prstGeom prst="rect">
          <a:avLst/>
        </a:prstGeom>
        <a:noFill/>
        <a:ln>
          <a:noFill/>
        </a:ln>
        <a:effectLst/>
        <a:sp3d/>
      </dsp:spPr>
      <dsp:style>
        <a:lnRef idx="0">
          <a:scrgbClr r="0" g="0" b="0"/>
        </a:lnRef>
        <a:fillRef idx="3">
          <a:scrgbClr r="0" g="0" b="0"/>
        </a:fillRef>
        <a:effectRef idx="2">
          <a:scrgbClr r="0" g="0" b="0"/>
        </a:effectRef>
        <a:fontRef idx="minor">
          <a:schemeClr val="lt1"/>
        </a:fontRef>
      </dsp:style>
      <dsp:txBody>
        <a:bodyPr spcFirstLastPara="0" vert="horz" wrap="square" lIns="0" tIns="102870" rIns="0" bIns="0" numCol="1" spcCol="1270" anchor="t" anchorCtr="0">
          <a:noAutofit/>
        </a:bodyPr>
        <a:lstStyle/>
        <a:p>
          <a:pPr lvl="0" algn="l" defTabSz="1333500">
            <a:lnSpc>
              <a:spcPct val="90000"/>
            </a:lnSpc>
            <a:spcBef>
              <a:spcPct val="0"/>
            </a:spcBef>
            <a:spcAft>
              <a:spcPct val="35000"/>
            </a:spcAft>
          </a:pPr>
          <a:endParaRPr lang="en-US" sz="3000" kern="1200" dirty="0" smtClean="0"/>
        </a:p>
        <a:p>
          <a:pPr lvl="0" algn="l" defTabSz="1333500">
            <a:lnSpc>
              <a:spcPct val="90000"/>
            </a:lnSpc>
            <a:spcBef>
              <a:spcPct val="0"/>
            </a:spcBef>
            <a:spcAft>
              <a:spcPct val="35000"/>
            </a:spcAft>
          </a:pPr>
          <a:r>
            <a:rPr lang="en-US" sz="3000" kern="1200" dirty="0" smtClean="0"/>
            <a:t>Summary</a:t>
          </a:r>
          <a:r>
            <a:rPr lang="en-US" sz="3000" kern="1200" baseline="0" dirty="0" smtClean="0"/>
            <a:t> </a:t>
          </a:r>
        </a:p>
        <a:p>
          <a:pPr lvl="0" algn="l" defTabSz="1333500">
            <a:lnSpc>
              <a:spcPct val="90000"/>
            </a:lnSpc>
            <a:spcBef>
              <a:spcPct val="0"/>
            </a:spcBef>
            <a:spcAft>
              <a:spcPct val="35000"/>
            </a:spcAft>
          </a:pPr>
          <a:endParaRPr lang="en-US" sz="3000" kern="1200" baseline="0" dirty="0" smtClean="0"/>
        </a:p>
        <a:p>
          <a:pPr lvl="0" algn="l" defTabSz="1333500">
            <a:lnSpc>
              <a:spcPct val="90000"/>
            </a:lnSpc>
            <a:spcBef>
              <a:spcPct val="0"/>
            </a:spcBef>
            <a:spcAft>
              <a:spcPct val="35000"/>
            </a:spcAft>
          </a:pPr>
          <a:r>
            <a:rPr lang="en-US" sz="3000" kern="1200" baseline="0" dirty="0" smtClean="0"/>
            <a:t>Suggestions  </a:t>
          </a:r>
          <a:endParaRPr lang="en-US" sz="3000" kern="1200" dirty="0"/>
        </a:p>
      </dsp:txBody>
      <dsp:txXfrm>
        <a:off x="6000269" y="492754"/>
        <a:ext cx="1969049" cy="3171624"/>
      </dsp:txXfrm>
    </dsp:sp>
  </dsp:spTree>
</dsp:drawing>
</file>

<file path=ppt/diagrams/layout1.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8D0AC4-9FA2-BD42-A534-7A557DF38C52}" type="datetimeFigureOut">
              <a:rPr lang="en-US" smtClean="0"/>
              <a:t>11/24/16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D5E3CC0-8DCB-4A46-ACFB-9887E4055D9A}" type="slidenum">
              <a:rPr lang="en-US" smtClean="0"/>
              <a:t>‹#›</a:t>
            </a:fld>
            <a:endParaRPr lang="en-US"/>
          </a:p>
        </p:txBody>
      </p:sp>
    </p:spTree>
    <p:extLst>
      <p:ext uri="{BB962C8B-B14F-4D97-AF65-F5344CB8AC3E}">
        <p14:creationId xmlns:p14="http://schemas.microsoft.com/office/powerpoint/2010/main" val="2056692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a:extLst>
            <a:ext uri="{FAA26D3D-D897-4be2-8F04-BA451C77F1D7}">
              <ma14:placeholderFlag xmlns:ma14="http://schemas.microsoft.com/office/mac/drawingml/2011/main"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atin typeface="Calibri" charset="0"/>
            </a:endParaRPr>
          </a:p>
        </p:txBody>
      </p:sp>
      <p:sp>
        <p:nvSpPr>
          <p:cNvPr id="35844"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ＭＳ Ｐゴシック" charset="0"/>
              </a:defRPr>
            </a:lvl1pPr>
            <a:lvl2pPr marL="729057" indent="-280406">
              <a:defRPr>
                <a:solidFill>
                  <a:schemeClr val="tx1"/>
                </a:solidFill>
                <a:latin typeface="Arial" charset="0"/>
                <a:ea typeface="ＭＳ Ｐゴシック" charset="0"/>
              </a:defRPr>
            </a:lvl2pPr>
            <a:lvl3pPr marL="1121626" indent="-224325">
              <a:defRPr>
                <a:solidFill>
                  <a:schemeClr val="tx1"/>
                </a:solidFill>
                <a:latin typeface="Arial" charset="0"/>
                <a:ea typeface="ＭＳ Ｐゴシック" charset="0"/>
              </a:defRPr>
            </a:lvl3pPr>
            <a:lvl4pPr marL="1570276" indent="-224325">
              <a:defRPr>
                <a:solidFill>
                  <a:schemeClr val="tx1"/>
                </a:solidFill>
                <a:latin typeface="Arial" charset="0"/>
                <a:ea typeface="ＭＳ Ｐゴシック" charset="0"/>
              </a:defRPr>
            </a:lvl4pPr>
            <a:lvl5pPr marL="2018927" indent="-224325">
              <a:defRPr>
                <a:solidFill>
                  <a:schemeClr val="tx1"/>
                </a:solidFill>
                <a:latin typeface="Arial" charset="0"/>
                <a:ea typeface="ＭＳ Ｐゴシック" charset="0"/>
              </a:defRPr>
            </a:lvl5pPr>
            <a:lvl6pPr marL="2467577" indent="-224325" eaLnBrk="0" fontAlgn="base" hangingPunct="0">
              <a:spcBef>
                <a:spcPct val="0"/>
              </a:spcBef>
              <a:spcAft>
                <a:spcPct val="0"/>
              </a:spcAft>
              <a:defRPr>
                <a:solidFill>
                  <a:schemeClr val="tx1"/>
                </a:solidFill>
                <a:latin typeface="Arial" charset="0"/>
                <a:ea typeface="ＭＳ Ｐゴシック" charset="0"/>
              </a:defRPr>
            </a:lvl6pPr>
            <a:lvl7pPr marL="2916227" indent="-224325" eaLnBrk="0" fontAlgn="base" hangingPunct="0">
              <a:spcBef>
                <a:spcPct val="0"/>
              </a:spcBef>
              <a:spcAft>
                <a:spcPct val="0"/>
              </a:spcAft>
              <a:defRPr>
                <a:solidFill>
                  <a:schemeClr val="tx1"/>
                </a:solidFill>
                <a:latin typeface="Arial" charset="0"/>
                <a:ea typeface="ＭＳ Ｐゴシック" charset="0"/>
              </a:defRPr>
            </a:lvl7pPr>
            <a:lvl8pPr marL="3364878" indent="-224325" eaLnBrk="0" fontAlgn="base" hangingPunct="0">
              <a:spcBef>
                <a:spcPct val="0"/>
              </a:spcBef>
              <a:spcAft>
                <a:spcPct val="0"/>
              </a:spcAft>
              <a:defRPr>
                <a:solidFill>
                  <a:schemeClr val="tx1"/>
                </a:solidFill>
                <a:latin typeface="Arial" charset="0"/>
                <a:ea typeface="ＭＳ Ｐゴシック" charset="0"/>
              </a:defRPr>
            </a:lvl8pPr>
            <a:lvl9pPr marL="3813528" indent="-224325" eaLnBrk="0" fontAlgn="base" hangingPunct="0">
              <a:spcBef>
                <a:spcPct val="0"/>
              </a:spcBef>
              <a:spcAft>
                <a:spcPct val="0"/>
              </a:spcAft>
              <a:defRPr>
                <a:solidFill>
                  <a:schemeClr val="tx1"/>
                </a:solidFill>
                <a:latin typeface="Arial" charset="0"/>
                <a:ea typeface="ＭＳ Ｐゴシック" charset="0"/>
              </a:defRPr>
            </a:lvl9pPr>
          </a:lstStyle>
          <a:p>
            <a:fld id="{2A3DF173-E5D1-1542-9BD6-37E24BDDCA98}" type="slidenum">
              <a:rPr lang="en-US">
                <a:latin typeface="Calibri" charset="0"/>
              </a:rPr>
              <a:pPr/>
              <a:t>1</a:t>
            </a:fld>
            <a:endParaRPr lang="en-US">
              <a:latin typeface="Calibri" charset="0"/>
            </a:endParaRPr>
          </a:p>
        </p:txBody>
      </p:sp>
    </p:spTree>
    <p:extLst>
      <p:ext uri="{BB962C8B-B14F-4D97-AF65-F5344CB8AC3E}">
        <p14:creationId xmlns:p14="http://schemas.microsoft.com/office/powerpoint/2010/main" val="10677734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UT has a spreadsheet</a:t>
            </a:r>
            <a:r>
              <a:rPr lang="en-US" baseline="0" dirty="0" smtClean="0"/>
              <a:t> to calculate fringe rate. Their site said that fringe on summer salary for 9 month is </a:t>
            </a:r>
            <a:r>
              <a:rPr lang="en-US" baseline="0" dirty="0" err="1" smtClean="0"/>
              <a:t>calcuated</a:t>
            </a:r>
            <a:r>
              <a:rPr lang="en-US" baseline="0" dirty="0" smtClean="0"/>
              <a:t> at a lower rate. Texas A &amp;M also had a complex calculation and no standard posted fringe rate.  UKY had a base of 21.25% but then you had to add in full family health insurance and life insurance. http://</a:t>
            </a:r>
            <a:r>
              <a:rPr lang="en-US" baseline="0" dirty="0" err="1" smtClean="0"/>
              <a:t>www.research.uky.edu</a:t>
            </a:r>
            <a:r>
              <a:rPr lang="en-US" baseline="0" dirty="0" smtClean="0"/>
              <a:t>/</a:t>
            </a:r>
            <a:r>
              <a:rPr lang="en-US" baseline="0" dirty="0" err="1" smtClean="0"/>
              <a:t>ospa</a:t>
            </a:r>
            <a:r>
              <a:rPr lang="en-US" baseline="0" dirty="0" smtClean="0"/>
              <a:t>/</a:t>
            </a:r>
            <a:r>
              <a:rPr lang="en-US" baseline="0" dirty="0" err="1" smtClean="0"/>
              <a:t>info.html#fringe</a:t>
            </a:r>
            <a:endParaRPr lang="en-US" baseline="0" dirty="0" smtClean="0"/>
          </a:p>
          <a:p>
            <a:r>
              <a:rPr lang="en-US" baseline="0" dirty="0" smtClean="0"/>
              <a:t>UNC has a fixed rate plus health insurance.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7D5E3CC0-8DCB-4A46-ACFB-9887E4055D9A}" type="slidenum">
              <a:rPr lang="en-US" smtClean="0"/>
              <a:t>10</a:t>
            </a:fld>
            <a:endParaRPr lang="en-US"/>
          </a:p>
        </p:txBody>
      </p:sp>
    </p:spTree>
    <p:extLst>
      <p:ext uri="{BB962C8B-B14F-4D97-AF65-F5344CB8AC3E}">
        <p14:creationId xmlns:p14="http://schemas.microsoft.com/office/powerpoint/2010/main" val="17611599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3600" dirty="0" smtClean="0"/>
              <a:t>Yes, in part. AU employer part must be paid for 3 months for all 9 month employees</a:t>
            </a:r>
          </a:p>
          <a:p>
            <a:pPr marL="0" marR="0" indent="0" algn="l" defTabSz="457200" rtl="0" eaLnBrk="1" fontAlgn="auto" latinLnBrk="0" hangingPunct="1">
              <a:lnSpc>
                <a:spcPct val="100000"/>
              </a:lnSpc>
              <a:spcBef>
                <a:spcPts val="0"/>
              </a:spcBef>
              <a:spcAft>
                <a:spcPts val="0"/>
              </a:spcAft>
              <a:buClrTx/>
              <a:buSzTx/>
              <a:buFontTx/>
              <a:buNone/>
              <a:tabLst/>
              <a:defRPr/>
            </a:pPr>
            <a:r>
              <a:rPr lang="en-US" sz="3600" dirty="0" smtClean="0"/>
              <a:t>No, if based on actual. Actual 9 month costs to the university are closer to 21%  </a:t>
            </a:r>
            <a:r>
              <a:rPr lang="en-US" sz="3600" baseline="0" dirty="0" smtClean="0"/>
              <a:t>So the difference in what is charged to grants (32-33%) and what is needed to pay real fringe expenses is about 21%. </a:t>
            </a:r>
            <a:r>
              <a:rPr lang="en-US" sz="3600" dirty="0" smtClean="0"/>
              <a:t>e.g., life insurance, health insurance are paid in full after 9 months; not  continuing </a:t>
            </a:r>
            <a:r>
              <a:rPr lang="en-US" sz="3600" dirty="0" smtClean="0"/>
              <a:t>charges This is</a:t>
            </a:r>
            <a:r>
              <a:rPr lang="en-US" sz="3600" baseline="0" dirty="0" smtClean="0"/>
              <a:t> the origin of the concerns of 9 moth faculty that they are subsidizing the pool and other 9 month faculty that are not active in grant writing. </a:t>
            </a:r>
            <a:endParaRPr lang="en-US" sz="3600" dirty="0" smtClean="0"/>
          </a:p>
          <a:p>
            <a:pPr marL="0" indent="0">
              <a:buNone/>
            </a:pPr>
            <a:endParaRPr lang="en-US" sz="3600" dirty="0" smtClean="0"/>
          </a:p>
          <a:p>
            <a:r>
              <a:rPr lang="en-US" baseline="0" dirty="0" smtClean="0"/>
              <a:t>The expending of reserve funds on full fringe rate is the point that upsets faculty.  They have to have these reserves to maintain research personnel and operations between grant budgets. Most of these funds are salary savings or IDC recovery in departments that provide IDC to the PI’s.  The reserves are critical since most federal grants have high rejection rates. Also NSF only allows 2 months of salary and IDC and reserves must pay at least 1 month or more of salary a year. </a:t>
            </a:r>
          </a:p>
        </p:txBody>
      </p:sp>
      <p:sp>
        <p:nvSpPr>
          <p:cNvPr id="4" name="Slide Number Placeholder 3"/>
          <p:cNvSpPr>
            <a:spLocks noGrp="1"/>
          </p:cNvSpPr>
          <p:nvPr>
            <p:ph type="sldNum" sz="quarter" idx="10"/>
          </p:nvPr>
        </p:nvSpPr>
        <p:spPr/>
        <p:txBody>
          <a:bodyPr/>
          <a:lstStyle/>
          <a:p>
            <a:fld id="{7D5E3CC0-8DCB-4A46-ACFB-9887E4055D9A}" type="slidenum">
              <a:rPr lang="en-US" smtClean="0"/>
              <a:t>11</a:t>
            </a:fld>
            <a:endParaRPr lang="en-US"/>
          </a:p>
        </p:txBody>
      </p:sp>
    </p:spTree>
    <p:extLst>
      <p:ext uri="{BB962C8B-B14F-4D97-AF65-F5344CB8AC3E}">
        <p14:creationId xmlns:p14="http://schemas.microsoft.com/office/powerpoint/2010/main" val="2020725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One question was how much of an impact would 200 or so faculty actually change the overall fringe rate?</a:t>
            </a:r>
          </a:p>
          <a:p>
            <a:endParaRPr lang="en-US" sz="1200" dirty="0" smtClean="0"/>
          </a:p>
          <a:p>
            <a:r>
              <a:rPr lang="en-US" sz="1200" dirty="0" smtClean="0"/>
              <a:t>Argument for lower fringe rate is that more money would go back into research 	</a:t>
            </a:r>
          </a:p>
          <a:p>
            <a:r>
              <a:rPr lang="en-US" sz="1200" dirty="0" smtClean="0"/>
              <a:t>-Grants budgets have defined 	upper limits  and PI’s spend to the limit</a:t>
            </a:r>
          </a:p>
          <a:p>
            <a:endParaRPr lang="en-US" baseline="0" dirty="0" smtClean="0"/>
          </a:p>
        </p:txBody>
      </p:sp>
      <p:sp>
        <p:nvSpPr>
          <p:cNvPr id="4" name="Slide Number Placeholder 3"/>
          <p:cNvSpPr>
            <a:spLocks noGrp="1"/>
          </p:cNvSpPr>
          <p:nvPr>
            <p:ph type="sldNum" sz="quarter" idx="10"/>
          </p:nvPr>
        </p:nvSpPr>
        <p:spPr/>
        <p:txBody>
          <a:bodyPr/>
          <a:lstStyle/>
          <a:p>
            <a:fld id="{7D5E3CC0-8DCB-4A46-ACFB-9887E4055D9A}" type="slidenum">
              <a:rPr lang="en-US" smtClean="0"/>
              <a:t>12</a:t>
            </a:fld>
            <a:endParaRPr lang="en-US"/>
          </a:p>
        </p:txBody>
      </p:sp>
    </p:spTree>
    <p:extLst>
      <p:ext uri="{BB962C8B-B14F-4D97-AF65-F5344CB8AC3E}">
        <p14:creationId xmlns:p14="http://schemas.microsoft.com/office/powerpoint/2010/main" val="12295203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Fringe rates must be paid and are therefore appropriate.</a:t>
            </a:r>
            <a:r>
              <a:rPr lang="en-US" sz="1200" kern="1200" dirty="0" smtClean="0">
                <a:solidFill>
                  <a:schemeClr val="tx1"/>
                </a:solidFill>
                <a:effectLst/>
                <a:latin typeface="+mn-lt"/>
                <a:ea typeface="+mn-ea"/>
                <a:cs typeface="+mn-cs"/>
              </a:rPr>
              <a:t>  Fringe rate for the employer contribution is pooled and annualized.  The university pays the rates for all employees and 9 month faculty active in grant writing offset those costs when paid by grant funds. </a:t>
            </a:r>
          </a:p>
          <a:p>
            <a:endParaRPr lang="en-US" baseline="0"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Communication about the change to a pooled fringe rate was poorly handled. </a:t>
            </a:r>
            <a:r>
              <a:rPr lang="en-US" sz="1200" kern="1200" dirty="0" smtClean="0">
                <a:solidFill>
                  <a:schemeClr val="tx1"/>
                </a:solidFill>
                <a:effectLst/>
                <a:latin typeface="+mn-lt"/>
                <a:ea typeface="+mn-ea"/>
                <a:cs typeface="+mn-cs"/>
              </a:rPr>
              <a:t>Once the change was made in FY2010, it was not communicated appropriately to faculty either by departmental staff or central administration. </a:t>
            </a:r>
          </a:p>
          <a:p>
            <a:endParaRPr lang="en-US" baseline="0" dirty="0" smtClean="0"/>
          </a:p>
        </p:txBody>
      </p:sp>
      <p:sp>
        <p:nvSpPr>
          <p:cNvPr id="4" name="Slide Number Placeholder 3"/>
          <p:cNvSpPr>
            <a:spLocks noGrp="1"/>
          </p:cNvSpPr>
          <p:nvPr>
            <p:ph type="sldNum" sz="quarter" idx="10"/>
          </p:nvPr>
        </p:nvSpPr>
        <p:spPr/>
        <p:txBody>
          <a:bodyPr/>
          <a:lstStyle/>
          <a:p>
            <a:fld id="{7D5E3CC0-8DCB-4A46-ACFB-9887E4055D9A}" type="slidenum">
              <a:rPr lang="en-US" smtClean="0"/>
              <a:t>13</a:t>
            </a:fld>
            <a:endParaRPr lang="en-US"/>
          </a:p>
        </p:txBody>
      </p:sp>
    </p:spTree>
    <p:extLst>
      <p:ext uri="{BB962C8B-B14F-4D97-AF65-F5344CB8AC3E}">
        <p14:creationId xmlns:p14="http://schemas.microsoft.com/office/powerpoint/2010/main" val="16926643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A pooled fringe rate is the best policy for budgeting, but has consequences for faculty that fund their summer salary.  </a:t>
            </a:r>
            <a:r>
              <a:rPr lang="en-US" sz="1200" kern="1200" dirty="0" smtClean="0">
                <a:solidFill>
                  <a:schemeClr val="tx1"/>
                </a:solidFill>
                <a:effectLst/>
                <a:latin typeface="+mn-lt"/>
                <a:ea typeface="+mn-ea"/>
                <a:cs typeface="+mn-cs"/>
              </a:rPr>
              <a:t>Pooling the benefits rates provides consistency in annual budgeting.  Peer institution (LSU, UA, and UFL) that have a pooled fringe rate do not support reducing a fringe rate on summer salary. Other peer institutions had either complex calculations, still use actual fringe costs, or were not available online (Appendix B5). The primary consequence of pooling is for the &gt;200 faculty that generate summer support.  Their contribution of the full fringe rate in grant budgets may help to keep the pooled rate low, which benefits everyone including 9 month faculty without summer salary support. This is where the perceptions that 9 month faculty are subsidizing the pool originated. </a:t>
            </a:r>
          </a:p>
          <a:p>
            <a:r>
              <a:rPr lang="en-US" sz="1200" kern="1200" baseline="0" dirty="0" smtClean="0">
                <a:solidFill>
                  <a:schemeClr val="tx1"/>
                </a:solidFill>
                <a:effectLst/>
                <a:latin typeface="+mn-lt"/>
                <a:ea typeface="+mn-ea"/>
                <a:cs typeface="+mn-cs"/>
              </a:rPr>
              <a:t>Finally, we have presented out discussion points about how it may be possible to reduce the fringe rate.  Since this would have broader budget consequences, our committee just outlined and discussed how a change may work. </a:t>
            </a:r>
          </a:p>
          <a:p>
            <a:pPr lvl="0"/>
            <a:r>
              <a:rPr lang="en-US" sz="1200" b="1" kern="1200" dirty="0" smtClean="0">
                <a:solidFill>
                  <a:schemeClr val="tx1"/>
                </a:solidFill>
                <a:effectLst/>
                <a:latin typeface="+mn-lt"/>
                <a:ea typeface="+mn-ea"/>
                <a:cs typeface="+mn-cs"/>
              </a:rPr>
              <a:t>Should the summer fringe rate change to incentivize extramural grant writing?</a:t>
            </a:r>
            <a:r>
              <a:rPr lang="en-US" sz="1200" kern="1200" dirty="0" smtClean="0">
                <a:solidFill>
                  <a:schemeClr val="tx1"/>
                </a:solidFill>
                <a:effectLst/>
                <a:latin typeface="+mn-lt"/>
                <a:ea typeface="+mn-ea"/>
                <a:cs typeface="+mn-cs"/>
              </a:rPr>
              <a:t>  The pooled fringe rate cannot exempt individuals without possibly increasing the pooled rate. An estimate of the fringe rate needed to cover the summer salary benefits for 9 month faculty is about 20% (Appendix B3). The following were discussion points related to possible ways to work with the current annualized, pooled rate to address the concerns of faculty. </a:t>
            </a:r>
          </a:p>
          <a:p>
            <a:pPr lvl="1"/>
            <a:r>
              <a:rPr lang="en-US" sz="1200" kern="1200" dirty="0" smtClean="0">
                <a:solidFill>
                  <a:schemeClr val="tx1"/>
                </a:solidFill>
                <a:effectLst/>
                <a:latin typeface="+mn-lt"/>
                <a:ea typeface="+mn-ea"/>
                <a:cs typeface="+mn-cs"/>
              </a:rPr>
              <a:t>If faculty that pay salary from grants pay a reduced amount (20%) for summer salary, how much would it really increase the pooled fringe rate? </a:t>
            </a:r>
          </a:p>
          <a:p>
            <a:pPr lvl="1"/>
            <a:r>
              <a:rPr lang="en-US" sz="1200" kern="1200" dirty="0" smtClean="0">
                <a:solidFill>
                  <a:schemeClr val="tx1"/>
                </a:solidFill>
                <a:effectLst/>
                <a:latin typeface="+mn-lt"/>
                <a:ea typeface="+mn-ea"/>
                <a:cs typeface="+mn-cs"/>
              </a:rPr>
              <a:t>It may also be possible to retain a regular fringe rate for salaries charged to grants but provide a reduced rate when charged to non-grant accounts (faculty reserve funds).  Many 9 month faculty count use reserve accounts for operating their programs either annually or in years between extramural grant support.</a:t>
            </a:r>
          </a:p>
          <a:p>
            <a:pPr lvl="1"/>
            <a:r>
              <a:rPr lang="en-US" sz="1200" kern="1200" dirty="0" smtClean="0">
                <a:solidFill>
                  <a:schemeClr val="tx1"/>
                </a:solidFill>
                <a:effectLst/>
                <a:latin typeface="+mn-lt"/>
                <a:ea typeface="+mn-ea"/>
                <a:cs typeface="+mn-cs"/>
              </a:rPr>
              <a:t>A change in the summer fringe rate may improve faculty morale and incentivize research/scholarship. </a:t>
            </a:r>
          </a:p>
          <a:p>
            <a:pPr lvl="1"/>
            <a:r>
              <a:rPr lang="en-US" sz="1200" kern="1200" dirty="0" smtClean="0">
                <a:solidFill>
                  <a:schemeClr val="tx1"/>
                </a:solidFill>
                <a:effectLst/>
                <a:latin typeface="+mn-lt"/>
                <a:ea typeface="+mn-ea"/>
                <a:cs typeface="+mn-cs"/>
              </a:rPr>
              <a:t>Modifications of the fringe rate may be better handled at a local level (College or Department) and not university wide due impacts on the pooled fringe rate. But local units have less discretionary funds to ‘buy down’ a fringe rate. </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 </a:t>
            </a:r>
            <a:endParaRPr lang="en-US" sz="1050" kern="1200" dirty="0" smtClean="0">
              <a:solidFill>
                <a:schemeClr val="tx1"/>
              </a:solidFill>
              <a:effectLst/>
              <a:latin typeface="+mn-lt"/>
              <a:ea typeface="+mn-ea"/>
              <a:cs typeface="+mn-cs"/>
            </a:endParaRPr>
          </a:p>
          <a:p>
            <a:endParaRPr lang="en-US" sz="105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D5E3CC0-8DCB-4A46-ACFB-9887E4055D9A}" type="slidenum">
              <a:rPr lang="en-US" smtClean="0"/>
              <a:t>14</a:t>
            </a:fld>
            <a:endParaRPr lang="en-US"/>
          </a:p>
        </p:txBody>
      </p:sp>
    </p:spTree>
    <p:extLst>
      <p:ext uri="{BB962C8B-B14F-4D97-AF65-F5344CB8AC3E}">
        <p14:creationId xmlns:p14="http://schemas.microsoft.com/office/powerpoint/2010/main" val="15522072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Motion presented in last session before adjourning for 2016.   The</a:t>
            </a:r>
            <a:r>
              <a:rPr lang="en-US" baseline="0" dirty="0" smtClean="0"/>
              <a:t> Senate Steering committee formed an ad hoc committee and charged the committee in </a:t>
            </a:r>
            <a:r>
              <a:rPr lang="en-US" dirty="0" smtClean="0"/>
              <a:t>July 2016.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Charge: Certain 9-month faculty charge extramural grants for the time they work on projects during the summer.  There is a question about the charge for fringe benefits against those salaries since faculty believe that the benefits have been paid for during the normal course of the nine-month academic year.  Determine if there are inappropriate charges being applied and if yes, how we might get this corrected.  If no, develop an explanation of the current charges so that faculty can understand why they need to be levied."</a:t>
            </a:r>
            <a:endParaRPr lang="en-US" dirty="0"/>
          </a:p>
        </p:txBody>
      </p:sp>
      <p:sp>
        <p:nvSpPr>
          <p:cNvPr id="4" name="Slide Number Placeholder 3"/>
          <p:cNvSpPr>
            <a:spLocks noGrp="1"/>
          </p:cNvSpPr>
          <p:nvPr>
            <p:ph type="sldNum" sz="quarter" idx="10"/>
          </p:nvPr>
        </p:nvSpPr>
        <p:spPr/>
        <p:txBody>
          <a:bodyPr/>
          <a:lstStyle/>
          <a:p>
            <a:fld id="{7D5E3CC0-8DCB-4A46-ACFB-9887E4055D9A}" type="slidenum">
              <a:rPr lang="en-US" smtClean="0"/>
              <a:t>2</a:t>
            </a:fld>
            <a:endParaRPr lang="en-US"/>
          </a:p>
        </p:txBody>
      </p:sp>
    </p:spTree>
    <p:extLst>
      <p:ext uri="{BB962C8B-B14F-4D97-AF65-F5344CB8AC3E}">
        <p14:creationId xmlns:p14="http://schemas.microsoft.com/office/powerpoint/2010/main" val="14547441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 Held brought the issue raised by 9 month faculty</a:t>
            </a:r>
            <a:r>
              <a:rPr lang="en-US" baseline="0" dirty="0" smtClean="0"/>
              <a:t> in his dept. </a:t>
            </a:r>
          </a:p>
          <a:p>
            <a:r>
              <a:rPr lang="en-US" baseline="0" dirty="0" smtClean="0"/>
              <a:t>Those that are especially upset were faculty that were paying summer salary from reserves when between grants. </a:t>
            </a:r>
          </a:p>
          <a:p>
            <a:r>
              <a:rPr lang="en-US" baseline="0" dirty="0" smtClean="0"/>
              <a:t>The change also seemed to just happen without any advanced notice to faculty that their accounts would incur greater losses due to fringe. </a:t>
            </a:r>
            <a:endParaRPr lang="en-US" dirty="0"/>
          </a:p>
        </p:txBody>
      </p:sp>
      <p:sp>
        <p:nvSpPr>
          <p:cNvPr id="4" name="Slide Number Placeholder 3"/>
          <p:cNvSpPr>
            <a:spLocks noGrp="1"/>
          </p:cNvSpPr>
          <p:nvPr>
            <p:ph type="sldNum" sz="quarter" idx="10"/>
          </p:nvPr>
        </p:nvSpPr>
        <p:spPr/>
        <p:txBody>
          <a:bodyPr/>
          <a:lstStyle/>
          <a:p>
            <a:fld id="{7D5E3CC0-8DCB-4A46-ACFB-9887E4055D9A}" type="slidenum">
              <a:rPr lang="en-US" smtClean="0"/>
              <a:t>3</a:t>
            </a:fld>
            <a:endParaRPr lang="en-US"/>
          </a:p>
        </p:txBody>
      </p:sp>
    </p:spTree>
    <p:extLst>
      <p:ext uri="{BB962C8B-B14F-4D97-AF65-F5344CB8AC3E}">
        <p14:creationId xmlns:p14="http://schemas.microsoft.com/office/powerpoint/2010/main" val="1938568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a:t>
            </a:r>
            <a:r>
              <a:rPr lang="en-US" baseline="0" dirty="0" smtClean="0"/>
              <a:t>t the current pooled fringe rate, 9 month faculty have to earn the equivalent of 4 months of salary to pay themselves 3 months over summer. </a:t>
            </a:r>
          </a:p>
          <a:p>
            <a:endParaRPr lang="en-US" baseline="0" dirty="0" smtClean="0"/>
          </a:p>
          <a:p>
            <a:r>
              <a:rPr lang="en-US" baseline="0" dirty="0" smtClean="0"/>
              <a:t>Most grants limit salary to 1 (many grants in agriculture) or 2 months max (NSF is 2 months regardless of the number of projects) so 9 month faculty funded on grants must managed 2 or more grant projects each summer to pay their salary. </a:t>
            </a:r>
          </a:p>
          <a:p>
            <a:endParaRPr lang="en-US" baseline="0" dirty="0" smtClean="0"/>
          </a:p>
          <a:p>
            <a:r>
              <a:rPr lang="en-US" baseline="0" dirty="0" smtClean="0"/>
              <a:t>If a faculty member is between grants, funds must come from reserves.  These reserves may be a portion of Indirect costs (not standard across campus) returned to a PI or salary savings generated from past research projects.  When used for summer salary, the full fringe rate is also applied to those funds since the employer portion of the fringe rate is annualized and must be paid. </a:t>
            </a:r>
            <a:endParaRPr lang="en-US" dirty="0"/>
          </a:p>
        </p:txBody>
      </p:sp>
      <p:sp>
        <p:nvSpPr>
          <p:cNvPr id="4" name="Slide Number Placeholder 3"/>
          <p:cNvSpPr>
            <a:spLocks noGrp="1"/>
          </p:cNvSpPr>
          <p:nvPr>
            <p:ph type="sldNum" sz="quarter" idx="10"/>
          </p:nvPr>
        </p:nvSpPr>
        <p:spPr/>
        <p:txBody>
          <a:bodyPr/>
          <a:lstStyle/>
          <a:p>
            <a:fld id="{7D5E3CC0-8DCB-4A46-ACFB-9887E4055D9A}" type="slidenum">
              <a:rPr lang="en-US" smtClean="0"/>
              <a:t>4</a:t>
            </a:fld>
            <a:endParaRPr lang="en-US"/>
          </a:p>
        </p:txBody>
      </p:sp>
    </p:spTree>
    <p:extLst>
      <p:ext uri="{BB962C8B-B14F-4D97-AF65-F5344CB8AC3E}">
        <p14:creationId xmlns:p14="http://schemas.microsoft.com/office/powerpoint/2010/main" val="8892111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collected data on the current policy to determine</a:t>
            </a:r>
            <a:r>
              <a:rPr lang="en-US" baseline="0" dirty="0" smtClean="0"/>
              <a:t> when the change was made.  We also </a:t>
            </a:r>
            <a:r>
              <a:rPr lang="en-US" baseline="0" dirty="0" err="1" smtClean="0"/>
              <a:t>colelcted</a:t>
            </a:r>
            <a:r>
              <a:rPr lang="en-US" baseline="0" dirty="0" smtClean="0"/>
              <a:t> data on the number of 9 month faculty that would be impacted</a:t>
            </a:r>
            <a:endParaRPr lang="en-US" dirty="0"/>
          </a:p>
        </p:txBody>
      </p:sp>
      <p:sp>
        <p:nvSpPr>
          <p:cNvPr id="4" name="Slide Number Placeholder 3"/>
          <p:cNvSpPr>
            <a:spLocks noGrp="1"/>
          </p:cNvSpPr>
          <p:nvPr>
            <p:ph type="sldNum" sz="quarter" idx="10"/>
          </p:nvPr>
        </p:nvSpPr>
        <p:spPr/>
        <p:txBody>
          <a:bodyPr/>
          <a:lstStyle/>
          <a:p>
            <a:fld id="{7D5E3CC0-8DCB-4A46-ACFB-9887E4055D9A}" type="slidenum">
              <a:rPr lang="en-US" smtClean="0"/>
              <a:t>5</a:t>
            </a:fld>
            <a:endParaRPr lang="en-US"/>
          </a:p>
        </p:txBody>
      </p:sp>
    </p:spTree>
    <p:extLst>
      <p:ext uri="{BB962C8B-B14F-4D97-AF65-F5344CB8AC3E}">
        <p14:creationId xmlns:p14="http://schemas.microsoft.com/office/powerpoint/2010/main" val="8352101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change came in FY2010.  The change was to move from an</a:t>
            </a:r>
            <a:r>
              <a:rPr lang="en-US" baseline="0" dirty="0" smtClean="0"/>
              <a:t> actual cost accounting where everyone had to pay for their actual costs to a pooled rate. With actual costs, you could have one person having an 8% fringe rate and another a 38% fringe rate, and this could vary widely from year to year depending on the benefits selected by each employee at Open Enrollment.  </a:t>
            </a:r>
            <a:endParaRPr lang="en-US" dirty="0"/>
          </a:p>
        </p:txBody>
      </p:sp>
      <p:sp>
        <p:nvSpPr>
          <p:cNvPr id="4" name="Slide Number Placeholder 3"/>
          <p:cNvSpPr>
            <a:spLocks noGrp="1"/>
          </p:cNvSpPr>
          <p:nvPr>
            <p:ph type="sldNum" sz="quarter" idx="10"/>
          </p:nvPr>
        </p:nvSpPr>
        <p:spPr/>
        <p:txBody>
          <a:bodyPr/>
          <a:lstStyle/>
          <a:p>
            <a:fld id="{7D5E3CC0-8DCB-4A46-ACFB-9887E4055D9A}" type="slidenum">
              <a:rPr lang="en-US" smtClean="0"/>
              <a:t>6</a:t>
            </a:fld>
            <a:endParaRPr lang="en-US"/>
          </a:p>
        </p:txBody>
      </p:sp>
    </p:spTree>
    <p:extLst>
      <p:ext uri="{BB962C8B-B14F-4D97-AF65-F5344CB8AC3E}">
        <p14:creationId xmlns:p14="http://schemas.microsoft.com/office/powerpoint/2010/main" val="13840816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5E3CC0-8DCB-4A46-ACFB-9887E4055D9A}" type="slidenum">
              <a:rPr lang="en-US" smtClean="0"/>
              <a:t>7</a:t>
            </a:fld>
            <a:endParaRPr lang="en-US"/>
          </a:p>
        </p:txBody>
      </p:sp>
    </p:spTree>
    <p:extLst>
      <p:ext uri="{BB962C8B-B14F-4D97-AF65-F5344CB8AC3E}">
        <p14:creationId xmlns:p14="http://schemas.microsoft.com/office/powerpoint/2010/main" val="12216036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5E3CC0-8DCB-4A46-ACFB-9887E4055D9A}" type="slidenum">
              <a:rPr lang="en-US" smtClean="0"/>
              <a:t>8</a:t>
            </a:fld>
            <a:endParaRPr lang="en-US"/>
          </a:p>
        </p:txBody>
      </p:sp>
    </p:spTree>
    <p:extLst>
      <p:ext uri="{BB962C8B-B14F-4D97-AF65-F5344CB8AC3E}">
        <p14:creationId xmlns:p14="http://schemas.microsoft.com/office/powerpoint/2010/main" val="13136193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UT has a spreadsheet</a:t>
            </a:r>
            <a:r>
              <a:rPr lang="en-US" baseline="0" dirty="0" smtClean="0"/>
              <a:t> to calculate fringe rate. Their site said that fringe on summer salary for 9 month is </a:t>
            </a:r>
            <a:r>
              <a:rPr lang="en-US" baseline="0" dirty="0" err="1" smtClean="0"/>
              <a:t>calcuated</a:t>
            </a:r>
            <a:r>
              <a:rPr lang="en-US" baseline="0" dirty="0" smtClean="0"/>
              <a:t> at a lower rate. Texas A &amp;M also had a complex calculation and no standard posted fringe rate.  UKY had a base of 21.25% but then you had to add in full family health insurance and life insurance. http://</a:t>
            </a:r>
            <a:r>
              <a:rPr lang="en-US" baseline="0" dirty="0" err="1" smtClean="0"/>
              <a:t>www.research.uky.edu</a:t>
            </a:r>
            <a:r>
              <a:rPr lang="en-US" baseline="0" dirty="0" smtClean="0"/>
              <a:t>/</a:t>
            </a:r>
            <a:r>
              <a:rPr lang="en-US" baseline="0" dirty="0" err="1" smtClean="0"/>
              <a:t>ospa</a:t>
            </a:r>
            <a:r>
              <a:rPr lang="en-US" baseline="0" dirty="0" smtClean="0"/>
              <a:t>/</a:t>
            </a:r>
            <a:r>
              <a:rPr lang="en-US" baseline="0" dirty="0" err="1" smtClean="0"/>
              <a:t>info.html#fringe</a:t>
            </a:r>
            <a:endParaRPr lang="en-US" baseline="0" dirty="0" smtClean="0"/>
          </a:p>
          <a:p>
            <a:r>
              <a:rPr lang="en-US" baseline="0" dirty="0" smtClean="0"/>
              <a:t>UNC has a fixed rate plus health insurance.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7D5E3CC0-8DCB-4A46-ACFB-9887E4055D9A}" type="slidenum">
              <a:rPr lang="en-US" smtClean="0"/>
              <a:t>9</a:t>
            </a:fld>
            <a:endParaRPr lang="en-US"/>
          </a:p>
        </p:txBody>
      </p:sp>
    </p:spTree>
    <p:extLst>
      <p:ext uri="{BB962C8B-B14F-4D97-AF65-F5344CB8AC3E}">
        <p14:creationId xmlns:p14="http://schemas.microsoft.com/office/powerpoint/2010/main" val="11699040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60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047CE1E2-48E3-A646-838B-70C2D00AF09A}" type="datetimeFigureOut">
              <a:rPr lang="en-US" smtClean="0"/>
              <a:t>11/24/16</a:t>
            </a:fld>
            <a:endParaRPr lang="en-US"/>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52628869-8909-B14A-ACDB-29CEC375D34D}" type="slidenum">
              <a:rPr lang="en-US" smtClean="0"/>
              <a:t>‹#›</a:t>
            </a:fld>
            <a:endParaRPr lang="en-US"/>
          </a:p>
        </p:txBody>
      </p:sp>
      <p:grpSp>
        <p:nvGrpSpPr>
          <p:cNvPr id="8" name="Group 7"/>
          <p:cNvGrpSpPr/>
          <p:nvPr/>
        </p:nvGrpSpPr>
        <p:grpSpPr>
          <a:xfrm>
            <a:off x="564643" y="744469"/>
            <a:ext cx="8005589" cy="5349671"/>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7998652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47CE1E2-48E3-A646-838B-70C2D00AF09A}" type="datetimeFigureOut">
              <a:rPr lang="en-US" smtClean="0"/>
              <a:t>11/24/16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628869-8909-B14A-ACDB-29CEC375D34D}" type="slidenum">
              <a:rPr lang="en-US" smtClean="0"/>
              <a:t>‹#›</a:t>
            </a:fld>
            <a:endParaRPr lang="en-US"/>
          </a:p>
        </p:txBody>
      </p:sp>
    </p:spTree>
    <p:extLst>
      <p:ext uri="{BB962C8B-B14F-4D97-AF65-F5344CB8AC3E}">
        <p14:creationId xmlns:p14="http://schemas.microsoft.com/office/powerpoint/2010/main" val="1246485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0797" y="624156"/>
            <a:ext cx="1490950"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8700" y="624156"/>
            <a:ext cx="5724525" cy="52432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47CE1E2-48E3-A646-838B-70C2D00AF09A}" type="datetimeFigureOut">
              <a:rPr lang="en-US" smtClean="0"/>
              <a:t>11/24/16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628869-8909-B14A-ACDB-29CEC375D34D}" type="slidenum">
              <a:rPr lang="en-US" smtClean="0"/>
              <a:t>‹#›</a:t>
            </a:fld>
            <a:endParaRPr lang="en-US"/>
          </a:p>
        </p:txBody>
      </p:sp>
    </p:spTree>
    <p:extLst>
      <p:ext uri="{BB962C8B-B14F-4D97-AF65-F5344CB8AC3E}">
        <p14:creationId xmlns:p14="http://schemas.microsoft.com/office/powerpoint/2010/main" val="975628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47CE1E2-48E3-A646-838B-70C2D00AF09A}" type="datetimeFigureOut">
              <a:rPr lang="en-US" smtClean="0"/>
              <a:t>11/24/16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628869-8909-B14A-ACDB-29CEC375D34D}" type="slidenum">
              <a:rPr lang="en-US" smtClean="0"/>
              <a:t>‹#›</a:t>
            </a:fld>
            <a:endParaRPr lang="en-US"/>
          </a:p>
        </p:txBody>
      </p:sp>
    </p:spTree>
    <p:extLst>
      <p:ext uri="{BB962C8B-B14F-4D97-AF65-F5344CB8AC3E}">
        <p14:creationId xmlns:p14="http://schemas.microsoft.com/office/powerpoint/2010/main" val="880958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60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047CE1E2-48E3-A646-838B-70C2D00AF09A}" type="datetimeFigureOut">
              <a:rPr lang="en-US" smtClean="0"/>
              <a:t>11/24/16</a:t>
            </a:fld>
            <a:endParaRPr lang="en-US"/>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52628869-8909-B14A-ACDB-29CEC375D34D}" type="slidenum">
              <a:rPr lang="en-US" smtClean="0"/>
              <a:t>‹#›</a:t>
            </a:fld>
            <a:endParaRPr lang="en-US"/>
          </a:p>
        </p:txBody>
      </p:sp>
      <p:sp>
        <p:nvSpPr>
          <p:cNvPr id="7" name="Freeform 6"/>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bg2"/>
          </a:solidFill>
          <a:ln w="0">
            <a:noFill/>
            <a:prstDash val="solid"/>
            <a:round/>
            <a:headEnd/>
            <a:tailEnd/>
          </a:ln>
        </p:spPr>
      </p:sp>
      <p:sp>
        <p:nvSpPr>
          <p:cNvPr id="8" name="Freeform 7"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150976796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47CE1E2-48E3-A646-838B-70C2D00AF09A}" type="datetimeFigureOut">
              <a:rPr lang="en-US" smtClean="0"/>
              <a:t>11/24/16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628869-8909-B14A-ACDB-29CEC375D34D}" type="slidenum">
              <a:rPr lang="en-US" smtClean="0"/>
              <a:t>‹#›</a:t>
            </a:fld>
            <a:endParaRPr lang="en-US"/>
          </a:p>
        </p:txBody>
      </p:sp>
    </p:spTree>
    <p:extLst>
      <p:ext uri="{BB962C8B-B14F-4D97-AF65-F5344CB8AC3E}">
        <p14:creationId xmlns:p14="http://schemas.microsoft.com/office/powerpoint/2010/main" val="344841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28700" y="2340230"/>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1028700" y="3305208"/>
            <a:ext cx="3335839"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93760" y="2349754"/>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893760" y="3305208"/>
            <a:ext cx="3335840"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47CE1E2-48E3-A646-838B-70C2D00AF09A}" type="datetimeFigureOut">
              <a:rPr lang="en-US" smtClean="0"/>
              <a:t>11/24/16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628869-8909-B14A-ACDB-29CEC375D34D}" type="slidenum">
              <a:rPr lang="en-US" smtClean="0"/>
              <a:t>‹#›</a:t>
            </a:fld>
            <a:endParaRPr lang="en-US"/>
          </a:p>
        </p:txBody>
      </p:sp>
    </p:spTree>
    <p:extLst>
      <p:ext uri="{BB962C8B-B14F-4D97-AF65-F5344CB8AC3E}">
        <p14:creationId xmlns:p14="http://schemas.microsoft.com/office/powerpoint/2010/main" val="2122969697"/>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47CE1E2-48E3-A646-838B-70C2D00AF09A}" type="datetimeFigureOut">
              <a:rPr lang="en-US" smtClean="0"/>
              <a:t>11/24/16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628869-8909-B14A-ACDB-29CEC375D34D}" type="slidenum">
              <a:rPr lang="en-US" smtClean="0"/>
              <a:t>‹#›</a:t>
            </a:fld>
            <a:endParaRPr lang="en-US"/>
          </a:p>
        </p:txBody>
      </p:sp>
    </p:spTree>
    <p:extLst>
      <p:ext uri="{BB962C8B-B14F-4D97-AF65-F5344CB8AC3E}">
        <p14:creationId xmlns:p14="http://schemas.microsoft.com/office/powerpoint/2010/main" val="310902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7CE1E2-48E3-A646-838B-70C2D00AF09A}" type="datetimeFigureOut">
              <a:rPr lang="en-US" smtClean="0"/>
              <a:t>11/24/16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628869-8909-B14A-ACDB-29CEC375D34D}" type="slidenum">
              <a:rPr lang="en-US" smtClean="0"/>
              <a:t>‹#›</a:t>
            </a:fld>
            <a:endParaRPr lang="en-US"/>
          </a:p>
        </p:txBody>
      </p:sp>
    </p:spTree>
    <p:extLst>
      <p:ext uri="{BB962C8B-B14F-4D97-AF65-F5344CB8AC3E}">
        <p14:creationId xmlns:p14="http://schemas.microsoft.com/office/powerpoint/2010/main" val="511848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4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92015" y="685801"/>
            <a:ext cx="3909060" cy="5175250"/>
          </a:xfrm>
        </p:spPr>
        <p:txBody>
          <a:bodyPr/>
          <a:lstStyle>
            <a:lvl1pPr>
              <a:defRPr sz="1500"/>
            </a:lvl1pPr>
            <a:lvl2pPr>
              <a:defRPr sz="1500"/>
            </a:lvl2pPr>
            <a:lvl3pPr>
              <a:defRPr sz="1350"/>
            </a:lvl3pPr>
            <a:lvl4pPr>
              <a:defRPr sz="135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42925" y="2856344"/>
            <a:ext cx="2891790" cy="3011056"/>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047CE1E2-48E3-A646-838B-70C2D00AF09A}" type="datetimeFigureOut">
              <a:rPr lang="en-US" smtClean="0"/>
              <a:t>11/24/16</a:t>
            </a:fld>
            <a:endParaRPr lang="en-US"/>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52628869-8909-B14A-ACDB-29CEC375D34D}" type="slidenum">
              <a:rPr lang="en-US" smtClean="0"/>
              <a:t>‹#›</a:t>
            </a:fld>
            <a:endParaRPr lang="en-US"/>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58455834"/>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4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542925" y="2855968"/>
            <a:ext cx="2891790" cy="3011432"/>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047CE1E2-48E3-A646-838B-70C2D00AF09A}" type="datetimeFigureOut">
              <a:rPr lang="en-US" smtClean="0"/>
              <a:t>11/24/16</a:t>
            </a:fld>
            <a:endParaRPr lang="en-US"/>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52628869-8909-B14A-ACDB-29CEC375D34D}" type="slidenum">
              <a:rPr lang="en-US" smtClean="0"/>
              <a:t>‹#›</a:t>
            </a:fld>
            <a:endParaRPr lang="en-US"/>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8534446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000" baseline="0">
                <a:solidFill>
                  <a:schemeClr val="tx2"/>
                </a:solidFill>
              </a:defRPr>
            </a:lvl1pPr>
          </a:lstStyle>
          <a:p>
            <a:fld id="{047CE1E2-48E3-A646-838B-70C2D00AF09A}" type="datetimeFigureOut">
              <a:rPr lang="en-US" smtClean="0"/>
              <a:t>11/24/16</a:t>
            </a:fld>
            <a:endParaRPr lang="en-US"/>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000" baseline="0">
                <a:solidFill>
                  <a:schemeClr val="tx2"/>
                </a:solidFill>
              </a:defRPr>
            </a:lvl1pPr>
          </a:lstStyle>
          <a:p>
            <a:endParaRPr lang="en-US"/>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000" baseline="0">
                <a:solidFill>
                  <a:schemeClr val="tx2"/>
                </a:solidFill>
              </a:defRPr>
            </a:lvl1pPr>
          </a:lstStyle>
          <a:p>
            <a:fld id="{52628869-8909-B14A-ACDB-29CEC375D34D}" type="slidenum">
              <a:rPr lang="en-US" smtClean="0"/>
              <a:t>‹#›</a:t>
            </a:fld>
            <a:endParaRPr lang="en-US"/>
          </a:p>
        </p:txBody>
      </p:sp>
      <p:sp>
        <p:nvSpPr>
          <p:cNvPr id="9" name="Rectangle 8"/>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56082348"/>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6858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384048"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6912">
          <p15:clr>
            <a:srgbClr val="F26B43"/>
          </p15:clr>
        </p15:guide>
        <p15:guide id="2" pos="936">
          <p15:clr>
            <a:srgbClr val="F26B43"/>
          </p15:clr>
        </p15:guide>
        <p15:guide id="3" pos="864">
          <p15:clr>
            <a:srgbClr val="F26B43"/>
          </p15:clr>
        </p15:guide>
        <p15:guide id="0" orient="horz" pos="1368">
          <p15:clr>
            <a:srgbClr val="F26B43"/>
          </p15:clr>
        </p15:guide>
        <p15:guide id="4" orient="horz" pos="1440">
          <p15:clr>
            <a:srgbClr val="F26B43"/>
          </p15:clr>
        </p15:guide>
        <p15:guide id="5" orient="horz" pos="3696">
          <p15:clr>
            <a:srgbClr val="F26B43"/>
          </p15:clr>
        </p15:guide>
        <p15:guide id="6" orient="horz" pos="432">
          <p15:clr>
            <a:srgbClr val="F26B43"/>
          </p15:clr>
        </p15:guide>
        <p15:guide id="7" orient="horz" pos="1512">
          <p15:clr>
            <a:srgbClr val="F26B43"/>
          </p15:clr>
        </p15:guide>
        <p15:guide id="8" pos="5184">
          <p15:clr>
            <a:srgbClr val="F26B43"/>
          </p15:clr>
        </p15:guide>
        <p15:guide id="9" pos="702">
          <p15:clr>
            <a:srgbClr val="F26B43"/>
          </p15:clr>
        </p15:guide>
        <p15:guide id="10" pos="64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www.auburn.edu/administration/business_office/ppt/fin-liaison-aug09.ppt&amp;sa=U&amp;ved=0ahUKEwj9r7utlJ3MAhWBaSYKHXiaApAQFggGMAE&amp;client=internal-uds-cse&amp;usg=AFQjCNHQ4-CVxeRtQb2DsqlP41ucndojTw"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1028700" y="2154236"/>
            <a:ext cx="8229600" cy="1143000"/>
          </a:xfrm>
        </p:spPr>
        <p:txBody>
          <a:bodyPr>
            <a:normAutofit fontScale="90000"/>
          </a:bodyPr>
          <a:lstStyle/>
          <a:p>
            <a:r>
              <a:rPr lang="en-US" dirty="0" smtClean="0">
                <a:solidFill>
                  <a:srgbClr val="003366"/>
                </a:solidFill>
                <a:latin typeface="Arial" charset="0"/>
              </a:rPr>
              <a:t>Ad Hoc Committee on Summer Benefits Rate</a:t>
            </a:r>
            <a:endParaRPr lang="en-US" dirty="0">
              <a:solidFill>
                <a:srgbClr val="003366"/>
              </a:solidFill>
              <a:latin typeface="Arial" charset="0"/>
            </a:endParaRPr>
          </a:p>
        </p:txBody>
      </p:sp>
    </p:spTree>
    <p:extLst>
      <p:ext uri="{BB962C8B-B14F-4D97-AF65-F5344CB8AC3E}">
        <p14:creationId xmlns:p14="http://schemas.microsoft.com/office/powerpoint/2010/main" val="16867971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2432" y="347133"/>
            <a:ext cx="7895167" cy="1485900"/>
          </a:xfrm>
        </p:spPr>
        <p:txBody>
          <a:bodyPr/>
          <a:lstStyle/>
          <a:p>
            <a:r>
              <a:rPr lang="en-US" dirty="0" smtClean="0"/>
              <a:t>Committee Discussion</a:t>
            </a:r>
            <a:endParaRPr lang="en-US" dirty="0"/>
          </a:p>
        </p:txBody>
      </p:sp>
      <p:sp>
        <p:nvSpPr>
          <p:cNvPr id="3" name="Content Placeholder 2"/>
          <p:cNvSpPr>
            <a:spLocks noGrp="1"/>
          </p:cNvSpPr>
          <p:nvPr>
            <p:ph idx="1"/>
          </p:nvPr>
        </p:nvSpPr>
        <p:spPr>
          <a:xfrm>
            <a:off x="842432" y="1430697"/>
            <a:ext cx="8030635" cy="3581400"/>
          </a:xfrm>
        </p:spPr>
        <p:txBody>
          <a:bodyPr>
            <a:noAutofit/>
          </a:bodyPr>
          <a:lstStyle/>
          <a:p>
            <a:r>
              <a:rPr lang="en-US" sz="3600" dirty="0" smtClean="0"/>
              <a:t>Appropriateness of full fringe</a:t>
            </a:r>
          </a:p>
          <a:p>
            <a:r>
              <a:rPr lang="en-US" sz="3600" dirty="0" smtClean="0"/>
              <a:t>Should the university reduce fringe rate on 9 month research faculty to incentivize grant writing?</a:t>
            </a:r>
          </a:p>
          <a:p>
            <a:r>
              <a:rPr lang="en-US" sz="3600" dirty="0" smtClean="0"/>
              <a:t>Faculty could invest fringe savings into their programs</a:t>
            </a:r>
          </a:p>
          <a:p>
            <a:endParaRPr lang="en-US" sz="3600" dirty="0" smtClean="0"/>
          </a:p>
          <a:p>
            <a:endParaRPr lang="en-US" sz="3600" dirty="0" smtClean="0"/>
          </a:p>
          <a:p>
            <a:pPr marL="0" indent="0">
              <a:buNone/>
            </a:pPr>
            <a:endParaRPr lang="en-US" sz="3600" dirty="0" smtClean="0"/>
          </a:p>
          <a:p>
            <a:endParaRPr lang="en-US" sz="3600" dirty="0" smtClean="0"/>
          </a:p>
          <a:p>
            <a:endParaRPr lang="en-US" sz="3600" dirty="0" smtClean="0"/>
          </a:p>
        </p:txBody>
      </p:sp>
    </p:spTree>
    <p:extLst>
      <p:ext uri="{BB962C8B-B14F-4D97-AF65-F5344CB8AC3E}">
        <p14:creationId xmlns:p14="http://schemas.microsoft.com/office/powerpoint/2010/main" val="14310365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2432" y="347133"/>
            <a:ext cx="7895167" cy="1485900"/>
          </a:xfrm>
        </p:spPr>
        <p:txBody>
          <a:bodyPr/>
          <a:lstStyle/>
          <a:p>
            <a:r>
              <a:rPr lang="en-US" dirty="0" smtClean="0"/>
              <a:t>Are these charges appropriate?</a:t>
            </a:r>
            <a:endParaRPr lang="en-US" dirty="0"/>
          </a:p>
        </p:txBody>
      </p:sp>
      <p:sp>
        <p:nvSpPr>
          <p:cNvPr id="3" name="Content Placeholder 2"/>
          <p:cNvSpPr>
            <a:spLocks noGrp="1"/>
          </p:cNvSpPr>
          <p:nvPr>
            <p:ph idx="1"/>
          </p:nvPr>
        </p:nvSpPr>
        <p:spPr>
          <a:xfrm>
            <a:off x="774697" y="1284393"/>
            <a:ext cx="8030635" cy="3581400"/>
          </a:xfrm>
        </p:spPr>
        <p:txBody>
          <a:bodyPr>
            <a:noAutofit/>
          </a:bodyPr>
          <a:lstStyle/>
          <a:p>
            <a:r>
              <a:rPr lang="en-US" sz="3600" dirty="0" smtClean="0"/>
              <a:t>Yes, in part. AU employer portion must be paid for 3 months for all 9 month </a:t>
            </a:r>
            <a:r>
              <a:rPr lang="en-US" sz="3600" dirty="0" smtClean="0"/>
              <a:t>employees</a:t>
            </a:r>
          </a:p>
          <a:p>
            <a:r>
              <a:rPr lang="en-US" sz="3600" dirty="0" smtClean="0"/>
              <a:t>If paid from a grant, there is likely a surplus going into the pool</a:t>
            </a:r>
            <a:endParaRPr lang="en-US" sz="3600" dirty="0" smtClean="0"/>
          </a:p>
          <a:p>
            <a:r>
              <a:rPr lang="en-US" sz="3600" dirty="0" smtClean="0"/>
              <a:t>What </a:t>
            </a:r>
            <a:r>
              <a:rPr lang="en-US" sz="3600" dirty="0" smtClean="0"/>
              <a:t>if paid from reserve funds?</a:t>
            </a:r>
          </a:p>
          <a:p>
            <a:pPr lvl="1"/>
            <a:r>
              <a:rPr lang="en-US" sz="3600" dirty="0" smtClean="0"/>
              <a:t>Reserves are savings from previous scholarly activity  </a:t>
            </a:r>
          </a:p>
          <a:p>
            <a:pPr lvl="1"/>
            <a:r>
              <a:rPr lang="en-US" sz="3600" dirty="0" smtClean="0"/>
              <a:t>Full fringe can depletes reserves between grants</a:t>
            </a:r>
          </a:p>
          <a:p>
            <a:endParaRPr lang="en-US" sz="3600" dirty="0" smtClean="0"/>
          </a:p>
          <a:p>
            <a:endParaRPr lang="en-US" sz="3600" dirty="0" smtClean="0"/>
          </a:p>
        </p:txBody>
      </p:sp>
    </p:spTree>
    <p:extLst>
      <p:ext uri="{BB962C8B-B14F-4D97-AF65-F5344CB8AC3E}">
        <p14:creationId xmlns:p14="http://schemas.microsoft.com/office/powerpoint/2010/main" val="11228826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2432" y="347133"/>
            <a:ext cx="7895167" cy="1485900"/>
          </a:xfrm>
        </p:spPr>
        <p:txBody>
          <a:bodyPr/>
          <a:lstStyle/>
          <a:p>
            <a:r>
              <a:rPr lang="en-US" dirty="0" smtClean="0"/>
              <a:t>Should the summer fringe rate change?</a:t>
            </a:r>
            <a:endParaRPr lang="en-US" dirty="0"/>
          </a:p>
        </p:txBody>
      </p:sp>
      <p:sp>
        <p:nvSpPr>
          <p:cNvPr id="3" name="Content Placeholder 2"/>
          <p:cNvSpPr>
            <a:spLocks noGrp="1"/>
          </p:cNvSpPr>
          <p:nvPr>
            <p:ph idx="1"/>
          </p:nvPr>
        </p:nvSpPr>
        <p:spPr>
          <a:xfrm>
            <a:off x="774697" y="1833033"/>
            <a:ext cx="8030635" cy="3581400"/>
          </a:xfrm>
        </p:spPr>
        <p:txBody>
          <a:bodyPr>
            <a:noAutofit/>
          </a:bodyPr>
          <a:lstStyle/>
          <a:p>
            <a:r>
              <a:rPr lang="en-US" sz="3600" dirty="0" smtClean="0"/>
              <a:t>~200, 9 month faculty take summer salary</a:t>
            </a:r>
          </a:p>
          <a:p>
            <a:r>
              <a:rPr lang="en-US" sz="3600" dirty="0" smtClean="0"/>
              <a:t>A decrease for one group will increase the rate for everyone else  </a:t>
            </a:r>
          </a:p>
          <a:p>
            <a:r>
              <a:rPr lang="en-US" sz="3600" dirty="0" smtClean="0"/>
              <a:t>Less funds paid into fringe would increase funds for research\scholarship</a:t>
            </a:r>
          </a:p>
          <a:p>
            <a:endParaRPr lang="en-US" sz="3600" dirty="0" smtClean="0"/>
          </a:p>
          <a:p>
            <a:endParaRPr lang="en-US" sz="3600" dirty="0" smtClean="0"/>
          </a:p>
        </p:txBody>
      </p:sp>
    </p:spTree>
    <p:extLst>
      <p:ext uri="{BB962C8B-B14F-4D97-AF65-F5344CB8AC3E}">
        <p14:creationId xmlns:p14="http://schemas.microsoft.com/office/powerpoint/2010/main" val="17619373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2432" y="347133"/>
            <a:ext cx="7895167" cy="1485900"/>
          </a:xfrm>
        </p:spPr>
        <p:txBody>
          <a:bodyPr/>
          <a:lstStyle/>
          <a:p>
            <a:r>
              <a:rPr lang="en-US" dirty="0" smtClean="0"/>
              <a:t>Conclusions</a:t>
            </a:r>
            <a:endParaRPr lang="en-US" dirty="0"/>
          </a:p>
        </p:txBody>
      </p:sp>
      <p:sp>
        <p:nvSpPr>
          <p:cNvPr id="3" name="Content Placeholder 2"/>
          <p:cNvSpPr>
            <a:spLocks noGrp="1"/>
          </p:cNvSpPr>
          <p:nvPr>
            <p:ph idx="1"/>
          </p:nvPr>
        </p:nvSpPr>
        <p:spPr>
          <a:xfrm>
            <a:off x="774697" y="1661244"/>
            <a:ext cx="8030635" cy="3581400"/>
          </a:xfrm>
        </p:spPr>
        <p:txBody>
          <a:bodyPr>
            <a:noAutofit/>
          </a:bodyPr>
          <a:lstStyle/>
          <a:p>
            <a:r>
              <a:rPr lang="en-US" sz="3600" dirty="0" smtClean="0"/>
              <a:t>Fringe </a:t>
            </a:r>
            <a:r>
              <a:rPr lang="en-US" sz="3600" dirty="0"/>
              <a:t>rates </a:t>
            </a:r>
            <a:r>
              <a:rPr lang="en-US" sz="3600" dirty="0" smtClean="0"/>
              <a:t>are appropriate </a:t>
            </a:r>
            <a:r>
              <a:rPr lang="en-US" sz="3600" dirty="0"/>
              <a:t>because university budgets are annualized and costs must be </a:t>
            </a:r>
            <a:r>
              <a:rPr lang="en-US" sz="3600" dirty="0" smtClean="0"/>
              <a:t>paid</a:t>
            </a:r>
          </a:p>
          <a:p>
            <a:endParaRPr lang="en-US" sz="3600" dirty="0" smtClean="0"/>
          </a:p>
          <a:p>
            <a:r>
              <a:rPr lang="en-US" sz="3600" dirty="0" smtClean="0"/>
              <a:t>Communication </a:t>
            </a:r>
            <a:r>
              <a:rPr lang="en-US" sz="3600" dirty="0" smtClean="0"/>
              <a:t>about the change to a pooled fringe rate was poorly </a:t>
            </a:r>
            <a:r>
              <a:rPr lang="en-US" sz="3600" dirty="0" smtClean="0"/>
              <a:t>handled</a:t>
            </a:r>
            <a:endParaRPr lang="en-US" sz="3600" dirty="0" smtClean="0"/>
          </a:p>
        </p:txBody>
      </p:sp>
    </p:spTree>
    <p:extLst>
      <p:ext uri="{BB962C8B-B14F-4D97-AF65-F5344CB8AC3E}">
        <p14:creationId xmlns:p14="http://schemas.microsoft.com/office/powerpoint/2010/main" val="1622448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2432" y="347133"/>
            <a:ext cx="7895167" cy="1485900"/>
          </a:xfrm>
        </p:spPr>
        <p:txBody>
          <a:bodyPr/>
          <a:lstStyle/>
          <a:p>
            <a:r>
              <a:rPr lang="en-US" dirty="0" smtClean="0"/>
              <a:t>Conclusions</a:t>
            </a:r>
            <a:endParaRPr lang="en-US" dirty="0"/>
          </a:p>
        </p:txBody>
      </p:sp>
      <p:sp>
        <p:nvSpPr>
          <p:cNvPr id="3" name="Content Placeholder 2"/>
          <p:cNvSpPr>
            <a:spLocks noGrp="1"/>
          </p:cNvSpPr>
          <p:nvPr>
            <p:ph idx="1"/>
          </p:nvPr>
        </p:nvSpPr>
        <p:spPr>
          <a:xfrm>
            <a:off x="774697" y="1222332"/>
            <a:ext cx="8030635" cy="3581400"/>
          </a:xfrm>
        </p:spPr>
        <p:txBody>
          <a:bodyPr>
            <a:noAutofit/>
          </a:bodyPr>
          <a:lstStyle/>
          <a:p>
            <a:r>
              <a:rPr lang="en-US" sz="3600" dirty="0" smtClean="0"/>
              <a:t>Pooled fringe rate is the best policy but with impacts on 9 month faculty the fund summer salary</a:t>
            </a:r>
          </a:p>
          <a:p>
            <a:endParaRPr lang="en-US" sz="3600" dirty="0" smtClean="0"/>
          </a:p>
          <a:p>
            <a:r>
              <a:rPr lang="en-US" sz="3600" dirty="0" smtClean="0"/>
              <a:t>Should </a:t>
            </a:r>
            <a:r>
              <a:rPr lang="en-US" sz="3600" dirty="0" smtClean="0"/>
              <a:t>fringe rate on summer salary </a:t>
            </a:r>
            <a:r>
              <a:rPr lang="en-US" sz="3600" dirty="0" smtClean="0"/>
              <a:t>change to incentivize research?</a:t>
            </a:r>
            <a:endParaRPr lang="en-US" sz="3600" dirty="0" smtClean="0"/>
          </a:p>
          <a:p>
            <a:endParaRPr lang="en-US" sz="3600" dirty="0" smtClean="0"/>
          </a:p>
        </p:txBody>
      </p:sp>
    </p:spTree>
    <p:extLst>
      <p:ext uri="{BB962C8B-B14F-4D97-AF65-F5344CB8AC3E}">
        <p14:creationId xmlns:p14="http://schemas.microsoft.com/office/powerpoint/2010/main" val="1522254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810500" cy="1485900"/>
          </a:xfrm>
        </p:spPr>
        <p:txBody>
          <a:bodyPr/>
          <a:lstStyle/>
          <a:p>
            <a:r>
              <a:rPr lang="en-US" smtClean="0"/>
              <a:t>Committee Charge (July 2016)</a:t>
            </a:r>
            <a:endParaRPr lang="en-US" dirty="0"/>
          </a:p>
        </p:txBody>
      </p:sp>
      <p:sp>
        <p:nvSpPr>
          <p:cNvPr id="3" name="Content Placeholder 2"/>
          <p:cNvSpPr>
            <a:spLocks noGrp="1"/>
          </p:cNvSpPr>
          <p:nvPr>
            <p:ph idx="1"/>
          </p:nvPr>
        </p:nvSpPr>
        <p:spPr>
          <a:xfrm>
            <a:off x="1028699" y="1591733"/>
            <a:ext cx="7675033" cy="3581400"/>
          </a:xfrm>
        </p:spPr>
        <p:txBody>
          <a:bodyPr>
            <a:noAutofit/>
          </a:bodyPr>
          <a:lstStyle/>
          <a:p>
            <a:pPr marL="0" indent="0">
              <a:buNone/>
            </a:pPr>
            <a:r>
              <a:rPr lang="en-US" sz="2800" dirty="0">
                <a:solidFill>
                  <a:schemeClr val="tx1"/>
                </a:solidFill>
              </a:rPr>
              <a:t>Certain 9-month faculty charge extramural grants for the time they work on projects during the summer.  There is a question about the charge for fringe benefits against those salaries since faculty believe that the benefits have been paid for during the normal course of the nine-month academic year.  Determine if there are inappropriate charges being applied and if yes, how we might get this corrected.  If no, develop an explanation of the current charges so that faculty can understand why they need to be levied</a:t>
            </a:r>
            <a:r>
              <a:rPr lang="en-US" sz="2800" dirty="0" smtClean="0">
                <a:solidFill>
                  <a:schemeClr val="tx1"/>
                </a:solidFill>
              </a:rPr>
              <a:t>.</a:t>
            </a:r>
            <a:endParaRPr lang="en-US" sz="2800" dirty="0"/>
          </a:p>
        </p:txBody>
      </p:sp>
    </p:spTree>
    <p:extLst>
      <p:ext uri="{BB962C8B-B14F-4D97-AF65-F5344CB8AC3E}">
        <p14:creationId xmlns:p14="http://schemas.microsoft.com/office/powerpoint/2010/main" val="1776644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 presented</a:t>
            </a:r>
            <a:endParaRPr lang="en-US" dirty="0"/>
          </a:p>
        </p:txBody>
      </p:sp>
      <p:sp>
        <p:nvSpPr>
          <p:cNvPr id="3" name="Content Placeholder 2"/>
          <p:cNvSpPr>
            <a:spLocks noGrp="1"/>
          </p:cNvSpPr>
          <p:nvPr>
            <p:ph idx="1"/>
          </p:nvPr>
        </p:nvSpPr>
        <p:spPr>
          <a:xfrm>
            <a:off x="1028700" y="1557866"/>
            <a:ext cx="7200900" cy="3581400"/>
          </a:xfrm>
        </p:spPr>
        <p:txBody>
          <a:bodyPr>
            <a:noAutofit/>
          </a:bodyPr>
          <a:lstStyle/>
          <a:p>
            <a:r>
              <a:rPr lang="en-US" sz="3600" dirty="0" smtClean="0"/>
              <a:t>9 month faculty concerned about full fringe (</a:t>
            </a:r>
            <a:r>
              <a:rPr lang="en-US" sz="3600" dirty="0" smtClean="0"/>
              <a:t>33%) </a:t>
            </a:r>
            <a:r>
              <a:rPr lang="en-US" sz="3600" dirty="0" smtClean="0"/>
              <a:t>benefits on summer salary</a:t>
            </a:r>
          </a:p>
          <a:p>
            <a:r>
              <a:rPr lang="en-US" sz="3600" dirty="0" smtClean="0"/>
              <a:t>9 month salary derived from grants, contracts, or pools of funds from salary savings</a:t>
            </a:r>
          </a:p>
          <a:p>
            <a:r>
              <a:rPr lang="en-US" sz="3600" dirty="0" smtClean="0"/>
              <a:t>No notable communication about change in policy</a:t>
            </a:r>
          </a:p>
        </p:txBody>
      </p:sp>
    </p:spTree>
    <p:extLst>
      <p:ext uri="{BB962C8B-B14F-4D97-AF65-F5344CB8AC3E}">
        <p14:creationId xmlns:p14="http://schemas.microsoft.com/office/powerpoint/2010/main" val="2067764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2433" y="347133"/>
            <a:ext cx="7200900" cy="1485900"/>
          </a:xfrm>
        </p:spPr>
        <p:txBody>
          <a:bodyPr/>
          <a:lstStyle/>
          <a:p>
            <a:r>
              <a:rPr lang="en-US" dirty="0" smtClean="0"/>
              <a:t>Implications of the </a:t>
            </a:r>
            <a:r>
              <a:rPr lang="en-US" dirty="0"/>
              <a:t>current policy </a:t>
            </a:r>
            <a:r>
              <a:rPr lang="en-US" dirty="0" smtClean="0"/>
              <a:t>for </a:t>
            </a:r>
            <a:r>
              <a:rPr lang="en-US" dirty="0"/>
              <a:t>9 month faculty</a:t>
            </a:r>
          </a:p>
        </p:txBody>
      </p:sp>
      <p:sp>
        <p:nvSpPr>
          <p:cNvPr id="3" name="Content Placeholder 2"/>
          <p:cNvSpPr>
            <a:spLocks noGrp="1"/>
          </p:cNvSpPr>
          <p:nvPr>
            <p:ph idx="1"/>
          </p:nvPr>
        </p:nvSpPr>
        <p:spPr>
          <a:xfrm>
            <a:off x="1028699" y="1833033"/>
            <a:ext cx="7675033" cy="3581400"/>
          </a:xfrm>
        </p:spPr>
        <p:txBody>
          <a:bodyPr>
            <a:noAutofit/>
          </a:bodyPr>
          <a:lstStyle/>
          <a:p>
            <a:r>
              <a:rPr lang="en-US" sz="3600" dirty="0" smtClean="0"/>
              <a:t>Practically, 3 months with a </a:t>
            </a:r>
            <a:r>
              <a:rPr lang="en-US" sz="3600" dirty="0" smtClean="0"/>
              <a:t>33% </a:t>
            </a:r>
            <a:r>
              <a:rPr lang="en-US" sz="3600" dirty="0" smtClean="0"/>
              <a:t>fringe rate is like earning 4 months of </a:t>
            </a:r>
            <a:r>
              <a:rPr lang="en-US" sz="3600" dirty="0" smtClean="0"/>
              <a:t>salary from grants</a:t>
            </a:r>
            <a:endParaRPr lang="en-US" sz="3600" dirty="0" smtClean="0"/>
          </a:p>
          <a:p>
            <a:r>
              <a:rPr lang="en-US" sz="3600" dirty="0"/>
              <a:t>M</a:t>
            </a:r>
            <a:r>
              <a:rPr lang="en-US" sz="3600" dirty="0" smtClean="0"/>
              <a:t>ost grants limited to 1-2 months of salary in budget </a:t>
            </a:r>
          </a:p>
          <a:p>
            <a:r>
              <a:rPr lang="en-US" sz="3600" dirty="0" smtClean="0"/>
              <a:t>Management of multiple projects</a:t>
            </a:r>
          </a:p>
          <a:p>
            <a:r>
              <a:rPr lang="en-US" sz="3600" dirty="0" smtClean="0"/>
              <a:t>Reserve funds for salary also charged full fringe</a:t>
            </a:r>
          </a:p>
          <a:p>
            <a:endParaRPr lang="en-US" sz="3600" dirty="0" smtClean="0"/>
          </a:p>
        </p:txBody>
      </p:sp>
    </p:spTree>
    <p:extLst>
      <p:ext uri="{BB962C8B-B14F-4D97-AF65-F5344CB8AC3E}">
        <p14:creationId xmlns:p14="http://schemas.microsoft.com/office/powerpoint/2010/main" val="1868735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Procedures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19870650"/>
              </p:ext>
            </p:extLst>
          </p:nvPr>
        </p:nvGraphicFramePr>
        <p:xfrm>
          <a:off x="825499" y="1710267"/>
          <a:ext cx="8115300" cy="41571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02880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2432" y="347133"/>
            <a:ext cx="7895167" cy="1485900"/>
          </a:xfrm>
        </p:spPr>
        <p:txBody>
          <a:bodyPr/>
          <a:lstStyle/>
          <a:p>
            <a:r>
              <a:rPr lang="en-US" dirty="0" smtClean="0"/>
              <a:t>AU Policy and when it changed</a:t>
            </a:r>
            <a:endParaRPr lang="en-US" dirty="0"/>
          </a:p>
        </p:txBody>
      </p:sp>
      <p:sp>
        <p:nvSpPr>
          <p:cNvPr id="3" name="Content Placeholder 2"/>
          <p:cNvSpPr>
            <a:spLocks noGrp="1"/>
          </p:cNvSpPr>
          <p:nvPr>
            <p:ph idx="1"/>
          </p:nvPr>
        </p:nvSpPr>
        <p:spPr>
          <a:xfrm>
            <a:off x="842431" y="1257300"/>
            <a:ext cx="8030635" cy="3581400"/>
          </a:xfrm>
        </p:spPr>
        <p:txBody>
          <a:bodyPr>
            <a:noAutofit/>
          </a:bodyPr>
          <a:lstStyle/>
          <a:p>
            <a:r>
              <a:rPr lang="en-US" sz="3600" dirty="0" smtClean="0"/>
              <a:t>Effective </a:t>
            </a:r>
            <a:r>
              <a:rPr lang="en-US" sz="3600" dirty="0" smtClean="0"/>
              <a:t>FY2010</a:t>
            </a:r>
            <a:r>
              <a:rPr lang="en-US" sz="3600" dirty="0" smtClean="0"/>
              <a:t>, </a:t>
            </a:r>
            <a:r>
              <a:rPr lang="en-US" sz="3600" dirty="0" smtClean="0"/>
              <a:t>fringe benefits became based on pooled rate rather than actual</a:t>
            </a:r>
          </a:p>
          <a:p>
            <a:r>
              <a:rPr lang="en-US" sz="3600" dirty="0" smtClean="0"/>
              <a:t>Pooled rate selected for ease of budgeting</a:t>
            </a:r>
          </a:p>
          <a:p>
            <a:r>
              <a:rPr lang="en-US" sz="3600" dirty="0" smtClean="0"/>
              <a:t>Employee portion of fringe paid coincident with pay schedule</a:t>
            </a:r>
          </a:p>
          <a:p>
            <a:r>
              <a:rPr lang="en-US" sz="3600" dirty="0" smtClean="0"/>
              <a:t>Employer portion paid over 12 months</a:t>
            </a:r>
          </a:p>
          <a:p>
            <a:endParaRPr lang="en-US" sz="3600" dirty="0" smtClean="0"/>
          </a:p>
          <a:p>
            <a:endParaRPr lang="en-US" sz="3600" dirty="0" smtClean="0"/>
          </a:p>
          <a:p>
            <a:endParaRPr lang="en-US" sz="3600" dirty="0" smtClean="0"/>
          </a:p>
        </p:txBody>
      </p:sp>
      <p:sp>
        <p:nvSpPr>
          <p:cNvPr id="4" name="TextBox 3"/>
          <p:cNvSpPr txBox="1"/>
          <p:nvPr/>
        </p:nvSpPr>
        <p:spPr>
          <a:xfrm>
            <a:off x="1253175" y="6204425"/>
            <a:ext cx="4575667" cy="369332"/>
          </a:xfrm>
          <a:prstGeom prst="rect">
            <a:avLst/>
          </a:prstGeom>
          <a:noFill/>
        </p:spPr>
        <p:txBody>
          <a:bodyPr wrap="none" rtlCol="0">
            <a:spAutoFit/>
          </a:bodyPr>
          <a:lstStyle/>
          <a:p>
            <a:r>
              <a:rPr lang="en-US" dirty="0" smtClean="0"/>
              <a:t>Source</a:t>
            </a:r>
            <a:r>
              <a:rPr lang="en-US" dirty="0" smtClean="0">
                <a:hlinkClick r:id="rId3"/>
              </a:rPr>
              <a:t>: Financial Liason meeting Aug 31, 2009.</a:t>
            </a:r>
            <a:endParaRPr lang="en-US" dirty="0"/>
          </a:p>
        </p:txBody>
      </p:sp>
    </p:spTree>
    <p:extLst>
      <p:ext uri="{BB962C8B-B14F-4D97-AF65-F5344CB8AC3E}">
        <p14:creationId xmlns:p14="http://schemas.microsoft.com/office/powerpoint/2010/main" val="19215352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2432" y="347133"/>
            <a:ext cx="7895167" cy="1485900"/>
          </a:xfrm>
        </p:spPr>
        <p:txBody>
          <a:bodyPr/>
          <a:lstStyle/>
          <a:p>
            <a:r>
              <a:rPr lang="en-US" dirty="0" smtClean="0"/>
              <a:t>Escrow Analogy</a:t>
            </a:r>
            <a:endParaRPr lang="en-US" dirty="0"/>
          </a:p>
        </p:txBody>
      </p:sp>
      <p:sp>
        <p:nvSpPr>
          <p:cNvPr id="3" name="Content Placeholder 2"/>
          <p:cNvSpPr>
            <a:spLocks noGrp="1"/>
          </p:cNvSpPr>
          <p:nvPr>
            <p:ph idx="1"/>
          </p:nvPr>
        </p:nvSpPr>
        <p:spPr>
          <a:xfrm>
            <a:off x="842431" y="1257300"/>
            <a:ext cx="8030635" cy="3581400"/>
          </a:xfrm>
        </p:spPr>
        <p:txBody>
          <a:bodyPr>
            <a:noAutofit/>
          </a:bodyPr>
          <a:lstStyle/>
          <a:p>
            <a:r>
              <a:rPr lang="en-US" sz="3600" dirty="0" smtClean="0"/>
              <a:t>University wide fringe is a pool funds similar to escrow account for real estate</a:t>
            </a:r>
          </a:p>
          <a:p>
            <a:r>
              <a:rPr lang="en-US" sz="3600" dirty="0" smtClean="0"/>
              <a:t>When the pool is overdrawn fringe rate is increased, decreased when running a surplus</a:t>
            </a:r>
          </a:p>
          <a:p>
            <a:pPr marL="0" indent="0">
              <a:buNone/>
            </a:pPr>
            <a:endParaRPr lang="en-US" sz="3600" dirty="0" smtClean="0"/>
          </a:p>
          <a:p>
            <a:endParaRPr lang="en-US" sz="3600" dirty="0" smtClean="0"/>
          </a:p>
          <a:p>
            <a:endParaRPr lang="en-US" sz="3600" dirty="0" smtClean="0"/>
          </a:p>
        </p:txBody>
      </p:sp>
    </p:spTree>
    <p:extLst>
      <p:ext uri="{BB962C8B-B14F-4D97-AF65-F5344CB8AC3E}">
        <p14:creationId xmlns:p14="http://schemas.microsoft.com/office/powerpoint/2010/main" val="644305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842432" y="347133"/>
            <a:ext cx="7895167" cy="1485900"/>
          </a:xfrm>
        </p:spPr>
        <p:txBody>
          <a:bodyPr/>
          <a:lstStyle/>
          <a:p>
            <a:r>
              <a:rPr lang="en-US" dirty="0" smtClean="0"/>
              <a:t>AU fringe rate calculated as:</a:t>
            </a:r>
            <a:endParaRPr lang="en-US" dirty="0"/>
          </a:p>
        </p:txBody>
      </p:sp>
      <p:graphicFrame>
        <p:nvGraphicFramePr>
          <p:cNvPr id="4" name="Table 3"/>
          <p:cNvGraphicFramePr>
            <a:graphicFrameLocks noGrp="1"/>
          </p:cNvGraphicFramePr>
          <p:nvPr>
            <p:extLst/>
          </p:nvPr>
        </p:nvGraphicFramePr>
        <p:xfrm>
          <a:off x="972528" y="1075031"/>
          <a:ext cx="7487183" cy="5381458"/>
        </p:xfrm>
        <a:graphic>
          <a:graphicData uri="http://schemas.openxmlformats.org/drawingml/2006/table">
            <a:tbl>
              <a:tblPr/>
              <a:tblGrid>
                <a:gridCol w="3531690"/>
                <a:gridCol w="1342042"/>
                <a:gridCol w="1359701"/>
                <a:gridCol w="1253750"/>
              </a:tblGrid>
              <a:tr h="305867">
                <a:tc gridSpan="2">
                  <a:txBody>
                    <a:bodyPr/>
                    <a:lstStyle/>
                    <a:p>
                      <a:pPr algn="l" fontAlgn="b"/>
                      <a:r>
                        <a:rPr lang="en-US" sz="2000" b="0" i="0" u="none" strike="noStrike" dirty="0">
                          <a:solidFill>
                            <a:srgbClr val="000000"/>
                          </a:solidFill>
                          <a:effectLst/>
                          <a:latin typeface="Calibri" charset="0"/>
                        </a:rPr>
                        <a:t>FY 2017 Summary Rates</a:t>
                      </a:r>
                    </a:p>
                  </a:txBody>
                  <a:tcPr marL="12700" marR="12700" marT="12700" marB="0" anchor="b">
                    <a:lnL>
                      <a:noFill/>
                    </a:lnL>
                    <a:lnR>
                      <a:noFill/>
                    </a:lnR>
                    <a:lnT>
                      <a:noFill/>
                    </a:lnT>
                    <a:lnB>
                      <a:noFill/>
                    </a:lnB>
                  </a:tcPr>
                </a:tc>
                <a:tc hMerge="1">
                  <a:txBody>
                    <a:bodyPr/>
                    <a:lstStyle/>
                    <a:p>
                      <a:endParaRPr lang="en-US"/>
                    </a:p>
                  </a:txBody>
                  <a:tcPr/>
                </a:tc>
                <a:tc>
                  <a:txBody>
                    <a:bodyPr/>
                    <a:lstStyle/>
                    <a:p>
                      <a:pPr algn="l" fontAlgn="b"/>
                      <a:endParaRPr lang="en-US" sz="2000" b="0" i="0" u="none" strike="noStrike">
                        <a:solidFill>
                          <a:srgbClr val="000000"/>
                        </a:solidFill>
                        <a:effectLst/>
                        <a:latin typeface="Calibri" charset="0"/>
                      </a:endParaRPr>
                    </a:p>
                  </a:txBody>
                  <a:tcPr marL="12700" marR="12700" marT="12700" marB="0" anchor="b">
                    <a:lnL>
                      <a:noFill/>
                    </a:lnL>
                    <a:lnR>
                      <a:noFill/>
                    </a:lnR>
                    <a:lnT>
                      <a:noFill/>
                    </a:lnT>
                    <a:lnB>
                      <a:noFill/>
                    </a:lnB>
                  </a:tcPr>
                </a:tc>
                <a:tc>
                  <a:txBody>
                    <a:bodyPr/>
                    <a:lstStyle/>
                    <a:p>
                      <a:pPr algn="l" fontAlgn="b"/>
                      <a:endParaRPr lang="en-US" sz="2000" b="0" i="0" u="none" strike="noStrike" dirty="0">
                        <a:solidFill>
                          <a:srgbClr val="000000"/>
                        </a:solidFill>
                        <a:effectLst/>
                        <a:latin typeface="Calibri" charset="0"/>
                      </a:endParaRPr>
                    </a:p>
                  </a:txBody>
                  <a:tcPr marL="12700" marR="12700" marT="12700" marB="0" anchor="b">
                    <a:lnL>
                      <a:noFill/>
                    </a:lnL>
                    <a:lnR>
                      <a:noFill/>
                    </a:lnR>
                    <a:lnT>
                      <a:noFill/>
                    </a:lnT>
                    <a:lnB>
                      <a:noFill/>
                    </a:lnB>
                  </a:tcPr>
                </a:tc>
              </a:tr>
              <a:tr h="305867">
                <a:tc>
                  <a:txBody>
                    <a:bodyPr/>
                    <a:lstStyle/>
                    <a:p>
                      <a:pPr algn="l" fontAlgn="b"/>
                      <a:endParaRPr lang="en-US" sz="2000" b="0" i="0" u="none" strike="noStrike" dirty="0">
                        <a:solidFill>
                          <a:srgbClr val="000000"/>
                        </a:solidFill>
                        <a:effectLst/>
                        <a:latin typeface="Calibri" charset="0"/>
                      </a:endParaRPr>
                    </a:p>
                  </a:txBody>
                  <a:tcPr marL="12700" marR="12700" marT="12700" marB="0" anchor="b">
                    <a:lnL>
                      <a:noFill/>
                    </a:lnL>
                    <a:lnR>
                      <a:noFill/>
                    </a:lnR>
                    <a:lnT>
                      <a:noFill/>
                    </a:lnT>
                    <a:lnB>
                      <a:noFill/>
                    </a:lnB>
                  </a:tcPr>
                </a:tc>
                <a:tc>
                  <a:txBody>
                    <a:bodyPr/>
                    <a:lstStyle/>
                    <a:p>
                      <a:pPr algn="l" fontAlgn="b"/>
                      <a:r>
                        <a:rPr lang="en-US" sz="2000" b="0" i="0" u="none" strike="noStrike" dirty="0">
                          <a:solidFill>
                            <a:srgbClr val="000000"/>
                          </a:solidFill>
                          <a:effectLst/>
                          <a:latin typeface="Calibri" charset="0"/>
                        </a:rPr>
                        <a:t>Full-Time</a:t>
                      </a:r>
                    </a:p>
                  </a:txBody>
                  <a:tcPr marL="12700" marR="12700" marT="12700" marB="0" anchor="b">
                    <a:lnL>
                      <a:noFill/>
                    </a:lnL>
                    <a:lnR>
                      <a:noFill/>
                    </a:lnR>
                    <a:lnT>
                      <a:noFill/>
                    </a:lnT>
                    <a:lnB>
                      <a:noFill/>
                    </a:lnB>
                  </a:tcPr>
                </a:tc>
                <a:tc>
                  <a:txBody>
                    <a:bodyPr/>
                    <a:lstStyle/>
                    <a:p>
                      <a:pPr algn="l" fontAlgn="b"/>
                      <a:r>
                        <a:rPr lang="en-US" sz="2000" b="0" i="0" u="none" strike="noStrike">
                          <a:solidFill>
                            <a:srgbClr val="000000"/>
                          </a:solidFill>
                          <a:effectLst/>
                          <a:latin typeface="Calibri" charset="0"/>
                        </a:rPr>
                        <a:t>Part-Time</a:t>
                      </a:r>
                    </a:p>
                  </a:txBody>
                  <a:tcPr marL="12700" marR="12700" marT="12700" marB="0" anchor="b">
                    <a:lnL>
                      <a:noFill/>
                    </a:lnL>
                    <a:lnR>
                      <a:noFill/>
                    </a:lnR>
                    <a:lnT>
                      <a:noFill/>
                    </a:lnT>
                    <a:lnB>
                      <a:noFill/>
                    </a:lnB>
                  </a:tcPr>
                </a:tc>
                <a:tc>
                  <a:txBody>
                    <a:bodyPr/>
                    <a:lstStyle/>
                    <a:p>
                      <a:pPr algn="l" fontAlgn="b"/>
                      <a:r>
                        <a:rPr lang="en-US" sz="2000" b="0" i="0" u="none" strike="noStrike">
                          <a:solidFill>
                            <a:srgbClr val="000000"/>
                          </a:solidFill>
                          <a:effectLst/>
                          <a:latin typeface="Calibri" charset="0"/>
                        </a:rPr>
                        <a:t>Graduate</a:t>
                      </a:r>
                    </a:p>
                  </a:txBody>
                  <a:tcPr marL="12700" marR="12700" marT="12700" marB="0" anchor="b">
                    <a:lnL>
                      <a:noFill/>
                    </a:lnL>
                    <a:lnR>
                      <a:noFill/>
                    </a:lnR>
                    <a:lnT>
                      <a:noFill/>
                    </a:lnT>
                    <a:lnB>
                      <a:noFill/>
                    </a:lnB>
                  </a:tcPr>
                </a:tc>
              </a:tr>
              <a:tr h="305867">
                <a:tc>
                  <a:txBody>
                    <a:bodyPr/>
                    <a:lstStyle/>
                    <a:p>
                      <a:pPr algn="l" fontAlgn="b"/>
                      <a:r>
                        <a:rPr lang="en-US" sz="1600" b="0" i="0" u="none" strike="noStrike">
                          <a:solidFill>
                            <a:srgbClr val="000000"/>
                          </a:solidFill>
                          <a:effectLst/>
                          <a:latin typeface="Arial" charset="0"/>
                        </a:rPr>
                        <a:t>Retirement</a:t>
                      </a:r>
                    </a:p>
                  </a:txBody>
                  <a:tcPr marL="12700" marR="12700" marT="12700" marB="0" anchor="b">
                    <a:lnL>
                      <a:noFill/>
                    </a:lnL>
                    <a:lnR>
                      <a:noFill/>
                    </a:lnR>
                    <a:lnT>
                      <a:noFill/>
                    </a:lnT>
                    <a:lnB>
                      <a:noFill/>
                    </a:lnB>
                  </a:tcPr>
                </a:tc>
                <a:tc>
                  <a:txBody>
                    <a:bodyPr/>
                    <a:lstStyle/>
                    <a:p>
                      <a:pPr algn="r" fontAlgn="b"/>
                      <a:r>
                        <a:rPr lang="en-US" sz="2000" b="0" i="0" u="none" strike="noStrike" dirty="0">
                          <a:solidFill>
                            <a:srgbClr val="000000"/>
                          </a:solidFill>
                          <a:effectLst/>
                          <a:latin typeface="Calibri" charset="0"/>
                        </a:rPr>
                        <a:t>13.0%</a:t>
                      </a:r>
                    </a:p>
                  </a:txBody>
                  <a:tcPr marL="12700" marR="12700" marT="12700" marB="0" anchor="b">
                    <a:lnL>
                      <a:noFill/>
                    </a:lnL>
                    <a:lnR>
                      <a:noFill/>
                    </a:lnR>
                    <a:lnT>
                      <a:noFill/>
                    </a:lnT>
                    <a:lnB>
                      <a:noFill/>
                    </a:lnB>
                  </a:tcPr>
                </a:tc>
                <a:tc>
                  <a:txBody>
                    <a:bodyPr/>
                    <a:lstStyle/>
                    <a:p>
                      <a:pPr algn="r" fontAlgn="b"/>
                      <a:r>
                        <a:rPr lang="en-US" sz="2000" b="0" i="0" u="none" strike="noStrike">
                          <a:solidFill>
                            <a:srgbClr val="000000"/>
                          </a:solidFill>
                          <a:effectLst/>
                          <a:latin typeface="Calibri" charset="0"/>
                        </a:rPr>
                        <a:t>2.7%</a:t>
                      </a:r>
                    </a:p>
                  </a:txBody>
                  <a:tcPr marL="12700" marR="12700" marT="12700" marB="0" anchor="b">
                    <a:lnL>
                      <a:noFill/>
                    </a:lnL>
                    <a:lnR>
                      <a:noFill/>
                    </a:lnR>
                    <a:lnT>
                      <a:noFill/>
                    </a:lnT>
                    <a:lnB>
                      <a:noFill/>
                    </a:lnB>
                  </a:tcPr>
                </a:tc>
                <a:tc>
                  <a:txBody>
                    <a:bodyPr/>
                    <a:lstStyle/>
                    <a:p>
                      <a:pPr algn="l" fontAlgn="b"/>
                      <a:endParaRPr lang="en-US" sz="2000" b="0" i="0" u="none" strike="noStrike">
                        <a:solidFill>
                          <a:srgbClr val="000000"/>
                        </a:solidFill>
                        <a:effectLst/>
                        <a:latin typeface="Calibri" charset="0"/>
                      </a:endParaRPr>
                    </a:p>
                  </a:txBody>
                  <a:tcPr marL="12700" marR="12700" marT="12700" marB="0" anchor="b">
                    <a:lnL>
                      <a:noFill/>
                    </a:lnL>
                    <a:lnR>
                      <a:noFill/>
                    </a:lnR>
                    <a:lnT>
                      <a:noFill/>
                    </a:lnT>
                    <a:lnB>
                      <a:noFill/>
                    </a:lnB>
                  </a:tcPr>
                </a:tc>
              </a:tr>
              <a:tr h="305867">
                <a:tc>
                  <a:txBody>
                    <a:bodyPr/>
                    <a:lstStyle/>
                    <a:p>
                      <a:pPr algn="l" fontAlgn="b"/>
                      <a:r>
                        <a:rPr lang="en-US" sz="1600" b="0" i="0" u="none" strike="noStrike">
                          <a:solidFill>
                            <a:srgbClr val="000000"/>
                          </a:solidFill>
                          <a:effectLst/>
                          <a:latin typeface="Arial" charset="0"/>
                        </a:rPr>
                        <a:t>FICA/Medicare</a:t>
                      </a:r>
                    </a:p>
                  </a:txBody>
                  <a:tcPr marL="12700" marR="12700" marT="12700" marB="0" anchor="b">
                    <a:lnL>
                      <a:noFill/>
                    </a:lnL>
                    <a:lnR>
                      <a:noFill/>
                    </a:lnR>
                    <a:lnT>
                      <a:noFill/>
                    </a:lnT>
                    <a:lnB>
                      <a:noFill/>
                    </a:lnB>
                  </a:tcPr>
                </a:tc>
                <a:tc>
                  <a:txBody>
                    <a:bodyPr/>
                    <a:lstStyle/>
                    <a:p>
                      <a:pPr algn="r" fontAlgn="b"/>
                      <a:r>
                        <a:rPr lang="en-US" sz="2000" b="0" i="0" u="none" strike="noStrike" dirty="0">
                          <a:solidFill>
                            <a:srgbClr val="000000"/>
                          </a:solidFill>
                          <a:effectLst/>
                          <a:latin typeface="Calibri" charset="0"/>
                        </a:rPr>
                        <a:t>6.8%</a:t>
                      </a:r>
                    </a:p>
                  </a:txBody>
                  <a:tcPr marL="12700" marR="12700" marT="12700" marB="0" anchor="b">
                    <a:lnL>
                      <a:noFill/>
                    </a:lnL>
                    <a:lnR>
                      <a:noFill/>
                    </a:lnR>
                    <a:lnT>
                      <a:noFill/>
                    </a:lnT>
                    <a:lnB>
                      <a:noFill/>
                    </a:lnB>
                  </a:tcPr>
                </a:tc>
                <a:tc>
                  <a:txBody>
                    <a:bodyPr/>
                    <a:lstStyle/>
                    <a:p>
                      <a:pPr algn="r" fontAlgn="b"/>
                      <a:r>
                        <a:rPr lang="en-US" sz="2000" b="0" i="0" u="none" strike="noStrike" dirty="0">
                          <a:solidFill>
                            <a:srgbClr val="000000"/>
                          </a:solidFill>
                          <a:effectLst/>
                          <a:latin typeface="Calibri" charset="0"/>
                        </a:rPr>
                        <a:t>6.7%</a:t>
                      </a:r>
                    </a:p>
                  </a:txBody>
                  <a:tcPr marL="12700" marR="12700" marT="12700" marB="0" anchor="b">
                    <a:lnL>
                      <a:noFill/>
                    </a:lnL>
                    <a:lnR>
                      <a:noFill/>
                    </a:lnR>
                    <a:lnT>
                      <a:noFill/>
                    </a:lnT>
                    <a:lnB>
                      <a:noFill/>
                    </a:lnB>
                  </a:tcPr>
                </a:tc>
                <a:tc>
                  <a:txBody>
                    <a:bodyPr/>
                    <a:lstStyle/>
                    <a:p>
                      <a:pPr algn="r" fontAlgn="b"/>
                      <a:r>
                        <a:rPr lang="en-US" sz="2000" b="0" i="0" u="none" strike="noStrike">
                          <a:solidFill>
                            <a:srgbClr val="000000"/>
                          </a:solidFill>
                          <a:effectLst/>
                          <a:latin typeface="Calibri" charset="0"/>
                        </a:rPr>
                        <a:t>0.0%</a:t>
                      </a:r>
                    </a:p>
                  </a:txBody>
                  <a:tcPr marL="12700" marR="12700" marT="12700" marB="0" anchor="b">
                    <a:lnL>
                      <a:noFill/>
                    </a:lnL>
                    <a:lnR>
                      <a:noFill/>
                    </a:lnR>
                    <a:lnT>
                      <a:noFill/>
                    </a:lnT>
                    <a:lnB>
                      <a:noFill/>
                    </a:lnB>
                  </a:tcPr>
                </a:tc>
              </a:tr>
              <a:tr h="305867">
                <a:tc>
                  <a:txBody>
                    <a:bodyPr/>
                    <a:lstStyle/>
                    <a:p>
                      <a:pPr algn="l" fontAlgn="b"/>
                      <a:r>
                        <a:rPr lang="en-US" sz="1600" b="0" i="0" u="none" strike="noStrike" dirty="0">
                          <a:solidFill>
                            <a:srgbClr val="000000"/>
                          </a:solidFill>
                          <a:effectLst/>
                          <a:latin typeface="Arial" charset="0"/>
                        </a:rPr>
                        <a:t>Health Insurance</a:t>
                      </a:r>
                    </a:p>
                  </a:txBody>
                  <a:tcPr marL="12700" marR="12700" marT="12700" marB="0" anchor="b">
                    <a:lnL>
                      <a:noFill/>
                    </a:lnL>
                    <a:lnR>
                      <a:noFill/>
                    </a:lnR>
                    <a:lnT>
                      <a:noFill/>
                    </a:lnT>
                    <a:lnB>
                      <a:noFill/>
                    </a:lnB>
                  </a:tcPr>
                </a:tc>
                <a:tc>
                  <a:txBody>
                    <a:bodyPr/>
                    <a:lstStyle/>
                    <a:p>
                      <a:pPr algn="r" fontAlgn="b"/>
                      <a:r>
                        <a:rPr lang="en-US" sz="2000" b="0" i="0" u="none" strike="noStrike">
                          <a:solidFill>
                            <a:srgbClr val="000000"/>
                          </a:solidFill>
                          <a:effectLst/>
                          <a:latin typeface="Calibri" charset="0"/>
                        </a:rPr>
                        <a:t>7.3%</a:t>
                      </a:r>
                    </a:p>
                  </a:txBody>
                  <a:tcPr marL="12700" marR="12700" marT="12700" marB="0" anchor="b">
                    <a:lnL>
                      <a:noFill/>
                    </a:lnL>
                    <a:lnR>
                      <a:noFill/>
                    </a:lnR>
                    <a:lnT>
                      <a:noFill/>
                    </a:lnT>
                    <a:lnB>
                      <a:noFill/>
                    </a:lnB>
                  </a:tcPr>
                </a:tc>
                <a:tc>
                  <a:txBody>
                    <a:bodyPr/>
                    <a:lstStyle/>
                    <a:p>
                      <a:pPr algn="r" fontAlgn="b"/>
                      <a:r>
                        <a:rPr lang="en-US" sz="2000" b="0" i="0" u="none" strike="noStrike" dirty="0">
                          <a:solidFill>
                            <a:srgbClr val="000000"/>
                          </a:solidFill>
                          <a:effectLst/>
                          <a:latin typeface="Calibri" charset="0"/>
                        </a:rPr>
                        <a:t>0.5%</a:t>
                      </a:r>
                    </a:p>
                  </a:txBody>
                  <a:tcPr marL="12700" marR="12700" marT="12700" marB="0" anchor="b">
                    <a:lnL>
                      <a:noFill/>
                    </a:lnL>
                    <a:lnR>
                      <a:noFill/>
                    </a:lnR>
                    <a:lnT>
                      <a:noFill/>
                    </a:lnT>
                    <a:lnB>
                      <a:noFill/>
                    </a:lnB>
                  </a:tcPr>
                </a:tc>
                <a:tc>
                  <a:txBody>
                    <a:bodyPr/>
                    <a:lstStyle/>
                    <a:p>
                      <a:pPr algn="r" fontAlgn="b"/>
                      <a:r>
                        <a:rPr lang="en-US" sz="2000" b="0" i="0" u="none" strike="noStrike">
                          <a:solidFill>
                            <a:srgbClr val="000000"/>
                          </a:solidFill>
                          <a:effectLst/>
                          <a:latin typeface="Calibri" charset="0"/>
                        </a:rPr>
                        <a:t>5.4%</a:t>
                      </a:r>
                    </a:p>
                  </a:txBody>
                  <a:tcPr marL="12700" marR="12700" marT="12700" marB="0" anchor="b">
                    <a:lnL>
                      <a:noFill/>
                    </a:lnL>
                    <a:lnR>
                      <a:noFill/>
                    </a:lnR>
                    <a:lnT>
                      <a:noFill/>
                    </a:lnT>
                    <a:lnB>
                      <a:noFill/>
                    </a:lnB>
                  </a:tcPr>
                </a:tc>
              </a:tr>
              <a:tr h="305867">
                <a:tc>
                  <a:txBody>
                    <a:bodyPr/>
                    <a:lstStyle/>
                    <a:p>
                      <a:pPr algn="l" fontAlgn="b"/>
                      <a:r>
                        <a:rPr lang="en-US" sz="1600" b="0" i="0" u="none" strike="noStrike">
                          <a:solidFill>
                            <a:srgbClr val="000000"/>
                          </a:solidFill>
                          <a:effectLst/>
                          <a:latin typeface="Arial" charset="0"/>
                        </a:rPr>
                        <a:t>Life Insurance</a:t>
                      </a:r>
                    </a:p>
                  </a:txBody>
                  <a:tcPr marL="12700" marR="12700" marT="12700" marB="0" anchor="b">
                    <a:lnL>
                      <a:noFill/>
                    </a:lnL>
                    <a:lnR>
                      <a:noFill/>
                    </a:lnR>
                    <a:lnT>
                      <a:noFill/>
                    </a:lnT>
                    <a:lnB>
                      <a:noFill/>
                    </a:lnB>
                  </a:tcPr>
                </a:tc>
                <a:tc>
                  <a:txBody>
                    <a:bodyPr/>
                    <a:lstStyle/>
                    <a:p>
                      <a:pPr algn="r" fontAlgn="b"/>
                      <a:r>
                        <a:rPr lang="en-US" sz="2000" b="0" i="0" u="none" strike="noStrike">
                          <a:solidFill>
                            <a:srgbClr val="000000"/>
                          </a:solidFill>
                          <a:effectLst/>
                          <a:latin typeface="Calibri" charset="0"/>
                        </a:rPr>
                        <a:t>0.1%</a:t>
                      </a:r>
                    </a:p>
                  </a:txBody>
                  <a:tcPr marL="12700" marR="12700" marT="12700" marB="0" anchor="b">
                    <a:lnL>
                      <a:noFill/>
                    </a:lnL>
                    <a:lnR>
                      <a:noFill/>
                    </a:lnR>
                    <a:lnT>
                      <a:noFill/>
                    </a:lnT>
                    <a:lnB>
                      <a:noFill/>
                    </a:lnB>
                  </a:tcPr>
                </a:tc>
                <a:tc>
                  <a:txBody>
                    <a:bodyPr/>
                    <a:lstStyle/>
                    <a:p>
                      <a:pPr algn="r" fontAlgn="b"/>
                      <a:r>
                        <a:rPr lang="en-US" sz="2000" b="0" i="0" u="none" strike="noStrike" dirty="0">
                          <a:solidFill>
                            <a:srgbClr val="000000"/>
                          </a:solidFill>
                          <a:effectLst/>
                          <a:latin typeface="Calibri" charset="0"/>
                        </a:rPr>
                        <a:t>0.0%</a:t>
                      </a:r>
                    </a:p>
                  </a:txBody>
                  <a:tcPr marL="12700" marR="12700" marT="12700" marB="0" anchor="b">
                    <a:lnL>
                      <a:noFill/>
                    </a:lnL>
                    <a:lnR>
                      <a:noFill/>
                    </a:lnR>
                    <a:lnT>
                      <a:noFill/>
                    </a:lnT>
                    <a:lnB>
                      <a:noFill/>
                    </a:lnB>
                  </a:tcPr>
                </a:tc>
                <a:tc>
                  <a:txBody>
                    <a:bodyPr/>
                    <a:lstStyle/>
                    <a:p>
                      <a:pPr algn="l" fontAlgn="b"/>
                      <a:endParaRPr lang="en-US" sz="2000" b="0" i="0" u="none" strike="noStrike">
                        <a:solidFill>
                          <a:srgbClr val="000000"/>
                        </a:solidFill>
                        <a:effectLst/>
                        <a:latin typeface="Calibri" charset="0"/>
                      </a:endParaRPr>
                    </a:p>
                  </a:txBody>
                  <a:tcPr marL="12700" marR="12700" marT="12700" marB="0" anchor="b">
                    <a:lnL>
                      <a:noFill/>
                    </a:lnL>
                    <a:lnR>
                      <a:noFill/>
                    </a:lnR>
                    <a:lnT>
                      <a:noFill/>
                    </a:lnT>
                    <a:lnB>
                      <a:noFill/>
                    </a:lnB>
                  </a:tcPr>
                </a:tc>
              </a:tr>
              <a:tr h="305867">
                <a:tc>
                  <a:txBody>
                    <a:bodyPr/>
                    <a:lstStyle/>
                    <a:p>
                      <a:pPr algn="l" fontAlgn="b"/>
                      <a:r>
                        <a:rPr lang="en-US" sz="1600" b="0" i="0" u="none" strike="noStrike" dirty="0">
                          <a:solidFill>
                            <a:srgbClr val="000000"/>
                          </a:solidFill>
                          <a:effectLst/>
                          <a:latin typeface="Arial" charset="0"/>
                        </a:rPr>
                        <a:t>Long-Term Disability</a:t>
                      </a:r>
                    </a:p>
                  </a:txBody>
                  <a:tcPr marL="12700" marR="12700" marT="12700" marB="0" anchor="b">
                    <a:lnL>
                      <a:noFill/>
                    </a:lnL>
                    <a:lnR>
                      <a:noFill/>
                    </a:lnR>
                    <a:lnT>
                      <a:noFill/>
                    </a:lnT>
                    <a:lnB>
                      <a:noFill/>
                    </a:lnB>
                  </a:tcPr>
                </a:tc>
                <a:tc>
                  <a:txBody>
                    <a:bodyPr/>
                    <a:lstStyle/>
                    <a:p>
                      <a:pPr algn="r" fontAlgn="b"/>
                      <a:r>
                        <a:rPr lang="en-US" sz="2000" b="0" i="0" u="none" strike="noStrike">
                          <a:solidFill>
                            <a:srgbClr val="000000"/>
                          </a:solidFill>
                          <a:effectLst/>
                          <a:latin typeface="Calibri" charset="0"/>
                        </a:rPr>
                        <a:t>0.1%</a:t>
                      </a:r>
                    </a:p>
                  </a:txBody>
                  <a:tcPr marL="12700" marR="12700" marT="12700" marB="0" anchor="b">
                    <a:lnL>
                      <a:noFill/>
                    </a:lnL>
                    <a:lnR>
                      <a:noFill/>
                    </a:lnR>
                    <a:lnT>
                      <a:noFill/>
                    </a:lnT>
                    <a:lnB>
                      <a:noFill/>
                    </a:lnB>
                  </a:tcPr>
                </a:tc>
                <a:tc>
                  <a:txBody>
                    <a:bodyPr/>
                    <a:lstStyle/>
                    <a:p>
                      <a:pPr algn="r" fontAlgn="b"/>
                      <a:r>
                        <a:rPr lang="en-US" sz="2000" b="0" i="0" u="none" strike="noStrike" dirty="0">
                          <a:solidFill>
                            <a:srgbClr val="000000"/>
                          </a:solidFill>
                          <a:effectLst/>
                          <a:latin typeface="Calibri" charset="0"/>
                        </a:rPr>
                        <a:t>0.0%</a:t>
                      </a:r>
                    </a:p>
                  </a:txBody>
                  <a:tcPr marL="12700" marR="12700" marT="12700" marB="0" anchor="b">
                    <a:lnL>
                      <a:noFill/>
                    </a:lnL>
                    <a:lnR>
                      <a:noFill/>
                    </a:lnR>
                    <a:lnT>
                      <a:noFill/>
                    </a:lnT>
                    <a:lnB>
                      <a:noFill/>
                    </a:lnB>
                  </a:tcPr>
                </a:tc>
                <a:tc>
                  <a:txBody>
                    <a:bodyPr/>
                    <a:lstStyle/>
                    <a:p>
                      <a:pPr algn="l" fontAlgn="b"/>
                      <a:endParaRPr lang="en-US" sz="2000" b="0" i="0" u="none" strike="noStrike">
                        <a:solidFill>
                          <a:srgbClr val="000000"/>
                        </a:solidFill>
                        <a:effectLst/>
                        <a:latin typeface="Calibri" charset="0"/>
                      </a:endParaRPr>
                    </a:p>
                  </a:txBody>
                  <a:tcPr marL="12700" marR="12700" marT="12700" marB="0" anchor="b">
                    <a:lnL>
                      <a:noFill/>
                    </a:lnL>
                    <a:lnR>
                      <a:noFill/>
                    </a:lnR>
                    <a:lnT>
                      <a:noFill/>
                    </a:lnT>
                    <a:lnB>
                      <a:noFill/>
                    </a:lnB>
                  </a:tcPr>
                </a:tc>
              </a:tr>
              <a:tr h="305867">
                <a:tc>
                  <a:txBody>
                    <a:bodyPr/>
                    <a:lstStyle/>
                    <a:p>
                      <a:pPr algn="l" fontAlgn="b"/>
                      <a:r>
                        <a:rPr lang="en-US" sz="1600" b="0" i="0" u="none" strike="noStrike" dirty="0">
                          <a:solidFill>
                            <a:srgbClr val="000000"/>
                          </a:solidFill>
                          <a:effectLst/>
                          <a:latin typeface="Arial" charset="0"/>
                        </a:rPr>
                        <a:t>Worker's Compensation</a:t>
                      </a:r>
                    </a:p>
                  </a:txBody>
                  <a:tcPr marL="12700" marR="12700" marT="12700" marB="0" anchor="b">
                    <a:lnL>
                      <a:noFill/>
                    </a:lnL>
                    <a:lnR>
                      <a:noFill/>
                    </a:lnR>
                    <a:lnT>
                      <a:noFill/>
                    </a:lnT>
                    <a:lnB>
                      <a:noFill/>
                    </a:lnB>
                  </a:tcPr>
                </a:tc>
                <a:tc>
                  <a:txBody>
                    <a:bodyPr/>
                    <a:lstStyle/>
                    <a:p>
                      <a:pPr algn="r" fontAlgn="b"/>
                      <a:r>
                        <a:rPr lang="en-US" sz="2000" b="0" i="0" u="none" strike="noStrike">
                          <a:solidFill>
                            <a:srgbClr val="000000"/>
                          </a:solidFill>
                          <a:effectLst/>
                          <a:latin typeface="Calibri" charset="0"/>
                        </a:rPr>
                        <a:t>0.2%</a:t>
                      </a:r>
                    </a:p>
                  </a:txBody>
                  <a:tcPr marL="12700" marR="12700" marT="12700" marB="0" anchor="b">
                    <a:lnL>
                      <a:noFill/>
                    </a:lnL>
                    <a:lnR>
                      <a:noFill/>
                    </a:lnR>
                    <a:lnT>
                      <a:noFill/>
                    </a:lnT>
                    <a:lnB>
                      <a:noFill/>
                    </a:lnB>
                  </a:tcPr>
                </a:tc>
                <a:tc>
                  <a:txBody>
                    <a:bodyPr/>
                    <a:lstStyle/>
                    <a:p>
                      <a:pPr algn="r" fontAlgn="b"/>
                      <a:r>
                        <a:rPr lang="en-US" sz="2000" b="0" i="0" u="none" strike="noStrike" dirty="0">
                          <a:solidFill>
                            <a:srgbClr val="000000"/>
                          </a:solidFill>
                          <a:effectLst/>
                          <a:latin typeface="Calibri" charset="0"/>
                        </a:rPr>
                        <a:t>0.1%</a:t>
                      </a:r>
                    </a:p>
                  </a:txBody>
                  <a:tcPr marL="12700" marR="12700" marT="12700" marB="0" anchor="b">
                    <a:lnL>
                      <a:noFill/>
                    </a:lnL>
                    <a:lnR>
                      <a:noFill/>
                    </a:lnR>
                    <a:lnT>
                      <a:noFill/>
                    </a:lnT>
                    <a:lnB>
                      <a:noFill/>
                    </a:lnB>
                  </a:tcPr>
                </a:tc>
                <a:tc>
                  <a:txBody>
                    <a:bodyPr/>
                    <a:lstStyle/>
                    <a:p>
                      <a:pPr algn="r" fontAlgn="b"/>
                      <a:r>
                        <a:rPr lang="en-US" sz="2000" b="0" i="0" u="none" strike="noStrike">
                          <a:solidFill>
                            <a:srgbClr val="000000"/>
                          </a:solidFill>
                          <a:effectLst/>
                          <a:latin typeface="Calibri" charset="0"/>
                        </a:rPr>
                        <a:t>0.2%</a:t>
                      </a:r>
                    </a:p>
                  </a:txBody>
                  <a:tcPr marL="12700" marR="12700" marT="12700" marB="0" anchor="b">
                    <a:lnL>
                      <a:noFill/>
                    </a:lnL>
                    <a:lnR>
                      <a:noFill/>
                    </a:lnR>
                    <a:lnT>
                      <a:noFill/>
                    </a:lnT>
                    <a:lnB>
                      <a:noFill/>
                    </a:lnB>
                  </a:tcPr>
                </a:tc>
              </a:tr>
              <a:tr h="305867">
                <a:tc>
                  <a:txBody>
                    <a:bodyPr/>
                    <a:lstStyle/>
                    <a:p>
                      <a:pPr algn="l" fontAlgn="b"/>
                      <a:r>
                        <a:rPr lang="en-US" sz="1600" b="0" i="0" u="none" strike="noStrike" dirty="0">
                          <a:solidFill>
                            <a:srgbClr val="000000"/>
                          </a:solidFill>
                          <a:effectLst/>
                          <a:latin typeface="Arial" charset="0"/>
                        </a:rPr>
                        <a:t>Unemployment Comp</a:t>
                      </a:r>
                    </a:p>
                  </a:txBody>
                  <a:tcPr marL="12700" marR="12700" marT="12700" marB="0" anchor="b">
                    <a:lnL>
                      <a:noFill/>
                    </a:lnL>
                    <a:lnR>
                      <a:noFill/>
                    </a:lnR>
                    <a:lnT>
                      <a:noFill/>
                    </a:lnT>
                    <a:lnB>
                      <a:noFill/>
                    </a:lnB>
                  </a:tcPr>
                </a:tc>
                <a:tc>
                  <a:txBody>
                    <a:bodyPr/>
                    <a:lstStyle/>
                    <a:p>
                      <a:pPr algn="r" fontAlgn="b"/>
                      <a:r>
                        <a:rPr lang="en-US" sz="2000" b="0" i="0" u="none" strike="noStrike">
                          <a:solidFill>
                            <a:srgbClr val="000000"/>
                          </a:solidFill>
                          <a:effectLst/>
                          <a:latin typeface="Calibri" charset="0"/>
                        </a:rPr>
                        <a:t>0.1%</a:t>
                      </a:r>
                    </a:p>
                  </a:txBody>
                  <a:tcPr marL="12700" marR="12700" marT="12700" marB="0" anchor="b">
                    <a:lnL>
                      <a:noFill/>
                    </a:lnL>
                    <a:lnR>
                      <a:noFill/>
                    </a:lnR>
                    <a:lnT>
                      <a:noFill/>
                    </a:lnT>
                    <a:lnB>
                      <a:noFill/>
                    </a:lnB>
                  </a:tcPr>
                </a:tc>
                <a:tc>
                  <a:txBody>
                    <a:bodyPr/>
                    <a:lstStyle/>
                    <a:p>
                      <a:pPr algn="r" fontAlgn="b"/>
                      <a:r>
                        <a:rPr lang="en-US" sz="2000" b="0" i="0" u="none" strike="noStrike" dirty="0">
                          <a:solidFill>
                            <a:srgbClr val="000000"/>
                          </a:solidFill>
                          <a:effectLst/>
                          <a:latin typeface="Calibri" charset="0"/>
                        </a:rPr>
                        <a:t>0.1%</a:t>
                      </a:r>
                    </a:p>
                  </a:txBody>
                  <a:tcPr marL="12700" marR="12700" marT="12700" marB="0" anchor="b">
                    <a:lnL>
                      <a:noFill/>
                    </a:lnL>
                    <a:lnR>
                      <a:noFill/>
                    </a:lnR>
                    <a:lnT>
                      <a:noFill/>
                    </a:lnT>
                    <a:lnB>
                      <a:noFill/>
                    </a:lnB>
                  </a:tcPr>
                </a:tc>
                <a:tc>
                  <a:txBody>
                    <a:bodyPr/>
                    <a:lstStyle/>
                    <a:p>
                      <a:pPr algn="l" fontAlgn="b"/>
                      <a:endParaRPr lang="en-US" sz="2000" b="0" i="0" u="none" strike="noStrike">
                        <a:solidFill>
                          <a:srgbClr val="000000"/>
                        </a:solidFill>
                        <a:effectLst/>
                        <a:latin typeface="Calibri" charset="0"/>
                      </a:endParaRPr>
                    </a:p>
                  </a:txBody>
                  <a:tcPr marL="12700" marR="12700" marT="12700" marB="0" anchor="b">
                    <a:lnL>
                      <a:noFill/>
                    </a:lnL>
                    <a:lnR>
                      <a:noFill/>
                    </a:lnR>
                    <a:lnT>
                      <a:noFill/>
                    </a:lnT>
                    <a:lnB>
                      <a:noFill/>
                    </a:lnB>
                  </a:tcPr>
                </a:tc>
              </a:tr>
              <a:tr h="305867">
                <a:tc>
                  <a:txBody>
                    <a:bodyPr/>
                    <a:lstStyle/>
                    <a:p>
                      <a:pPr algn="l" fontAlgn="b"/>
                      <a:r>
                        <a:rPr lang="en-US" sz="1600" b="0" i="0" u="none" strike="noStrike">
                          <a:solidFill>
                            <a:srgbClr val="000000"/>
                          </a:solidFill>
                          <a:effectLst/>
                          <a:latin typeface="Arial" charset="0"/>
                        </a:rPr>
                        <a:t>Retiree Benefits</a:t>
                      </a:r>
                    </a:p>
                  </a:txBody>
                  <a:tcPr marL="12700" marR="12700" marT="12700" marB="0" anchor="b">
                    <a:lnL>
                      <a:noFill/>
                    </a:lnL>
                    <a:lnR>
                      <a:noFill/>
                    </a:lnR>
                    <a:lnT>
                      <a:noFill/>
                    </a:lnT>
                    <a:lnB>
                      <a:noFill/>
                    </a:lnB>
                  </a:tcPr>
                </a:tc>
                <a:tc>
                  <a:txBody>
                    <a:bodyPr/>
                    <a:lstStyle/>
                    <a:p>
                      <a:pPr algn="r" fontAlgn="b"/>
                      <a:r>
                        <a:rPr lang="en-US" sz="2000" b="0" i="0" u="none" strike="noStrike" dirty="0">
                          <a:solidFill>
                            <a:srgbClr val="000000"/>
                          </a:solidFill>
                          <a:effectLst/>
                          <a:latin typeface="Calibri" charset="0"/>
                        </a:rPr>
                        <a:t>2.9%</a:t>
                      </a:r>
                    </a:p>
                  </a:txBody>
                  <a:tcPr marL="12700" marR="12700" marT="12700" marB="0" anchor="b">
                    <a:lnL>
                      <a:noFill/>
                    </a:lnL>
                    <a:lnR>
                      <a:noFill/>
                    </a:lnR>
                    <a:lnT>
                      <a:noFill/>
                    </a:lnT>
                    <a:lnB>
                      <a:noFill/>
                    </a:lnB>
                  </a:tcPr>
                </a:tc>
                <a:tc>
                  <a:txBody>
                    <a:bodyPr/>
                    <a:lstStyle/>
                    <a:p>
                      <a:pPr algn="l" fontAlgn="b"/>
                      <a:endParaRPr lang="en-US" sz="2000" b="0" i="0" u="none" strike="noStrike" dirty="0">
                        <a:solidFill>
                          <a:srgbClr val="000000"/>
                        </a:solidFill>
                        <a:effectLst/>
                        <a:latin typeface="Calibri" charset="0"/>
                      </a:endParaRPr>
                    </a:p>
                  </a:txBody>
                  <a:tcPr marL="12700" marR="12700" marT="12700" marB="0" anchor="b">
                    <a:lnL>
                      <a:noFill/>
                    </a:lnL>
                    <a:lnR>
                      <a:noFill/>
                    </a:lnR>
                    <a:lnT>
                      <a:noFill/>
                    </a:lnT>
                    <a:lnB>
                      <a:noFill/>
                    </a:lnB>
                  </a:tcPr>
                </a:tc>
                <a:tc>
                  <a:txBody>
                    <a:bodyPr/>
                    <a:lstStyle/>
                    <a:p>
                      <a:pPr algn="l" fontAlgn="b"/>
                      <a:endParaRPr lang="en-US" sz="2000" b="0" i="0" u="none" strike="noStrike">
                        <a:solidFill>
                          <a:srgbClr val="000000"/>
                        </a:solidFill>
                        <a:effectLst/>
                        <a:latin typeface="Calibri" charset="0"/>
                      </a:endParaRPr>
                    </a:p>
                  </a:txBody>
                  <a:tcPr marL="12700" marR="12700" marT="12700" marB="0" anchor="b">
                    <a:lnL>
                      <a:noFill/>
                    </a:lnL>
                    <a:lnR>
                      <a:noFill/>
                    </a:lnR>
                    <a:lnT>
                      <a:noFill/>
                    </a:lnT>
                    <a:lnB>
                      <a:noFill/>
                    </a:lnB>
                  </a:tcPr>
                </a:tc>
              </a:tr>
              <a:tr h="305867">
                <a:tc>
                  <a:txBody>
                    <a:bodyPr/>
                    <a:lstStyle/>
                    <a:p>
                      <a:pPr algn="l" fontAlgn="b"/>
                      <a:r>
                        <a:rPr lang="en-US" sz="1600" b="0" i="0" u="none" strike="noStrike">
                          <a:solidFill>
                            <a:srgbClr val="000000"/>
                          </a:solidFill>
                          <a:effectLst/>
                          <a:latin typeface="Arial" charset="0"/>
                        </a:rPr>
                        <a:t>Employee Tuition Remission</a:t>
                      </a:r>
                    </a:p>
                  </a:txBody>
                  <a:tcPr marL="12700" marR="12700" marT="12700" marB="0" anchor="b">
                    <a:lnL>
                      <a:noFill/>
                    </a:lnL>
                    <a:lnR>
                      <a:noFill/>
                    </a:lnR>
                    <a:lnT>
                      <a:noFill/>
                    </a:lnT>
                    <a:lnB>
                      <a:noFill/>
                    </a:lnB>
                  </a:tcPr>
                </a:tc>
                <a:tc>
                  <a:txBody>
                    <a:bodyPr/>
                    <a:lstStyle/>
                    <a:p>
                      <a:pPr algn="r" fontAlgn="b"/>
                      <a:r>
                        <a:rPr lang="en-US" sz="2000" b="0" i="0" u="none" strike="noStrike" dirty="0">
                          <a:solidFill>
                            <a:srgbClr val="000000"/>
                          </a:solidFill>
                          <a:effectLst/>
                          <a:latin typeface="Calibri" charset="0"/>
                        </a:rPr>
                        <a:t>0.5%</a:t>
                      </a:r>
                    </a:p>
                  </a:txBody>
                  <a:tcPr marL="12700" marR="12700" marT="12700" marB="0" anchor="b">
                    <a:lnL>
                      <a:noFill/>
                    </a:lnL>
                    <a:lnR>
                      <a:noFill/>
                    </a:lnR>
                    <a:lnT>
                      <a:noFill/>
                    </a:lnT>
                    <a:lnB>
                      <a:noFill/>
                    </a:lnB>
                  </a:tcPr>
                </a:tc>
                <a:tc>
                  <a:txBody>
                    <a:bodyPr/>
                    <a:lstStyle/>
                    <a:p>
                      <a:pPr algn="l" fontAlgn="b"/>
                      <a:endParaRPr lang="en-US" sz="2000" b="0" i="0" u="none" strike="noStrike" dirty="0">
                        <a:solidFill>
                          <a:srgbClr val="000000"/>
                        </a:solidFill>
                        <a:effectLst/>
                        <a:latin typeface="Calibri" charset="0"/>
                      </a:endParaRPr>
                    </a:p>
                  </a:txBody>
                  <a:tcPr marL="12700" marR="12700" marT="12700" marB="0" anchor="b">
                    <a:lnL>
                      <a:noFill/>
                    </a:lnL>
                    <a:lnR>
                      <a:noFill/>
                    </a:lnR>
                    <a:lnT>
                      <a:noFill/>
                    </a:lnT>
                    <a:lnB>
                      <a:noFill/>
                    </a:lnB>
                  </a:tcPr>
                </a:tc>
                <a:tc>
                  <a:txBody>
                    <a:bodyPr/>
                    <a:lstStyle/>
                    <a:p>
                      <a:pPr algn="l" fontAlgn="b"/>
                      <a:endParaRPr lang="en-US" sz="2000" b="0" i="0" u="none" strike="noStrike">
                        <a:solidFill>
                          <a:srgbClr val="000000"/>
                        </a:solidFill>
                        <a:effectLst/>
                        <a:latin typeface="Calibri" charset="0"/>
                      </a:endParaRPr>
                    </a:p>
                  </a:txBody>
                  <a:tcPr marL="12700" marR="12700" marT="12700" marB="0" anchor="b">
                    <a:lnL>
                      <a:noFill/>
                    </a:lnL>
                    <a:lnR>
                      <a:noFill/>
                    </a:lnR>
                    <a:lnT>
                      <a:noFill/>
                    </a:lnT>
                    <a:lnB>
                      <a:noFill/>
                    </a:lnB>
                  </a:tcPr>
                </a:tc>
              </a:tr>
              <a:tr h="305867">
                <a:tc>
                  <a:txBody>
                    <a:bodyPr/>
                    <a:lstStyle/>
                    <a:p>
                      <a:pPr algn="l" fontAlgn="b"/>
                      <a:r>
                        <a:rPr lang="en-US" sz="1600" b="0" i="0" u="none" strike="noStrike">
                          <a:solidFill>
                            <a:srgbClr val="000000"/>
                          </a:solidFill>
                          <a:effectLst/>
                          <a:latin typeface="Arial" charset="0"/>
                        </a:rPr>
                        <a:t>Sabbatical Pay</a:t>
                      </a:r>
                    </a:p>
                  </a:txBody>
                  <a:tcPr marL="12700" marR="12700" marT="12700" marB="0" anchor="b">
                    <a:lnL>
                      <a:noFill/>
                    </a:lnL>
                    <a:lnR>
                      <a:noFill/>
                    </a:lnR>
                    <a:lnT>
                      <a:noFill/>
                    </a:lnT>
                    <a:lnB>
                      <a:noFill/>
                    </a:lnB>
                  </a:tcPr>
                </a:tc>
                <a:tc>
                  <a:txBody>
                    <a:bodyPr/>
                    <a:lstStyle/>
                    <a:p>
                      <a:pPr algn="r" fontAlgn="b"/>
                      <a:r>
                        <a:rPr lang="en-US" sz="2000" b="0" i="0" u="none" strike="noStrike" dirty="0">
                          <a:solidFill>
                            <a:srgbClr val="000000"/>
                          </a:solidFill>
                          <a:effectLst/>
                          <a:latin typeface="Calibri" charset="0"/>
                        </a:rPr>
                        <a:t>0.1%</a:t>
                      </a:r>
                    </a:p>
                  </a:txBody>
                  <a:tcPr marL="12700" marR="12700" marT="12700" marB="0" anchor="b">
                    <a:lnL>
                      <a:noFill/>
                    </a:lnL>
                    <a:lnR>
                      <a:noFill/>
                    </a:lnR>
                    <a:lnT>
                      <a:noFill/>
                    </a:lnT>
                    <a:lnB>
                      <a:noFill/>
                    </a:lnB>
                  </a:tcPr>
                </a:tc>
                <a:tc>
                  <a:txBody>
                    <a:bodyPr/>
                    <a:lstStyle/>
                    <a:p>
                      <a:pPr algn="l" fontAlgn="b"/>
                      <a:endParaRPr lang="en-US" sz="2000" b="0" i="0" u="none" strike="noStrike" dirty="0">
                        <a:solidFill>
                          <a:srgbClr val="000000"/>
                        </a:solidFill>
                        <a:effectLst/>
                        <a:latin typeface="Calibri" charset="0"/>
                      </a:endParaRPr>
                    </a:p>
                  </a:txBody>
                  <a:tcPr marL="12700" marR="12700" marT="12700" marB="0" anchor="b">
                    <a:lnL>
                      <a:noFill/>
                    </a:lnL>
                    <a:lnR>
                      <a:noFill/>
                    </a:lnR>
                    <a:lnT>
                      <a:noFill/>
                    </a:lnT>
                    <a:lnB>
                      <a:noFill/>
                    </a:lnB>
                  </a:tcPr>
                </a:tc>
                <a:tc>
                  <a:txBody>
                    <a:bodyPr/>
                    <a:lstStyle/>
                    <a:p>
                      <a:pPr algn="l" fontAlgn="b"/>
                      <a:endParaRPr lang="en-US" sz="2000" b="0" i="0" u="none" strike="noStrike">
                        <a:solidFill>
                          <a:srgbClr val="000000"/>
                        </a:solidFill>
                        <a:effectLst/>
                        <a:latin typeface="Calibri" charset="0"/>
                      </a:endParaRPr>
                    </a:p>
                  </a:txBody>
                  <a:tcPr marL="12700" marR="12700" marT="12700" marB="0" anchor="b">
                    <a:lnL>
                      <a:noFill/>
                    </a:lnL>
                    <a:lnR>
                      <a:noFill/>
                    </a:lnR>
                    <a:lnT>
                      <a:noFill/>
                    </a:lnT>
                    <a:lnB>
                      <a:noFill/>
                    </a:lnB>
                  </a:tcPr>
                </a:tc>
              </a:tr>
              <a:tr h="305867">
                <a:tc>
                  <a:txBody>
                    <a:bodyPr/>
                    <a:lstStyle/>
                    <a:p>
                      <a:pPr algn="l" fontAlgn="b"/>
                      <a:r>
                        <a:rPr lang="en-US" sz="1600" b="0" i="0" u="none" strike="noStrike">
                          <a:solidFill>
                            <a:srgbClr val="000000"/>
                          </a:solidFill>
                          <a:effectLst/>
                          <a:latin typeface="Arial" charset="0"/>
                        </a:rPr>
                        <a:t>Termination Pay</a:t>
                      </a:r>
                    </a:p>
                  </a:txBody>
                  <a:tcPr marL="12700" marR="12700" marT="12700" marB="0" anchor="b">
                    <a:lnL>
                      <a:noFill/>
                    </a:lnL>
                    <a:lnR>
                      <a:noFill/>
                    </a:lnR>
                    <a:lnT>
                      <a:noFill/>
                    </a:lnT>
                    <a:lnB>
                      <a:noFill/>
                    </a:lnB>
                  </a:tcPr>
                </a:tc>
                <a:tc>
                  <a:txBody>
                    <a:bodyPr/>
                    <a:lstStyle/>
                    <a:p>
                      <a:pPr algn="r" fontAlgn="b"/>
                      <a:r>
                        <a:rPr lang="en-US" sz="2000" b="0" i="0" u="none" strike="noStrike">
                          <a:solidFill>
                            <a:srgbClr val="000000"/>
                          </a:solidFill>
                          <a:effectLst/>
                          <a:latin typeface="Calibri" charset="0"/>
                        </a:rPr>
                        <a:t>0.3%</a:t>
                      </a:r>
                    </a:p>
                  </a:txBody>
                  <a:tcPr marL="12700" marR="12700" marT="12700" marB="0" anchor="b">
                    <a:lnL>
                      <a:noFill/>
                    </a:lnL>
                    <a:lnR>
                      <a:noFill/>
                    </a:lnR>
                    <a:lnT>
                      <a:noFill/>
                    </a:lnT>
                    <a:lnB>
                      <a:noFill/>
                    </a:lnB>
                  </a:tcPr>
                </a:tc>
                <a:tc>
                  <a:txBody>
                    <a:bodyPr/>
                    <a:lstStyle/>
                    <a:p>
                      <a:pPr algn="r" fontAlgn="b"/>
                      <a:r>
                        <a:rPr lang="en-US" sz="2000" b="0" i="0" u="none" strike="noStrike" dirty="0">
                          <a:solidFill>
                            <a:srgbClr val="000000"/>
                          </a:solidFill>
                          <a:effectLst/>
                          <a:latin typeface="Calibri" charset="0"/>
                        </a:rPr>
                        <a:t>0.6%</a:t>
                      </a:r>
                    </a:p>
                  </a:txBody>
                  <a:tcPr marL="12700" marR="12700" marT="12700" marB="0" anchor="b">
                    <a:lnL>
                      <a:noFill/>
                    </a:lnL>
                    <a:lnR>
                      <a:noFill/>
                    </a:lnR>
                    <a:lnT>
                      <a:noFill/>
                    </a:lnT>
                    <a:lnB>
                      <a:noFill/>
                    </a:lnB>
                  </a:tcPr>
                </a:tc>
                <a:tc>
                  <a:txBody>
                    <a:bodyPr/>
                    <a:lstStyle/>
                    <a:p>
                      <a:pPr algn="l" fontAlgn="b"/>
                      <a:endParaRPr lang="en-US" sz="2000" b="0" i="0" u="none" strike="noStrike" dirty="0">
                        <a:solidFill>
                          <a:srgbClr val="000000"/>
                        </a:solidFill>
                        <a:effectLst/>
                        <a:latin typeface="Calibri" charset="0"/>
                      </a:endParaRPr>
                    </a:p>
                  </a:txBody>
                  <a:tcPr marL="12700" marR="12700" marT="12700" marB="0" anchor="b">
                    <a:lnL>
                      <a:noFill/>
                    </a:lnL>
                    <a:lnR>
                      <a:noFill/>
                    </a:lnR>
                    <a:lnT>
                      <a:noFill/>
                    </a:lnT>
                    <a:lnB>
                      <a:noFill/>
                    </a:lnB>
                  </a:tcPr>
                </a:tc>
              </a:tr>
              <a:tr h="305867">
                <a:tc>
                  <a:txBody>
                    <a:bodyPr/>
                    <a:lstStyle/>
                    <a:p>
                      <a:pPr algn="l" fontAlgn="b"/>
                      <a:r>
                        <a:rPr lang="en-US" sz="1600" b="0" i="0" u="none" strike="noStrike">
                          <a:solidFill>
                            <a:srgbClr val="000000"/>
                          </a:solidFill>
                          <a:effectLst/>
                          <a:latin typeface="Arial" charset="0"/>
                        </a:rPr>
                        <a:t>Stop Loss</a:t>
                      </a:r>
                    </a:p>
                  </a:txBody>
                  <a:tcPr marL="12700" marR="12700" marT="12700" marB="0" anchor="b">
                    <a:lnL>
                      <a:noFill/>
                    </a:lnL>
                    <a:lnR>
                      <a:noFill/>
                    </a:lnR>
                    <a:lnT>
                      <a:noFill/>
                    </a:lnT>
                    <a:lnB>
                      <a:noFill/>
                    </a:lnB>
                  </a:tcPr>
                </a:tc>
                <a:tc>
                  <a:txBody>
                    <a:bodyPr/>
                    <a:lstStyle/>
                    <a:p>
                      <a:pPr algn="r" fontAlgn="b"/>
                      <a:r>
                        <a:rPr lang="en-US" sz="2000" b="0" i="0" u="none" strike="noStrike">
                          <a:solidFill>
                            <a:srgbClr val="000000"/>
                          </a:solidFill>
                          <a:effectLst/>
                          <a:latin typeface="Calibri" charset="0"/>
                        </a:rPr>
                        <a:t>0.1%</a:t>
                      </a:r>
                    </a:p>
                  </a:txBody>
                  <a:tcPr marL="12700" marR="12700" marT="12700" marB="0" anchor="b">
                    <a:lnL>
                      <a:noFill/>
                    </a:lnL>
                    <a:lnR>
                      <a:noFill/>
                    </a:lnR>
                    <a:lnT>
                      <a:noFill/>
                    </a:lnT>
                    <a:lnB>
                      <a:noFill/>
                    </a:lnB>
                  </a:tcPr>
                </a:tc>
                <a:tc>
                  <a:txBody>
                    <a:bodyPr/>
                    <a:lstStyle/>
                    <a:p>
                      <a:pPr algn="l" fontAlgn="b"/>
                      <a:endParaRPr lang="en-US" sz="2000" b="0" i="0" u="none" strike="noStrike" dirty="0">
                        <a:solidFill>
                          <a:srgbClr val="000000"/>
                        </a:solidFill>
                        <a:effectLst/>
                        <a:latin typeface="Calibri" charset="0"/>
                      </a:endParaRPr>
                    </a:p>
                  </a:txBody>
                  <a:tcPr marL="12700" marR="12700" marT="12700" marB="0" anchor="b">
                    <a:lnL>
                      <a:noFill/>
                    </a:lnL>
                    <a:lnR>
                      <a:noFill/>
                    </a:lnR>
                    <a:lnT>
                      <a:noFill/>
                    </a:lnT>
                    <a:lnB>
                      <a:noFill/>
                    </a:lnB>
                  </a:tcPr>
                </a:tc>
                <a:tc>
                  <a:txBody>
                    <a:bodyPr/>
                    <a:lstStyle/>
                    <a:p>
                      <a:pPr algn="l" fontAlgn="b"/>
                      <a:endParaRPr lang="en-US" sz="2000" b="0" i="0" u="none" strike="noStrike" dirty="0">
                        <a:solidFill>
                          <a:srgbClr val="000000"/>
                        </a:solidFill>
                        <a:effectLst/>
                        <a:latin typeface="Calibri" charset="0"/>
                      </a:endParaRPr>
                    </a:p>
                  </a:txBody>
                  <a:tcPr marL="12700" marR="12700" marT="12700" marB="0" anchor="b">
                    <a:lnL>
                      <a:noFill/>
                    </a:lnL>
                    <a:lnR>
                      <a:noFill/>
                    </a:lnR>
                    <a:lnT>
                      <a:noFill/>
                    </a:lnT>
                    <a:lnB>
                      <a:noFill/>
                    </a:lnB>
                  </a:tcPr>
                </a:tc>
              </a:tr>
              <a:tr h="305867">
                <a:tc>
                  <a:txBody>
                    <a:bodyPr/>
                    <a:lstStyle/>
                    <a:p>
                      <a:pPr algn="l" fontAlgn="b"/>
                      <a:r>
                        <a:rPr lang="en-US" sz="1600" b="0" i="0" u="none" strike="noStrike">
                          <a:solidFill>
                            <a:srgbClr val="000000"/>
                          </a:solidFill>
                          <a:effectLst/>
                          <a:latin typeface="Arial" charset="0"/>
                        </a:rPr>
                        <a:t>Carry Forward</a:t>
                      </a:r>
                    </a:p>
                  </a:txBody>
                  <a:tcPr marL="12700" marR="12700" marT="12700" marB="0" anchor="b">
                    <a:lnL>
                      <a:noFill/>
                    </a:lnL>
                    <a:lnR>
                      <a:noFill/>
                    </a:lnR>
                    <a:lnT>
                      <a:noFill/>
                    </a:lnT>
                    <a:lnB>
                      <a:noFill/>
                    </a:lnB>
                  </a:tcPr>
                </a:tc>
                <a:tc>
                  <a:txBody>
                    <a:bodyPr/>
                    <a:lstStyle/>
                    <a:p>
                      <a:pPr algn="r" fontAlgn="b"/>
                      <a:r>
                        <a:rPr lang="en-US" sz="2000" b="0" i="0" u="none" strike="noStrike">
                          <a:solidFill>
                            <a:srgbClr val="000000"/>
                          </a:solidFill>
                          <a:effectLst/>
                          <a:latin typeface="Calibri" charset="0"/>
                        </a:rPr>
                        <a:t>0.6%</a:t>
                      </a:r>
                    </a:p>
                  </a:txBody>
                  <a:tcPr marL="12700" marR="12700" marT="12700" marB="0" anchor="b">
                    <a:lnL>
                      <a:noFill/>
                    </a:lnL>
                    <a:lnR>
                      <a:noFill/>
                    </a:lnR>
                    <a:lnT>
                      <a:noFill/>
                    </a:lnT>
                    <a:lnB>
                      <a:noFill/>
                    </a:lnB>
                  </a:tcPr>
                </a:tc>
                <a:tc>
                  <a:txBody>
                    <a:bodyPr/>
                    <a:lstStyle/>
                    <a:p>
                      <a:pPr algn="r" fontAlgn="b"/>
                      <a:r>
                        <a:rPr lang="en-US" sz="2000" b="0" i="0" u="none" strike="noStrike" dirty="0">
                          <a:solidFill>
                            <a:srgbClr val="000000"/>
                          </a:solidFill>
                          <a:effectLst/>
                          <a:latin typeface="Calibri" charset="0"/>
                        </a:rPr>
                        <a:t>-1.1%</a:t>
                      </a:r>
                    </a:p>
                  </a:txBody>
                  <a:tcPr marL="12700" marR="12700" marT="12700" marB="0" anchor="b">
                    <a:lnL>
                      <a:noFill/>
                    </a:lnL>
                    <a:lnR>
                      <a:noFill/>
                    </a:lnR>
                    <a:lnT>
                      <a:noFill/>
                    </a:lnT>
                    <a:lnB>
                      <a:noFill/>
                    </a:lnB>
                  </a:tcPr>
                </a:tc>
                <a:tc>
                  <a:txBody>
                    <a:bodyPr/>
                    <a:lstStyle/>
                    <a:p>
                      <a:pPr algn="r" fontAlgn="b"/>
                      <a:r>
                        <a:rPr lang="en-US" sz="2000" b="0" i="0" u="none" strike="noStrike" dirty="0">
                          <a:solidFill>
                            <a:srgbClr val="000000"/>
                          </a:solidFill>
                          <a:effectLst/>
                          <a:latin typeface="Calibri" charset="0"/>
                        </a:rPr>
                        <a:t>0.1%</a:t>
                      </a:r>
                    </a:p>
                  </a:txBody>
                  <a:tcPr marL="12700" marR="12700" marT="12700" marB="0" anchor="b">
                    <a:lnL>
                      <a:noFill/>
                    </a:lnL>
                    <a:lnR>
                      <a:noFill/>
                    </a:lnR>
                    <a:lnT>
                      <a:noFill/>
                    </a:lnT>
                    <a:lnB>
                      <a:noFill/>
                    </a:lnB>
                  </a:tcPr>
                </a:tc>
              </a:tr>
              <a:tr h="305867">
                <a:tc>
                  <a:txBody>
                    <a:bodyPr/>
                    <a:lstStyle/>
                    <a:p>
                      <a:pPr algn="l" fontAlgn="b"/>
                      <a:r>
                        <a:rPr lang="en-US" sz="1600" b="1" i="0" u="none" strike="noStrike">
                          <a:solidFill>
                            <a:srgbClr val="000000"/>
                          </a:solidFill>
                          <a:effectLst/>
                          <a:latin typeface="Arial" charset="0"/>
                        </a:rPr>
                        <a:t>Total Fringes</a:t>
                      </a:r>
                    </a:p>
                  </a:txBody>
                  <a:tcPr marL="12700" marR="12700" marT="12700" marB="0" anchor="b">
                    <a:lnL>
                      <a:noFill/>
                    </a:lnL>
                    <a:lnR>
                      <a:noFill/>
                    </a:lnR>
                    <a:lnT>
                      <a:noFill/>
                    </a:lnT>
                    <a:lnB>
                      <a:noFill/>
                    </a:lnB>
                  </a:tcPr>
                </a:tc>
                <a:tc>
                  <a:txBody>
                    <a:bodyPr/>
                    <a:lstStyle/>
                    <a:p>
                      <a:pPr algn="r" fontAlgn="b"/>
                      <a:r>
                        <a:rPr lang="en-US" sz="2000" b="0" i="0" u="none" strike="noStrike">
                          <a:solidFill>
                            <a:srgbClr val="000000"/>
                          </a:solidFill>
                          <a:effectLst/>
                          <a:latin typeface="Calibri" charset="0"/>
                        </a:rPr>
                        <a:t>32.0%</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charset="0"/>
                        </a:rPr>
                        <a:t>9.6%</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charset="0"/>
                        </a:rPr>
                        <a:t>5.6%</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r>
              <a:tr h="301458">
                <a:tc>
                  <a:txBody>
                    <a:bodyPr/>
                    <a:lstStyle/>
                    <a:p>
                      <a:endParaRPr lang="en-US"/>
                    </a:p>
                  </a:txBody>
                  <a:tcPr marL="12700" marR="12700" marT="12700" marB="0" anchor="b">
                    <a:lnL>
                      <a:noFill/>
                    </a:lnL>
                    <a:lnR>
                      <a:noFill/>
                    </a:lnR>
                    <a:lnT>
                      <a:noFill/>
                    </a:lnT>
                    <a:lnB>
                      <a:noFill/>
                    </a:lnB>
                  </a:tcPr>
                </a:tc>
                <a:tc>
                  <a:txBody>
                    <a:bodyPr/>
                    <a:lstStyle/>
                    <a:p>
                      <a:endParaRPr lang="en-US"/>
                    </a:p>
                  </a:txBody>
                  <a:tcPr marL="12700" marR="12700" marT="1270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endParaRPr lang="en-US" dirty="0"/>
                    </a:p>
                  </a:txBody>
                  <a:tcPr marL="12700" marR="12700" marT="1270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endParaRPr lang="en-US" dirty="0"/>
                    </a:p>
                  </a:txBody>
                  <a:tcPr marL="12700" marR="12700" marT="1270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r>
            </a:tbl>
          </a:graphicData>
        </a:graphic>
      </p:graphicFrame>
      <p:sp>
        <p:nvSpPr>
          <p:cNvPr id="3" name="TextBox 2"/>
          <p:cNvSpPr txBox="1"/>
          <p:nvPr/>
        </p:nvSpPr>
        <p:spPr>
          <a:xfrm>
            <a:off x="891394" y="6463093"/>
            <a:ext cx="3110690" cy="369332"/>
          </a:xfrm>
          <a:prstGeom prst="rect">
            <a:avLst/>
          </a:prstGeom>
          <a:noFill/>
        </p:spPr>
        <p:txBody>
          <a:bodyPr wrap="square" rtlCol="0">
            <a:spAutoFit/>
          </a:bodyPr>
          <a:lstStyle/>
          <a:p>
            <a:r>
              <a:rPr lang="en-US" b="1" dirty="0" smtClean="0"/>
              <a:t>*Provided by Larry Teeter</a:t>
            </a:r>
            <a:endParaRPr lang="en-US" b="1" dirty="0"/>
          </a:p>
        </p:txBody>
      </p:sp>
    </p:spTree>
    <p:extLst>
      <p:ext uri="{BB962C8B-B14F-4D97-AF65-F5344CB8AC3E}">
        <p14:creationId xmlns:p14="http://schemas.microsoft.com/office/powerpoint/2010/main" val="1401175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2432" y="347133"/>
            <a:ext cx="7895167" cy="1485900"/>
          </a:xfrm>
        </p:spPr>
        <p:txBody>
          <a:bodyPr/>
          <a:lstStyle/>
          <a:p>
            <a:r>
              <a:rPr lang="en-US" dirty="0" smtClean="0"/>
              <a:t>Do </a:t>
            </a:r>
            <a:r>
              <a:rPr lang="en-US" dirty="0" smtClean="0"/>
              <a:t>peer </a:t>
            </a:r>
            <a:r>
              <a:rPr lang="en-US" dirty="0" smtClean="0"/>
              <a:t>institutions reduced summer fringe rates?</a:t>
            </a:r>
            <a:endParaRPr lang="en-US" dirty="0"/>
          </a:p>
        </p:txBody>
      </p:sp>
      <p:sp>
        <p:nvSpPr>
          <p:cNvPr id="3" name="Content Placeholder 2"/>
          <p:cNvSpPr>
            <a:spLocks noGrp="1"/>
          </p:cNvSpPr>
          <p:nvPr>
            <p:ph idx="1"/>
          </p:nvPr>
        </p:nvSpPr>
        <p:spPr>
          <a:xfrm>
            <a:off x="774697" y="1833033"/>
            <a:ext cx="8030635" cy="3581400"/>
          </a:xfrm>
        </p:spPr>
        <p:txBody>
          <a:bodyPr>
            <a:noAutofit/>
          </a:bodyPr>
          <a:lstStyle/>
          <a:p>
            <a:r>
              <a:rPr lang="en-US" sz="3600" dirty="0" smtClean="0"/>
              <a:t>Most do not.  </a:t>
            </a:r>
            <a:r>
              <a:rPr lang="en-US" sz="3600" dirty="0" smtClean="0"/>
              <a:t>UFL, UA, LSU </a:t>
            </a:r>
          </a:p>
          <a:p>
            <a:r>
              <a:rPr lang="en-US" sz="3600" dirty="0" smtClean="0"/>
              <a:t>UFL </a:t>
            </a:r>
            <a:r>
              <a:rPr lang="en-US" sz="3600" dirty="0" smtClean="0"/>
              <a:t>uses RCM and has </a:t>
            </a:r>
            <a:r>
              <a:rPr lang="en-US" sz="3600" dirty="0" smtClean="0"/>
              <a:t>pooled </a:t>
            </a:r>
            <a:r>
              <a:rPr lang="en-US" sz="3600" dirty="0" smtClean="0"/>
              <a:t>fringe; no reduction for </a:t>
            </a:r>
            <a:r>
              <a:rPr lang="en-US" sz="3600" dirty="0" smtClean="0"/>
              <a:t>9 month faculty paid over summer </a:t>
            </a:r>
            <a:endParaRPr lang="en-US" sz="3600" dirty="0" smtClean="0"/>
          </a:p>
          <a:p>
            <a:r>
              <a:rPr lang="en-US" sz="3600" dirty="0" smtClean="0"/>
              <a:t>Others </a:t>
            </a:r>
            <a:r>
              <a:rPr lang="en-US" sz="3600" dirty="0" smtClean="0"/>
              <a:t>had more complex calculations or fixed rate plus health care costs</a:t>
            </a:r>
          </a:p>
          <a:p>
            <a:endParaRPr lang="en-US" sz="3600" dirty="0" smtClean="0"/>
          </a:p>
          <a:p>
            <a:pPr marL="0" indent="0">
              <a:buNone/>
            </a:pPr>
            <a:endParaRPr lang="en-US" sz="3600" dirty="0" smtClean="0"/>
          </a:p>
          <a:p>
            <a:endParaRPr lang="en-US" sz="3600" dirty="0" smtClean="0"/>
          </a:p>
          <a:p>
            <a:endParaRPr lang="en-US" sz="3600" dirty="0" smtClean="0"/>
          </a:p>
        </p:txBody>
      </p:sp>
    </p:spTree>
    <p:extLst>
      <p:ext uri="{BB962C8B-B14F-4D97-AF65-F5344CB8AC3E}">
        <p14:creationId xmlns:p14="http://schemas.microsoft.com/office/powerpoint/2010/main" val="165791408"/>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majorFont>
      <a:minorFont>
        <a:latin typeface="Franklin Gothic Book" panose="020B0503020102020204"/>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Crop</Template>
  <TotalTime>490</TotalTime>
  <Words>1799</Words>
  <Application>Microsoft Macintosh PowerPoint</Application>
  <PresentationFormat>On-screen Show (4:3)</PresentationFormat>
  <Paragraphs>168</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Calibri</vt:lpstr>
      <vt:lpstr>Franklin Gothic Book</vt:lpstr>
      <vt:lpstr>ＭＳ Ｐゴシック</vt:lpstr>
      <vt:lpstr>Arial</vt:lpstr>
      <vt:lpstr>Crop</vt:lpstr>
      <vt:lpstr>Ad Hoc Committee on Summer Benefits Rate</vt:lpstr>
      <vt:lpstr>Committee Charge (July 2016)</vt:lpstr>
      <vt:lpstr>Issue presented</vt:lpstr>
      <vt:lpstr>Implications of the current policy for 9 month faculty</vt:lpstr>
      <vt:lpstr>Procedures</vt:lpstr>
      <vt:lpstr>AU Policy and when it changed</vt:lpstr>
      <vt:lpstr>Escrow Analogy</vt:lpstr>
      <vt:lpstr>AU fringe rate calculated as:</vt:lpstr>
      <vt:lpstr>Do peer institutions reduced summer fringe rates?</vt:lpstr>
      <vt:lpstr>Committee Discussion</vt:lpstr>
      <vt:lpstr>Are these charges appropriate?</vt:lpstr>
      <vt:lpstr>Should the summer fringe rate change?</vt:lpstr>
      <vt:lpstr>Conclusions</vt:lpstr>
      <vt:lpstr>Conclusions</vt:lpstr>
    </vt:vector>
  </TitlesOfParts>
  <Company>Auburn University</Company>
  <LinksUpToDate>false</LinksUpToDate>
  <SharedDoc>false</SharedDoc>
  <HyperlinksChanged>false</HyperlinksChanged>
  <AppVersion>15.0028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Held</dc:creator>
  <cp:lastModifiedBy>Microsoft Office User</cp:lastModifiedBy>
  <cp:revision>50</cp:revision>
  <dcterms:created xsi:type="dcterms:W3CDTF">2016-04-20T11:44:00Z</dcterms:created>
  <dcterms:modified xsi:type="dcterms:W3CDTF">2016-11-24T16:42:13Z</dcterms:modified>
</cp:coreProperties>
</file>