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Competency-Based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Report of the </a:t>
            </a:r>
            <a:r>
              <a:rPr lang="en-US" i="1" dirty="0" smtClean="0"/>
              <a:t>ad hoc</a:t>
            </a:r>
            <a:r>
              <a:rPr lang="en-US" dirty="0" smtClean="0"/>
              <a:t> Committee, February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47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3053"/>
          </a:xfrm>
        </p:spPr>
        <p:txBody>
          <a:bodyPr/>
          <a:lstStyle/>
          <a:p>
            <a:r>
              <a:rPr lang="en-US" dirty="0" smtClean="0"/>
              <a:t>Committee Charge and Membership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371600" y="1466491"/>
            <a:ext cx="4447786" cy="44009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Charge:</a:t>
            </a:r>
          </a:p>
          <a:p>
            <a:pPr marL="0" indent="0">
              <a:buNone/>
            </a:pPr>
            <a:r>
              <a:rPr lang="en-US" dirty="0"/>
              <a:t>to study whether it would recommend that Auburn University take the necessary steps to begin offering academic credit for competency-based education. </a:t>
            </a:r>
            <a:r>
              <a:rPr lang="en-US" dirty="0" smtClean="0"/>
              <a:t>…to </a:t>
            </a:r>
            <a:r>
              <a:rPr lang="en-US" dirty="0"/>
              <a:t>issue a final report that includes either a recommendation to proceed, identifying specific degree programs that would appropriately be served by a CBE option; or a recommendation not to pursue CBE at this time.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525403" y="1544129"/>
            <a:ext cx="4447786" cy="4323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Committee Members: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Constance Relihan, </a:t>
            </a:r>
            <a:r>
              <a:rPr lang="en-US" dirty="0" smtClean="0"/>
              <a:t>APUS, Chair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Shawndra Bowers, </a:t>
            </a:r>
            <a:r>
              <a:rPr lang="en-US" dirty="0" err="1"/>
              <a:t>AuburnOnline</a:t>
            </a: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Katie Boyd, Office of Academic Assessment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Toni Carter, RBD </a:t>
            </a:r>
            <a:r>
              <a:rPr lang="en-US" dirty="0" smtClean="0"/>
              <a:t>Library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Elaine Coleman</a:t>
            </a:r>
            <a:r>
              <a:rPr lang="en-US" dirty="0" smtClean="0"/>
              <a:t>, CVM</a:t>
            </a: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Tony Cook, Extension/4-H</a:t>
            </a: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Erica </a:t>
            </a:r>
            <a:r>
              <a:rPr lang="en-US" dirty="0"/>
              <a:t>D. </a:t>
            </a:r>
            <a:r>
              <a:rPr lang="en-US" dirty="0" smtClean="0"/>
              <a:t>Kierce, Nursing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Jimmy Lawrence, </a:t>
            </a:r>
            <a:r>
              <a:rPr lang="en-US" dirty="0" smtClean="0"/>
              <a:t>HCOB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Margaret Marshall, Office </a:t>
            </a:r>
            <a:r>
              <a:rPr lang="en-US" dirty="0"/>
              <a:t>of University </a:t>
            </a:r>
            <a:r>
              <a:rPr lang="en-US" dirty="0" smtClean="0"/>
              <a:t>Writing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Donald Mulvaney, </a:t>
            </a:r>
            <a:r>
              <a:rPr lang="en-US" dirty="0" smtClean="0"/>
              <a:t>Agriculture</a:t>
            </a: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Kelley </a:t>
            </a:r>
            <a:r>
              <a:rPr lang="en-US" dirty="0"/>
              <a:t>M Noll, </a:t>
            </a:r>
            <a:r>
              <a:rPr lang="en-US" dirty="0" smtClean="0"/>
              <a:t>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8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CBE?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Outcomes- or Performance-based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Student success is measured by mastery of individual learning outcomes, not 	by completion of a Carnegie-unit based course</a:t>
            </a:r>
          </a:p>
          <a:p>
            <a:r>
              <a:rPr lang="en-US" sz="2400" b="1" dirty="0" smtClean="0"/>
              <a:t>Personalized and Adaptive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Because student learning is based upon mastery of individual outcomes, a 	program can be tailored to the specific needs of each student</a:t>
            </a:r>
            <a:endParaRPr lang="en-US" sz="2400" b="1" dirty="0"/>
          </a:p>
          <a:p>
            <a:pPr lvl="0"/>
            <a:r>
              <a:rPr lang="en-US" sz="2400" b="1" dirty="0" smtClean="0">
                <a:solidFill>
                  <a:srgbClr val="191B0E"/>
                </a:solidFill>
              </a:rPr>
              <a:t>Formal Definitions in flux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191B0E"/>
                </a:solidFill>
              </a:rPr>
              <a:t>	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Definitions and strategies for assessing CBE programs are not fixed</a:t>
            </a:r>
            <a:endParaRPr lang="en-US" sz="2400" dirty="0">
              <a:solidFill>
                <a:srgbClr val="191B0E"/>
              </a:solidFill>
            </a:endParaRPr>
          </a:p>
          <a:p>
            <a:pPr marL="0" indent="0">
              <a:buNone/>
            </a:pPr>
            <a:endParaRPr lang="en-US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4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12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CBE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09623"/>
            <a:ext cx="9601200" cy="5167222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smtClean="0"/>
              <a:t>Direct Assessment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i="1" dirty="0" smtClean="0">
                <a:solidFill>
                  <a:srgbClr val="FF0000"/>
                </a:solidFill>
              </a:rPr>
              <a:t>Completion of the program is based entirely upon mastery of individual 	learning outcomes. It is self-paced.</a:t>
            </a:r>
          </a:p>
          <a:p>
            <a:pPr lvl="0"/>
            <a:r>
              <a:rPr lang="en-US" sz="2400" b="1" dirty="0" smtClean="0">
                <a:solidFill>
                  <a:srgbClr val="191B0E"/>
                </a:solidFill>
              </a:rPr>
              <a:t>Blended Approach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191B0E"/>
                </a:solidFill>
              </a:rPr>
              <a:t>	</a:t>
            </a:r>
            <a:r>
              <a:rPr lang="en-US" i="1" dirty="0" smtClean="0">
                <a:solidFill>
                  <a:srgbClr val="FF0000"/>
                </a:solidFill>
              </a:rPr>
              <a:t>Competencies used as gateway to assess credit for prior learning (PLA) and 	determine starting point. Traditional course structures used for additional 	credit/program completion. </a:t>
            </a:r>
          </a:p>
          <a:p>
            <a:pPr lvl="0"/>
            <a:r>
              <a:rPr lang="en-US" sz="2400" b="1" dirty="0" smtClean="0">
                <a:solidFill>
                  <a:srgbClr val="191B0E"/>
                </a:solidFill>
              </a:rPr>
              <a:t>Carnegie-Hour Based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191B0E"/>
                </a:solidFill>
              </a:rPr>
              <a:t>	</a:t>
            </a:r>
            <a:r>
              <a:rPr lang="en-US" i="1" dirty="0" smtClean="0">
                <a:solidFill>
                  <a:srgbClr val="FF0000"/>
                </a:solidFill>
              </a:rPr>
              <a:t>Operate as traditional programs, but competency mastery is incorporated into 	course structures.</a:t>
            </a:r>
          </a:p>
          <a:p>
            <a:pPr lvl="0"/>
            <a:r>
              <a:rPr lang="en-US" sz="2400" b="1" dirty="0" smtClean="0">
                <a:solidFill>
                  <a:srgbClr val="191B0E"/>
                </a:solidFill>
              </a:rPr>
              <a:t>Digital Badges &amp; </a:t>
            </a:r>
            <a:r>
              <a:rPr lang="en-US" sz="2400" b="1" dirty="0" err="1" smtClean="0">
                <a:solidFill>
                  <a:srgbClr val="191B0E"/>
                </a:solidFill>
              </a:rPr>
              <a:t>Microcredentials</a:t>
            </a:r>
            <a:endParaRPr lang="en-US" sz="2400" b="1" dirty="0" smtClean="0">
              <a:solidFill>
                <a:srgbClr val="191B0E"/>
              </a:solidFill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rgbClr val="191B0E"/>
                </a:solidFill>
              </a:rPr>
              <a:t>	</a:t>
            </a:r>
            <a:r>
              <a:rPr lang="en-US" i="1" dirty="0" smtClean="0">
                <a:solidFill>
                  <a:srgbClr val="FF0000"/>
                </a:solidFill>
              </a:rPr>
              <a:t>Online record of achievement. Usually distinct from credit-bearing activities.</a:t>
            </a:r>
            <a:endParaRPr lang="en-US" sz="2400" b="1" dirty="0">
              <a:solidFill>
                <a:srgbClr val="191B0E"/>
              </a:solidFill>
            </a:endParaRPr>
          </a:p>
          <a:p>
            <a:pPr marL="0" lvl="0" indent="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sz="1400" b="1" dirty="0" smtClean="0">
                <a:solidFill>
                  <a:srgbClr val="191B0E"/>
                </a:solidFill>
              </a:rPr>
              <a:t>								</a:t>
            </a:r>
            <a:r>
              <a:rPr lang="en-US" sz="1400" dirty="0" smtClean="0">
                <a:solidFill>
                  <a:srgbClr val="191B0E"/>
                </a:solidFill>
              </a:rPr>
              <a:t>(See EAB, 2014)</a:t>
            </a:r>
            <a:endParaRPr lang="en-US" sz="1400" b="1" dirty="0">
              <a:solidFill>
                <a:srgbClr val="191B0E"/>
              </a:solidFill>
            </a:endParaRPr>
          </a:p>
          <a:p>
            <a:pPr marL="0" lvl="0" indent="0">
              <a:buNone/>
            </a:pPr>
            <a:r>
              <a:rPr lang="en-US" sz="2400" b="1" dirty="0" smtClean="0">
                <a:solidFill>
                  <a:srgbClr val="191B0E"/>
                </a:solidFill>
              </a:rPr>
              <a:t>	</a:t>
            </a:r>
            <a:endParaRPr lang="en-US" sz="2400" b="1" dirty="0">
              <a:solidFill>
                <a:srgbClr val="191B0E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952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379562"/>
            <a:ext cx="9601200" cy="690113"/>
          </a:xfrm>
        </p:spPr>
        <p:txBody>
          <a:bodyPr/>
          <a:lstStyle/>
          <a:p>
            <a:pPr algn="ctr"/>
            <a:r>
              <a:rPr lang="en-US" dirty="0" smtClean="0"/>
              <a:t>Pros and Cons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371600" y="1164567"/>
            <a:ext cx="4447786" cy="47028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Pros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Flexible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Financial savings for the right student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Online delivery extends campus reach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Possible links to employer/industry needs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“Unbundling” of faculty roles may lead to cost savings and increased focused expertise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525403" y="1164567"/>
            <a:ext cx="4447786" cy="47028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Cons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Infrastructure needs/costs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Substantial faculty commitment in curriculum development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Regulatory issues—SACSCOC &amp; DOE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Potential overloading of academic resource capacity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Staffing—”unbundling” of distinct roles may be costly and may undermine traditional faculty roles.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committee </a:t>
            </a:r>
            <a:r>
              <a:rPr lang="en-US" dirty="0" smtClean="0"/>
              <a:t>does </a:t>
            </a:r>
            <a:r>
              <a:rPr lang="en-US" dirty="0"/>
              <a:t>not recommend the creation of the purest forms of CBE, which would require institutional-level support and have a mostly negative impact on existing university units such as the Registrar, the Miller Writing Center, and academic support units; </a:t>
            </a:r>
            <a:endParaRPr lang="en-US" dirty="0" smtClean="0"/>
          </a:p>
          <a:p>
            <a:r>
              <a:rPr lang="en-US" dirty="0" smtClean="0"/>
              <a:t>CBE in its purest form would </a:t>
            </a:r>
            <a:r>
              <a:rPr lang="en-US" dirty="0"/>
              <a:t>create complications for institutional accreditation and student financial aid eligibility with little evidence of improvement in student success or financial benefits.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committee also found no demonstrated interest in or need for such programs on the Auburn University campus.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(See </a:t>
            </a:r>
            <a:r>
              <a:rPr lang="en-US" i="1" dirty="0" smtClean="0"/>
              <a:t>Report</a:t>
            </a:r>
            <a:r>
              <a:rPr lang="en-US" dirty="0" smtClean="0"/>
              <a:t>, p.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9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438"/>
          </a:xfrm>
        </p:spPr>
        <p:txBody>
          <a:bodyPr/>
          <a:lstStyle/>
          <a:p>
            <a:pPr algn="ctr"/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26875"/>
            <a:ext cx="9601200" cy="4340525"/>
          </a:xfrm>
        </p:spPr>
        <p:txBody>
          <a:bodyPr/>
          <a:lstStyle/>
          <a:p>
            <a:r>
              <a:rPr lang="en-US" dirty="0"/>
              <a:t>The committee was more neutral, however, about </a:t>
            </a:r>
            <a:r>
              <a:rPr lang="en-US" dirty="0" smtClean="0"/>
              <a:t>CBE-type </a:t>
            </a:r>
            <a:r>
              <a:rPr lang="en-US" dirty="0"/>
              <a:t>teaching strategies or hybrid programs that might be developed by programs interested in pursuing them. </a:t>
            </a:r>
            <a:endParaRPr lang="en-US" dirty="0" smtClean="0"/>
          </a:p>
          <a:p>
            <a:r>
              <a:rPr lang="en-US" dirty="0" smtClean="0"/>
              <a:t>Hybrid </a:t>
            </a:r>
            <a:r>
              <a:rPr lang="en-US" dirty="0"/>
              <a:t>versions of CBE, including credit by exam or other </a:t>
            </a:r>
            <a:r>
              <a:rPr lang="en-US" dirty="0" smtClean="0"/>
              <a:t>Prior Learning Assessment (PLA) </a:t>
            </a:r>
            <a:r>
              <a:rPr lang="en-US" dirty="0"/>
              <a:t>programs, also carry with them costs and consequences that should be carefully considered before they are proposed. </a:t>
            </a:r>
            <a:endParaRPr lang="en-US" dirty="0" smtClean="0"/>
          </a:p>
          <a:p>
            <a:r>
              <a:rPr lang="en-US" dirty="0" smtClean="0"/>
              <a:t>Online </a:t>
            </a:r>
            <a:r>
              <a:rPr lang="en-US" dirty="0"/>
              <a:t>learning or short-term instruction (like workshops) that do not result in a degree or official credit-bearing certificate may be better solutions to meet specific needs, and mechanisms for offering such limited-scope instruction are already available to departments and academic support units.  </a:t>
            </a:r>
            <a:endParaRPr lang="en-US" dirty="0" smtClean="0"/>
          </a:p>
          <a:p>
            <a:pPr marL="3730752" lvl="8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 marL="3730752" lvl="8" indent="0">
              <a:buNone/>
            </a:pPr>
            <a:r>
              <a:rPr lang="en-US" dirty="0"/>
              <a:t>	</a:t>
            </a:r>
            <a:r>
              <a:rPr lang="en-US" dirty="0" smtClean="0"/>
              <a:t>			(</a:t>
            </a:r>
            <a:r>
              <a:rPr lang="en-US" dirty="0"/>
              <a:t>See </a:t>
            </a:r>
            <a:r>
              <a:rPr lang="en-US" i="1" dirty="0"/>
              <a:t>Report</a:t>
            </a:r>
            <a:r>
              <a:rPr lang="en-US" dirty="0"/>
              <a:t>, p. 2)</a:t>
            </a:r>
          </a:p>
          <a:p>
            <a:pPr marL="3730752" lvl="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295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9920377" cy="6944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If</a:t>
            </a:r>
            <a:r>
              <a:rPr lang="en-US" sz="3200" dirty="0" smtClean="0"/>
              <a:t> a Department wants to develop a CBE program, consider . . 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49570"/>
            <a:ext cx="9601200" cy="458925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i="1" dirty="0" smtClean="0"/>
              <a:t>The </a:t>
            </a:r>
            <a:r>
              <a:rPr lang="en-US" sz="2400" i="1" dirty="0"/>
              <a:t>relationship between the proposed competency-based education and the institution’s </a:t>
            </a:r>
            <a:r>
              <a:rPr lang="en-US" sz="2400" i="1" dirty="0" smtClean="0"/>
              <a:t>mission.</a:t>
            </a:r>
          </a:p>
          <a:p>
            <a:pPr marL="457200" indent="-457200">
              <a:buAutoNum type="arabicPeriod"/>
            </a:pPr>
            <a:r>
              <a:rPr lang="en-US" sz="2400" i="1" dirty="0"/>
              <a:t>The on- and off-campus approval </a:t>
            </a:r>
            <a:r>
              <a:rPr lang="en-US" sz="2400" i="1" dirty="0" smtClean="0"/>
              <a:t>process.</a:t>
            </a:r>
          </a:p>
          <a:p>
            <a:pPr marL="457200" indent="-457200">
              <a:buAutoNum type="arabicPeriod"/>
            </a:pPr>
            <a:r>
              <a:rPr lang="en-US" sz="2400" i="1" dirty="0"/>
              <a:t>The needs of prospective </a:t>
            </a:r>
            <a:r>
              <a:rPr lang="en-US" sz="2400" i="1" dirty="0" smtClean="0"/>
              <a:t>students.</a:t>
            </a:r>
          </a:p>
          <a:p>
            <a:pPr marL="457200" indent="-457200">
              <a:buAutoNum type="arabicPeriod"/>
            </a:pPr>
            <a:r>
              <a:rPr lang="en-US" sz="2400" i="1" dirty="0"/>
              <a:t>Faculty control of the </a:t>
            </a:r>
            <a:r>
              <a:rPr lang="en-US" sz="2400" i="1" dirty="0" smtClean="0"/>
              <a:t>program.</a:t>
            </a:r>
          </a:p>
          <a:p>
            <a:pPr marL="457200" indent="-457200">
              <a:buAutoNum type="arabicPeriod"/>
            </a:pPr>
            <a:r>
              <a:rPr lang="en-US" sz="2400" i="1" dirty="0" smtClean="0"/>
              <a:t>Cost. Up-front investment will be needed.</a:t>
            </a:r>
          </a:p>
          <a:p>
            <a:pPr marL="457200" indent="-457200">
              <a:buAutoNum type="arabicPeriod"/>
            </a:pPr>
            <a:r>
              <a:rPr lang="en-US" sz="2400" i="1" dirty="0" smtClean="0"/>
              <a:t>Current developments in the field. Understanding of CBE is rapidly evolving. (Start by reading our report.)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996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Questions?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287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69</TotalTime>
  <Words>497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Franklin Gothic Book</vt:lpstr>
      <vt:lpstr>Crop</vt:lpstr>
      <vt:lpstr>Competency-Based Education</vt:lpstr>
      <vt:lpstr>Committee Charge and Membership</vt:lpstr>
      <vt:lpstr>What is CBE?</vt:lpstr>
      <vt:lpstr>CBE Models</vt:lpstr>
      <vt:lpstr>Pros and Cons </vt:lpstr>
      <vt:lpstr>Recommendations</vt:lpstr>
      <vt:lpstr>But…</vt:lpstr>
      <vt:lpstr>If a Department wants to develop a CBE program, consider . . .</vt:lpstr>
      <vt:lpstr>Questions?</vt:lpstr>
    </vt:vector>
  </TitlesOfParts>
  <Company>Auburn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Competency-Based Education</dc:title>
  <dc:creator>Constance Relihan</dc:creator>
  <cp:lastModifiedBy>Constance Relihan</cp:lastModifiedBy>
  <cp:revision>9</cp:revision>
  <dcterms:created xsi:type="dcterms:W3CDTF">2017-02-07T22:34:41Z</dcterms:created>
  <dcterms:modified xsi:type="dcterms:W3CDTF">2017-02-09T17:41:08Z</dcterms:modified>
</cp:coreProperties>
</file>