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3" r:id="rId3"/>
    <p:sldId id="372" r:id="rId4"/>
    <p:sldId id="373" r:id="rId5"/>
    <p:sldId id="374" r:id="rId6"/>
    <p:sldId id="375" r:id="rId7"/>
    <p:sldId id="376" r:id="rId8"/>
    <p:sldId id="380" r:id="rId9"/>
    <p:sldId id="381" r:id="rId10"/>
    <p:sldId id="379" r:id="rId11"/>
    <p:sldId id="38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212116-9459-47F6-8CBC-B9248D0D0B41}">
          <p14:sldIdLst>
            <p14:sldId id="256"/>
            <p14:sldId id="263"/>
            <p14:sldId id="372"/>
            <p14:sldId id="373"/>
            <p14:sldId id="374"/>
            <p14:sldId id="375"/>
            <p14:sldId id="376"/>
            <p14:sldId id="380"/>
            <p14:sldId id="381"/>
            <p14:sldId id="379"/>
            <p14:sldId id="3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354574"/>
    <a:srgbClr val="D35729"/>
    <a:srgbClr val="000000"/>
    <a:srgbClr val="D35711"/>
    <a:srgbClr val="1C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/>
    <p:restoredTop sz="94630"/>
  </p:normalViewPr>
  <p:slideViewPr>
    <p:cSldViewPr snapToObjects="1">
      <p:cViewPr varScale="1">
        <p:scale>
          <a:sx n="113" d="100"/>
          <a:sy n="113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B240603E-75EC-415A-AA02-98546A55D807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324BB7CD-B56E-47B4-87C1-60528E95A6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5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B7CD-B56E-47B4-87C1-60528E95A6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7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B7CD-B56E-47B4-87C1-60528E95A6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3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3923"/>
            <a:ext cx="8839200" cy="28940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429000"/>
            <a:ext cx="4626646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11385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52400" y="3200400"/>
            <a:ext cx="8839200" cy="358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60" y="5189479"/>
            <a:ext cx="1435879" cy="128693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19800"/>
            <a:ext cx="8686800" cy="68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714321"/>
          </a:xfrm>
        </p:spPr>
        <p:txBody>
          <a:bodyPr/>
          <a:lstStyle>
            <a:lvl1pPr marL="4572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1066800"/>
            <a:ext cx="853061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04944"/>
            <a:ext cx="1445376" cy="4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2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6477000" cy="6478524"/>
          </a:xfrm>
        </p:spPr>
        <p:txBody>
          <a:bodyPr/>
          <a:lstStyle>
            <a:lvl1pPr marL="4572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1000" y="990600"/>
            <a:ext cx="64008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019800"/>
            <a:ext cx="1342051" cy="4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3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6019800"/>
            <a:ext cx="8686800" cy="6873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486400"/>
          </a:xfrm>
        </p:spPr>
        <p:txBody>
          <a:bodyPr/>
          <a:lstStyle>
            <a:lvl1pPr marL="4572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1000" y="762000"/>
            <a:ext cx="845441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35" y="6096000"/>
            <a:ext cx="1377023" cy="4491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486400"/>
          </a:xfrm>
        </p:spPr>
        <p:txBody>
          <a:bodyPr/>
          <a:lstStyle>
            <a:lvl1pPr marL="4572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1000" y="762000"/>
            <a:ext cx="845441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32FB18A-AD88-4313-899B-D1091DD68F60}" type="datetimeFigureOut">
              <a:rPr lang="en-US" smtClean="0"/>
              <a:pPr/>
              <a:t>4/18/17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09F98FA-5DBF-4623-B728-96C7D126D3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5" r:id="rId9"/>
    <p:sldLayoutId id="2147483734" r:id="rId10"/>
    <p:sldLayoutId id="2147483733" r:id="rId11"/>
    <p:sldLayoutId id="2147483732" r:id="rId12"/>
    <p:sldLayoutId id="2147483729" r:id="rId13"/>
    <p:sldLayoutId id="2147483730" r:id="rId14"/>
    <p:sldLayoutId id="2147483731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429000"/>
            <a:ext cx="4626646" cy="1676400"/>
          </a:xfrm>
        </p:spPr>
        <p:txBody>
          <a:bodyPr/>
          <a:lstStyle/>
          <a:p>
            <a:pPr algn="r"/>
            <a:r>
              <a:rPr lang="en-US" sz="1600" dirty="0" smtClean="0"/>
              <a:t>UNIVERSITY SENATE</a:t>
            </a:r>
          </a:p>
          <a:p>
            <a:pPr algn="r"/>
            <a:r>
              <a:rPr lang="en-US" sz="1600" smtClean="0"/>
              <a:t>APRIL </a:t>
            </a:r>
            <a:r>
              <a:rPr lang="en-US" sz="1600" smtClean="0"/>
              <a:t>18, </a:t>
            </a:r>
            <a:r>
              <a:rPr lang="en-US" sz="1600" dirty="0" smtClean="0"/>
              <a:t>2017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2514600"/>
          </a:xfrm>
        </p:spPr>
        <p:txBody>
          <a:bodyPr/>
          <a:lstStyle/>
          <a:p>
            <a:pPr algn="l"/>
            <a:r>
              <a:rPr lang="en-US" sz="2800" dirty="0" smtClean="0">
                <a:ln w="13335" cmpd="sng">
                  <a:noFill/>
                  <a:prstDash val="solid"/>
                </a:ln>
              </a:rPr>
              <a:t/>
            </a:r>
            <a:br>
              <a:rPr lang="en-US" sz="2800" dirty="0" smtClean="0">
                <a:ln w="13335" cmpd="sng">
                  <a:noFill/>
                  <a:prstDash val="solid"/>
                </a:ln>
              </a:rPr>
            </a:br>
            <a:r>
              <a:rPr lang="en-US" sz="2800" dirty="0" smtClean="0">
                <a:ln w="13335" cmpd="sng">
                  <a:noFill/>
                  <a:prstDash val="solid"/>
                </a:ln>
              </a:rPr>
              <a:t>MELL CLASSROOM BUILDING @</a:t>
            </a:r>
            <a:r>
              <a:rPr lang="en-US" sz="3600" dirty="0">
                <a:ln w="13335" cmpd="sng">
                  <a:noFill/>
                  <a:prstDash val="solid"/>
                </a:ln>
              </a:rPr>
              <a:t> </a:t>
            </a:r>
            <a:r>
              <a:rPr lang="en-US" sz="2800" dirty="0" smtClean="0">
                <a:ln w="13335" cmpd="sng">
                  <a:noFill/>
                  <a:prstDash val="solid"/>
                </a:ln>
              </a:rPr>
              <a:t>RBD</a:t>
            </a:r>
            <a:endParaRPr lang="en-US" sz="3600" dirty="0">
              <a:ln w="13335" cmpd="sng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76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734" y="2286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HOW ARE WE PREPARING STUDENTS?</a:t>
            </a:r>
          </a:p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Welcome Week tutorials on using EASL spaces effectively and how to prepare for these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classes.</a:t>
            </a:r>
            <a:b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Learning Consultants available to help students figure out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technology.</a:t>
            </a:r>
            <a:b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Classroom spaces become informal learning spaces outside of scheduled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classes.</a:t>
            </a:r>
            <a:b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Web site with instructions and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tutorials.</a:t>
            </a: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5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CONTACT INFORMATION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716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54574"/>
                </a:solidFill>
                <a:latin typeface="Times New Roman" charset="0"/>
                <a:ea typeface="Times New Roman" charset="0"/>
                <a:cs typeface="Times New Roman" charset="0"/>
              </a:rPr>
              <a:t>Wiebke Kuhn</a:t>
            </a:r>
          </a:p>
          <a:p>
            <a:r>
              <a:rPr lang="en-US" sz="2000" b="1" dirty="0" smtClean="0">
                <a:solidFill>
                  <a:srgbClr val="354574"/>
                </a:solidFill>
                <a:latin typeface="Times New Roman" charset="0"/>
                <a:ea typeface="Times New Roman" charset="0"/>
                <a:cs typeface="Times New Roman" charset="0"/>
              </a:rPr>
              <a:t>Learning Spaces and Faculty Development Coordinator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kuhnwi1@auburn.edu</a:t>
            </a:r>
          </a:p>
          <a:p>
            <a:r>
              <a:rPr lang="en-US" sz="2400" b="1" dirty="0" smtClean="0">
                <a:solidFill>
                  <a:srgbClr val="354574"/>
                </a:solidFill>
                <a:latin typeface="Times New Roman" charset="0"/>
                <a:ea typeface="Times New Roman" charset="0"/>
                <a:cs typeface="Times New Roman" charset="0"/>
              </a:rPr>
              <a:t>334-750-3360</a:t>
            </a:r>
          </a:p>
          <a:p>
            <a:r>
              <a:rPr lang="en-US" sz="2400" b="1" dirty="0" err="1" smtClean="0">
                <a:solidFill>
                  <a:srgbClr val="354574"/>
                </a:solidFill>
                <a:latin typeface="Times New Roman" charset="0"/>
                <a:ea typeface="Times New Roman" charset="0"/>
                <a:cs typeface="Times New Roman" charset="0"/>
              </a:rPr>
              <a:t>Biggio</a:t>
            </a:r>
            <a:r>
              <a:rPr lang="en-US" sz="2400" b="1" dirty="0" smtClean="0">
                <a:solidFill>
                  <a:srgbClr val="354574"/>
                </a:solidFill>
                <a:latin typeface="Times New Roman" charset="0"/>
                <a:ea typeface="Times New Roman" charset="0"/>
                <a:cs typeface="Times New Roman" charset="0"/>
              </a:rPr>
              <a:t> Center, Foy 136</a:t>
            </a:r>
            <a:endParaRPr lang="en-US" sz="2400" b="1" dirty="0">
              <a:solidFill>
                <a:srgbClr val="354574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9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MELL CLASSROOM BUILDING @ RBD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08" y="1219200"/>
            <a:ext cx="8594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IMPORTANT DATES</a:t>
            </a:r>
          </a:p>
          <a:p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August 18, 2017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Mell Classroom Building Opens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September 15, 2017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Formal Opening by the BOT</a:t>
            </a:r>
          </a:p>
        </p:txBody>
      </p:sp>
    </p:spTree>
    <p:extLst>
      <p:ext uri="{BB962C8B-B14F-4D97-AF65-F5344CB8AC3E}">
        <p14:creationId xmlns:p14="http://schemas.microsoft.com/office/powerpoint/2010/main" val="3903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WHY IS THE MELL BUILDING IMPORTANT?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6" y="914400"/>
            <a:ext cx="85947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Advances Auburn’s teaching and learning by promoting Engaged Active Student Learning (EASL) environments.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Symbolizes </a:t>
            </a: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Auburn’s investment in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teaching and learning innovation.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Fosters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students’ </a:t>
            </a: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diverse skill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sets </a:t>
            </a: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supports learning outcomes.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Replaces older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campus classroom spaces. 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Models classrooms utilized in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professional schools.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Integrates learning with resources available in RBD Library. </a:t>
            </a: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WHAT WILL LEARNING LOOK LIKE INSIDE MELL?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91" y="770572"/>
            <a:ext cx="8594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Auburn began piloting EASL approaches in 2011 with the development of </a:t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Haley Center 2213 and Science Center Classroom 118. </a:t>
            </a: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2" y="1959977"/>
            <a:ext cx="3132018" cy="2349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19460" r="16034" b="14414"/>
          <a:stretch/>
        </p:blipFill>
        <p:spPr>
          <a:xfrm rot="10800000">
            <a:off x="914400" y="2453629"/>
            <a:ext cx="2785085" cy="3650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32787"/>
            <a:ext cx="3132018" cy="234901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962400" y="2986917"/>
            <a:ext cx="746883" cy="746883"/>
          </a:xfrm>
          <a:prstGeom prst="line">
            <a:avLst/>
          </a:prstGeom>
          <a:ln>
            <a:solidFill>
              <a:srgbClr val="D35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994673" y="4114800"/>
            <a:ext cx="746883" cy="746883"/>
          </a:xfrm>
          <a:prstGeom prst="line">
            <a:avLst/>
          </a:prstGeom>
          <a:ln>
            <a:solidFill>
              <a:srgbClr val="D35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73" y="909795"/>
            <a:ext cx="7444267" cy="337913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WHAT WILL LEARNING LOOK LIKE INSIDE MELL?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6" y="914400"/>
            <a:ext cx="859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7" y="4603694"/>
            <a:ext cx="3263081" cy="2178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13054"/>
            <a:ext cx="3505200" cy="22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62" y="2286000"/>
            <a:ext cx="4950438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06" y="1477277"/>
            <a:ext cx="3657600" cy="3657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734" y="2286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WHAT WILL LEARNING LOOK LIKE INSIDE MELL?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6" y="914400"/>
            <a:ext cx="85607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Classrooms will employ active learning strategies ranging from simple (i.e. short writing assignments, self-assessments) to complex (i.e. active review sessions and inquiry learning).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Examples </a:t>
            </a: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of Active Learning: </a:t>
            </a: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Structured exercises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Challenging discussions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Team projects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Peer critiques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Internships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Independent study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Cooperative </a:t>
            </a: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job programs</a:t>
            </a:r>
          </a:p>
          <a:p>
            <a:pPr marL="981075" indent="-341313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Teach peers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3434124" cy="34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734" y="228600"/>
            <a:ext cx="8720866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UNIQUE MELL FEATURES</a:t>
            </a: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6" y="914400"/>
            <a:ext cx="8594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6" y="1676400"/>
            <a:ext cx="5000174" cy="349885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5638800" y="1676400"/>
            <a:ext cx="1905000" cy="847130"/>
          </a:xfrm>
          <a:prstGeom prst="line">
            <a:avLst/>
          </a:prstGeom>
          <a:ln>
            <a:solidFill>
              <a:srgbClr val="D35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371600" y="1981200"/>
            <a:ext cx="1905000" cy="847130"/>
          </a:xfrm>
          <a:prstGeom prst="line">
            <a:avLst/>
          </a:prstGeom>
          <a:ln>
            <a:solidFill>
              <a:srgbClr val="D35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447800" y="3760064"/>
            <a:ext cx="1293607" cy="350211"/>
          </a:xfrm>
          <a:prstGeom prst="line">
            <a:avLst/>
          </a:prstGeom>
          <a:ln>
            <a:solidFill>
              <a:srgbClr val="D35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95689" y="5395159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69,000 SQUARE FEET</a:t>
            </a:r>
            <a:endParaRPr lang="en-US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734" y="1422231"/>
            <a:ext cx="178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29 EASL CLASSROOMS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6926" y="4084828"/>
            <a:ext cx="178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 LECTURE HALLS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67" y="2766253"/>
            <a:ext cx="178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DINING VENUES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572634" y="3107686"/>
            <a:ext cx="751466" cy="232414"/>
          </a:xfrm>
          <a:prstGeom prst="line">
            <a:avLst/>
          </a:prstGeom>
          <a:ln>
            <a:solidFill>
              <a:srgbClr val="D35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81134" y="1176009"/>
            <a:ext cx="178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INFORMAL LEARNING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SPACES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943600" y="3149527"/>
            <a:ext cx="1559968" cy="2799"/>
          </a:xfrm>
          <a:prstGeom prst="line">
            <a:avLst/>
          </a:prstGeom>
          <a:ln>
            <a:solidFill>
              <a:srgbClr val="D35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281134" y="2819400"/>
            <a:ext cx="178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REVITALIZED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RBD SPACE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244027" y="3988682"/>
            <a:ext cx="1293607" cy="350211"/>
          </a:xfrm>
          <a:prstGeom prst="line">
            <a:avLst/>
          </a:prstGeom>
          <a:ln>
            <a:solidFill>
              <a:srgbClr val="D357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7290268" y="4216569"/>
            <a:ext cx="1786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DIGITAL SIGNAGE TO DISPLAY STUDENT WORK</a:t>
            </a:r>
            <a:endParaRPr lang="en-US" sz="16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734" y="2286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UNITS TEACHING IN MELL (CURRENTLY)</a:t>
            </a:r>
          </a:p>
          <a:p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64 individual classes scheduled / 102 individual sections:</a:t>
            </a:r>
          </a:p>
          <a:p>
            <a:pPr marL="388620" indent="-342900">
              <a:buFont typeface="Wingdings" charset="2"/>
              <a:buChar char="Ø"/>
            </a:pPr>
            <a:endParaRPr lang="en-US" sz="2000" b="1" spc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1376363" indent="-341313">
              <a:buFont typeface="Arial" charset="0"/>
              <a:buChar char="•"/>
            </a:pPr>
            <a:r>
              <a:rPr lang="en-US" sz="2000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College of Agriculture </a:t>
            </a:r>
          </a:p>
          <a:p>
            <a:pPr marL="1376363" indent="-341313">
              <a:buFont typeface="Arial" charset="0"/>
              <a:buChar char="•"/>
            </a:pPr>
            <a:r>
              <a:rPr lang="en-US" sz="2000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College of Human Sciences </a:t>
            </a:r>
          </a:p>
          <a:p>
            <a:pPr marL="1376363" indent="-341313">
              <a:buFont typeface="Arial" charset="0"/>
              <a:buChar char="•"/>
            </a:pPr>
            <a:r>
              <a:rPr lang="en-US" sz="2000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College of Liberal Arts </a:t>
            </a:r>
          </a:p>
          <a:p>
            <a:pPr marL="1376363" indent="-341313">
              <a:buFont typeface="Arial" charset="0"/>
              <a:buChar char="•"/>
            </a:pPr>
            <a:r>
              <a:rPr lang="en-US" sz="2000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College of Science and Mathematics</a:t>
            </a:r>
          </a:p>
          <a:p>
            <a:pPr marL="1376363" indent="-341313">
              <a:buFont typeface="Arial" charset="0"/>
              <a:buChar char="•"/>
            </a:pPr>
            <a:r>
              <a:rPr lang="en-US" sz="2000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Samuel Ginn College of Engineering</a:t>
            </a:r>
          </a:p>
          <a:p>
            <a:pPr marL="1376363" indent="-341313">
              <a:buFont typeface="Arial" charset="0"/>
              <a:buChar char="•"/>
            </a:pPr>
            <a:r>
              <a:rPr lang="en-US" sz="2000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University Programs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6" y="914400"/>
            <a:ext cx="844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734" y="228600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HOW ARE WE PREPARING FACULTY?</a:t>
            </a:r>
          </a:p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Multiple years of redesigning courses to support student learning in EASL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spaces.</a:t>
            </a:r>
            <a:b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Pre-term workshops, tutorials, reminders on using EASL spaces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effectively.</a:t>
            </a:r>
            <a:b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Learning Consultants available to come to class to help faculty with 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technology.</a:t>
            </a:r>
            <a:b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88620" indent="-342900">
              <a:buFont typeface="Wingdings" charset="2"/>
              <a:buChar char="Ø"/>
            </a:pP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Web site with instructions and support information (</a:t>
            </a:r>
            <a:r>
              <a:rPr lang="en-US" sz="2000" b="1" spc="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auburn.edu</a:t>
            </a:r>
            <a:r>
              <a:rPr lang="en-US" sz="2000" b="1" spc="0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000" b="1" spc="0" dirty="0" err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easl</a:t>
            </a:r>
            <a:r>
              <a:rPr lang="en-US" sz="2000" b="1" spc="0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en-US" sz="2000" b="1" spc="0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16" y="914400"/>
            <a:ext cx="844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3">
      <a:dk1>
        <a:sysClr val="windowText" lastClr="000000"/>
      </a:dk1>
      <a:lt1>
        <a:sysClr val="window" lastClr="FFFFFF"/>
      </a:lt1>
      <a:dk2>
        <a:srgbClr val="D35712"/>
      </a:dk2>
      <a:lt2>
        <a:srgbClr val="D3DFEF"/>
      </a:lt2>
      <a:accent1>
        <a:srgbClr val="1C314E"/>
      </a:accent1>
      <a:accent2>
        <a:srgbClr val="EB641B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22393</TotalTime>
  <Words>206</Words>
  <Application>Microsoft Macintosh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Gill Sans MT</vt:lpstr>
      <vt:lpstr>Times New Roman</vt:lpstr>
      <vt:lpstr>Wingdings</vt:lpstr>
      <vt:lpstr>Wingdings 2</vt:lpstr>
      <vt:lpstr>Arial</vt:lpstr>
      <vt:lpstr>Grid</vt:lpstr>
      <vt:lpstr> MELL CLASSROOM BUILDING @ RBD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Retreat</dc:title>
  <dc:creator>Julie Huff</dc:creator>
  <cp:lastModifiedBy>Wiebke Kuhn</cp:lastModifiedBy>
  <cp:revision>344</cp:revision>
  <cp:lastPrinted>2017-04-10T15:37:34Z</cp:lastPrinted>
  <dcterms:created xsi:type="dcterms:W3CDTF">2011-08-08T19:52:04Z</dcterms:created>
  <dcterms:modified xsi:type="dcterms:W3CDTF">2017-04-18T13:03:20Z</dcterms:modified>
</cp:coreProperties>
</file>