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8" r:id="rId2"/>
    <p:sldId id="334" r:id="rId3"/>
  </p:sldIdLst>
  <p:sldSz cx="9144000" cy="6858000" type="letter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C0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03" autoAdjust="0"/>
    <p:restoredTop sz="84909" autoAdjust="0"/>
  </p:normalViewPr>
  <p:slideViewPr>
    <p:cSldViewPr>
      <p:cViewPr varScale="1">
        <p:scale>
          <a:sx n="103" d="100"/>
          <a:sy n="103" d="100"/>
        </p:scale>
        <p:origin x="20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7" d="100"/>
          <a:sy n="87" d="100"/>
        </p:scale>
        <p:origin x="-1860" y="-72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0025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0025" y="8894763"/>
            <a:ext cx="306705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1CBE8F-048F-4D1C-A579-B9F7BB9B8A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576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0025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701675"/>
            <a:ext cx="4683125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48175"/>
            <a:ext cx="5187950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763"/>
            <a:ext cx="306705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0025" y="8894763"/>
            <a:ext cx="306705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5CAD37-B580-4011-B76A-CF404B5633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6232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29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32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304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6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48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20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F0F6982-F157-4B38-8131-FF3EDC0F359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833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129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732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304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876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448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0207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228F4B-BA5A-4C24-A36F-8387D9AF117B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9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610600" cy="37338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 typeface="Wingdings" pitchFamily="2" charset="2"/>
              <a:buChar char="Ü"/>
              <a:tabLst/>
              <a:defRPr sz="2400" b="0" i="1">
                <a:solidFill>
                  <a:schemeClr val="tx1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Tx/>
              <a:buNone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8945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10600" cy="37338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 typeface="Wingdings" pitchFamily="2" charset="2"/>
              <a:buChar char="Ü"/>
              <a:tabLst/>
              <a:defRPr sz="2800" b="0" i="1" baseline="0">
                <a:solidFill>
                  <a:schemeClr val="tx1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Tx/>
              <a:buNone/>
              <a:tabLst/>
              <a:defRPr sz="28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endParaRPr lang="en-US" noProof="0" dirty="0"/>
          </a:p>
          <a:p>
            <a:pPr lvl="0"/>
            <a:r>
              <a:rPr lang="en-US" noProof="0" dirty="0"/>
              <a:t>Make-Up Exams:</a:t>
            </a:r>
            <a:br>
              <a:rPr lang="en-US" noProof="0" dirty="0"/>
            </a:br>
            <a:r>
              <a:rPr lang="en-US" noProof="0" dirty="0"/>
              <a:t/>
            </a:r>
            <a:br>
              <a:rPr lang="en-US" noProof="0" dirty="0"/>
            </a:br>
            <a:r>
              <a:rPr lang="en-US" noProof="0" dirty="0"/>
              <a:t>All students must be given the opportunity to make up-hour exams, mid-terms.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Final Exams:</a:t>
            </a:r>
            <a:br>
              <a:rPr lang="en-US" noProof="0" dirty="0"/>
            </a:br>
            <a:r>
              <a:rPr lang="en-US" noProof="0" dirty="0"/>
              <a:t/>
            </a:r>
            <a:br>
              <a:rPr lang="en-US" noProof="0" dirty="0"/>
            </a:br>
            <a:r>
              <a:rPr lang="en-US" noProof="0" dirty="0"/>
              <a:t>All final exams must be given according to the official schedule.</a:t>
            </a:r>
          </a:p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5284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2672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 typeface="Wingdings" pitchFamily="2" charset="2"/>
              <a:buChar char="Ü"/>
              <a:tabLst/>
              <a:defRPr sz="2800" b="0" i="1" baseline="0">
                <a:solidFill>
                  <a:schemeClr val="tx1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Tx/>
              <a:buNone/>
              <a:tabLst/>
              <a:defRPr sz="28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endParaRPr lang="en-US" noProof="0" dirty="0"/>
          </a:p>
          <a:p>
            <a:pPr lvl="0"/>
            <a:r>
              <a:rPr lang="en-US" noProof="0" dirty="0"/>
              <a:t>Final Grades:</a:t>
            </a:r>
            <a:br>
              <a:rPr lang="en-US" noProof="0" dirty="0"/>
            </a:br>
            <a:r>
              <a:rPr lang="en-US" noProof="0" dirty="0"/>
              <a:t>All final grades must be submitted online according to the schedule (within 48 hrs.)</a:t>
            </a:r>
            <a:br>
              <a:rPr lang="en-US" noProof="0" dirty="0"/>
            </a:br>
            <a:endParaRPr lang="en-US" noProof="0" dirty="0"/>
          </a:p>
          <a:p>
            <a:pPr lvl="0"/>
            <a:r>
              <a:rPr lang="en-US" noProof="0" dirty="0"/>
              <a:t>Confidentiality of Student Records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Deferred Grades (Incompletes)</a:t>
            </a:r>
            <a:br>
              <a:rPr lang="en-US" noProof="0" dirty="0"/>
            </a:br>
            <a:r>
              <a:rPr lang="en-US" noProof="0" dirty="0"/>
              <a:t>Students must have completed and be passing 50% of class to be eligible.  Students must clear deferred grades </a:t>
            </a:r>
          </a:p>
        </p:txBody>
      </p:sp>
    </p:spTree>
    <p:extLst>
      <p:ext uri="{BB962C8B-B14F-4D97-AF65-F5344CB8AC3E}">
        <p14:creationId xmlns:p14="http://schemas.microsoft.com/office/powerpoint/2010/main" val="391191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267200"/>
          </a:xfrm>
        </p:spPr>
        <p:txBody>
          <a:bodyPr/>
          <a:lstStyle>
            <a:lvl1pPr marL="342900" marR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 typeface="Wingdings" pitchFamily="2" charset="2"/>
              <a:buChar char="Ü"/>
              <a:tabLst/>
              <a:defRPr sz="2800" b="0" i="1" baseline="0">
                <a:solidFill>
                  <a:schemeClr val="tx1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63E02"/>
              </a:buClr>
              <a:buSzTx/>
              <a:buFontTx/>
              <a:buNone/>
              <a:tabLst/>
              <a:defRPr sz="28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http://www.auburn.edu/emergency</a:t>
            </a:r>
          </a:p>
        </p:txBody>
      </p:sp>
    </p:spTree>
    <p:extLst>
      <p:ext uri="{BB962C8B-B14F-4D97-AF65-F5344CB8AC3E}">
        <p14:creationId xmlns:p14="http://schemas.microsoft.com/office/powerpoint/2010/main" val="149338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Tower on dark.png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3581400" cy="337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85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F5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kumimoji="1"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Knowing the Academic Rules:</a:t>
            </a:r>
            <a:br>
              <a:rPr lang="en-US" dirty="0"/>
            </a:br>
            <a:r>
              <a:rPr lang="en-US" dirty="0"/>
              <a:t>How to Avoid Problems Later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  <a:p>
            <a:pPr lvl="0"/>
            <a:endParaRPr lang="en-US" altLang="en-US"/>
          </a:p>
          <a:p>
            <a:pPr lvl="0"/>
            <a:r>
              <a:rPr lang="en-US" altLang="en-US"/>
              <a:t>Linda S. Glaze</a:t>
            </a:r>
          </a:p>
          <a:p>
            <a:pPr lvl="0"/>
            <a:r>
              <a:rPr lang="en-US" altLang="en-US"/>
              <a:t>Associate Provost for </a:t>
            </a:r>
            <a:br>
              <a:rPr lang="en-US" altLang="en-US"/>
            </a:br>
            <a:r>
              <a:rPr lang="en-US" altLang="en-US"/>
              <a:t>Undergraduate Studies</a:t>
            </a:r>
          </a:p>
        </p:txBody>
      </p:sp>
      <p:pic>
        <p:nvPicPr>
          <p:cNvPr id="1029" name="Picture 15" descr="Tower on dark.png                                              0016DEDBMacintosh HD                   BE74CF2D: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15000"/>
            <a:ext cx="990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234" r:id="rId1"/>
    <p:sldLayoutId id="2147484235" r:id="rId2"/>
    <p:sldLayoutId id="2147484236" r:id="rId3"/>
    <p:sldLayoutId id="2147484237" r:id="rId4"/>
    <p:sldLayoutId id="2147484238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anose="02020603050405020304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anose="02020603050405020304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anose="02020603050405020304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burn.edu/academic/provost/Strategic%20Budget%20Initiative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4343400" y="1828800"/>
            <a:ext cx="4572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>
                <a:solidFill>
                  <a:srgbClr val="EB6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Strategic Budgeting Initiative</a:t>
            </a:r>
          </a:p>
          <a:p>
            <a:pPr algn="ctr" eaLnBrk="1" hangingPunct="1">
              <a:defRPr/>
            </a:pPr>
            <a:r>
              <a:rPr lang="en-US" altLang="en-US" sz="3200" b="1" dirty="0">
                <a:solidFill>
                  <a:srgbClr val="EB6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EB6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 smtClean="0">
                <a:solidFill>
                  <a:srgbClr val="EB6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Times New Roman" panose="02020603050405020304" pitchFamily="18" charset="0"/>
              </a:rPr>
              <a:t>General Faculty Meeting</a:t>
            </a:r>
            <a:endParaRPr lang="en-US" alt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alt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Times New Roman" panose="02020603050405020304" pitchFamily="18" charset="0"/>
              </a:rPr>
              <a:t>March 8, 2016</a:t>
            </a:r>
            <a:endParaRPr lang="en-US" altLang="en-US" sz="2000" b="1" dirty="0">
              <a:solidFill>
                <a:srgbClr val="FF99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EB6C03"/>
                </a:solidFill>
              </a:rPr>
              <a:t>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2128838"/>
            <a:ext cx="3733800" cy="32004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i="0" dirty="0"/>
              <a:t>Bryan Elmore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i="0" dirty="0"/>
              <a:t>Director, Budget Services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i="0" dirty="0"/>
              <a:t>(334) 844-5852</a:t>
            </a:r>
          </a:p>
          <a:p>
            <a:pPr marL="0" indent="0">
              <a:buClr>
                <a:schemeClr val="tx1"/>
              </a:buClr>
              <a:buFont typeface="Wingdings" pitchFamily="2" charset="2"/>
              <a:buNone/>
              <a:defRPr/>
            </a:pP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8" name="Content Placeholder 2"/>
          <p:cNvSpPr txBox="1">
            <a:spLocks/>
          </p:cNvSpPr>
          <p:nvPr/>
        </p:nvSpPr>
        <p:spPr bwMode="auto">
          <a:xfrm>
            <a:off x="4543425" y="2128838"/>
            <a:ext cx="4572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800" b="1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85850" indent="-228600">
              <a:spcBef>
                <a:spcPct val="20000"/>
              </a:spcBef>
              <a:buClr>
                <a:schemeClr val="accent2"/>
              </a:buClr>
              <a:buSzPct val="80000"/>
              <a:buChar char="•"/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28750" indent="-22860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71650" indent="-22860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rgbClr val="E63E0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2600" b="0"/>
              <a:t>Amanda Malone</a:t>
            </a:r>
          </a:p>
          <a:p>
            <a:pPr algn="l" eaLnBrk="1" hangingPunct="1">
              <a:lnSpc>
                <a:spcPct val="80000"/>
              </a:lnSpc>
              <a:buClr>
                <a:srgbClr val="E63E0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2600" b="0"/>
              <a:t>Special Assistant to the Provost, Budget Management</a:t>
            </a:r>
          </a:p>
          <a:p>
            <a:pPr algn="l" eaLnBrk="1" hangingPunct="1">
              <a:lnSpc>
                <a:spcPct val="80000"/>
              </a:lnSpc>
              <a:buClr>
                <a:srgbClr val="E63E0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2600" b="0"/>
              <a:t>(334) 844-0280</a:t>
            </a: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495300" y="4560888"/>
            <a:ext cx="8291513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•"/>
              <a:defRPr sz="3200" b="1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800" b="1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0000"/>
              <a:buChar char="•"/>
              <a:defRPr sz="2400" b="1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panose="02020603050405020304" pitchFamily="18" charset="0"/>
              <a:buChar char="•"/>
              <a:defRPr sz="2000" b="1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0"/>
              <a:t>strtbud@auburn.edu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/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>
                <a:hlinkClick r:id="rId3"/>
              </a:rPr>
              <a:t>http://www.auburn.edu/academic/provost/Strategic%20Budget%20Initiative/index.html</a:t>
            </a:r>
            <a:endParaRPr lang="en-US" altLang="en-US" sz="1800" b="0"/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/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g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Ninja:Applications:Microsoft Office X:Templates:Presentations:Content:Project Overview</Template>
  <TotalTime>2020</TotalTime>
  <Words>34</Words>
  <Application>Microsoft Office PowerPoint</Application>
  <PresentationFormat>Letter Paper (8.5x11 in)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</vt:lpstr>
      <vt:lpstr>Times New Roman</vt:lpstr>
      <vt:lpstr>Wingdings</vt:lpstr>
      <vt:lpstr>lsg</vt:lpstr>
      <vt:lpstr>PowerPoint Presentation</vt:lpstr>
      <vt:lpstr>Contact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Amanda Malone</cp:lastModifiedBy>
  <cp:revision>39</cp:revision>
  <cp:lastPrinted>2016-02-11T19:23:02Z</cp:lastPrinted>
  <dcterms:created xsi:type="dcterms:W3CDTF">2016-02-03T14:16:10Z</dcterms:created>
  <dcterms:modified xsi:type="dcterms:W3CDTF">2016-03-08T17:17:31Z</dcterms:modified>
</cp:coreProperties>
</file>