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300" r:id="rId2"/>
    <p:sldId id="289" r:id="rId3"/>
    <p:sldId id="277" r:id="rId4"/>
    <p:sldId id="283" r:id="rId5"/>
    <p:sldId id="287" r:id="rId6"/>
    <p:sldId id="290" r:id="rId7"/>
    <p:sldId id="291" r:id="rId8"/>
    <p:sldId id="292" r:id="rId9"/>
    <p:sldId id="293" r:id="rId10"/>
    <p:sldId id="294" r:id="rId11"/>
    <p:sldId id="297" r:id="rId12"/>
    <p:sldId id="298" r:id="rId13"/>
    <p:sldId id="299" r:id="rId14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jiang Liu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Old%20Computer\Associate%20Vice%20President%20&amp;%20Associate%20Provost\Martha%20Taylor\IGP%20assessment\Year%20analysi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Old%20Computer\Associate%20Vice%20President%20&amp;%20Associate%20Provost\Martha%20Taylor\IGP%20assessment\IGP%20Historical%20Awards%20-from%20Martha%20Taylor%20for%20my%20analysis%20on%20colleg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Old%20Computer\Associate%20Vice%20President%20&amp;%20Associate%20Provost\Martha%20Taylor\IGP%20assessment\For%20duplicate%20analysi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dirty="0"/>
              <a:t>$ </a:t>
            </a:r>
            <a:r>
              <a:rPr lang="en-US" sz="3200" dirty="0" smtClean="0"/>
              <a:t>Spent </a:t>
            </a:r>
            <a:r>
              <a:rPr lang="en-US" sz="3200" dirty="0"/>
              <a:t>on IGPs in the last four </a:t>
            </a:r>
            <a:r>
              <a:rPr lang="en-US" sz="3200" dirty="0" smtClean="0"/>
              <a:t>years*</a:t>
            </a:r>
            <a:endParaRPr lang="en-US" sz="3200" dirty="0"/>
          </a:p>
        </c:rich>
      </c:tx>
      <c:layout>
        <c:manualLayout>
          <c:xMode val="edge"/>
          <c:yMode val="edge"/>
          <c:x val="0.2520079608857399"/>
          <c:y val="1.11990172350927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Sheet1!$K$51</c:f>
              <c:strCache>
                <c:ptCount val="1"/>
                <c:pt idx="0">
                  <c:v>OVPR $$$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Sheet1!$J$52:$J$55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Sheet1!$K$52:$K$55</c:f>
              <c:numCache>
                <c:formatCode>General</c:formatCode>
                <c:ptCount val="4"/>
                <c:pt idx="0">
                  <c:v>1498269</c:v>
                </c:pt>
                <c:pt idx="1">
                  <c:v>832929</c:v>
                </c:pt>
                <c:pt idx="2">
                  <c:v>1094057</c:v>
                </c:pt>
                <c:pt idx="3">
                  <c:v>881696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8513872"/>
        <c:axId val="298514992"/>
      </c:barChart>
      <c:catAx>
        <c:axId val="298513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8575" cap="flat" cmpd="sng" algn="ctr">
            <a:solidFill>
              <a:schemeClr val="accent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8514992"/>
        <c:crosses val="autoZero"/>
        <c:auto val="1"/>
        <c:lblAlgn val="ctr"/>
        <c:lblOffset val="100"/>
        <c:noMultiLvlLbl val="0"/>
      </c:catAx>
      <c:valAx>
        <c:axId val="298514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28575">
            <a:solidFill>
              <a:schemeClr val="accent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8513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19050">
      <a:solidFill>
        <a:srgbClr val="FF00FF"/>
      </a:solidFill>
    </a:ln>
    <a:effectLst/>
  </c:spPr>
  <c:txPr>
    <a:bodyPr/>
    <a:lstStyle/>
    <a:p>
      <a:pPr>
        <a:defRPr sz="20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en-US" sz="3200" dirty="0">
                <a:solidFill>
                  <a:srgbClr val="FF0000"/>
                </a:solidFill>
              </a:rPr>
              <a:t>IGP </a:t>
            </a:r>
            <a:r>
              <a:rPr lang="en-US" sz="3200" dirty="0" smtClean="0">
                <a:solidFill>
                  <a:srgbClr val="FF0000"/>
                </a:solidFill>
              </a:rPr>
              <a:t>Has</a:t>
            </a:r>
            <a:r>
              <a:rPr lang="en-US" sz="3200" baseline="0" dirty="0" smtClean="0">
                <a:solidFill>
                  <a:srgbClr val="FF0000"/>
                </a:solidFill>
              </a:rPr>
              <a:t> Funded 174 Projects </a:t>
            </a:r>
          </a:p>
          <a:p>
            <a:pPr>
              <a:defRPr sz="3200">
                <a:solidFill>
                  <a:srgbClr val="FF0000"/>
                </a:solidFill>
              </a:defRPr>
            </a:pPr>
            <a:r>
              <a:rPr lang="en-US" sz="3200" baseline="0" dirty="0" smtClean="0">
                <a:solidFill>
                  <a:srgbClr val="FF0000"/>
                </a:solidFill>
              </a:rPr>
              <a:t>in All Colleges &amp; Schools</a:t>
            </a:r>
            <a:endParaRPr lang="en-US" sz="3200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20621325286096651"/>
          <c:y val="2.35615083548062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rgbClr val="FF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'College analysis'!$K$10:$K$22</c:f>
              <c:strCache>
                <c:ptCount val="13"/>
                <c:pt idx="0">
                  <c:v>ACES</c:v>
                </c:pt>
                <c:pt idx="1">
                  <c:v>CADC</c:v>
                </c:pt>
                <c:pt idx="2">
                  <c:v>CHS</c:v>
                </c:pt>
                <c:pt idx="3">
                  <c:v>CLA</c:v>
                </c:pt>
                <c:pt idx="4">
                  <c:v>CoAg</c:v>
                </c:pt>
                <c:pt idx="5">
                  <c:v>CoB</c:v>
                </c:pt>
                <c:pt idx="6">
                  <c:v>CoEd</c:v>
                </c:pt>
                <c:pt idx="7">
                  <c:v>CoSAM</c:v>
                </c:pt>
                <c:pt idx="8">
                  <c:v>CVM</c:v>
                </c:pt>
                <c:pt idx="9">
                  <c:v>HSP</c:v>
                </c:pt>
                <c:pt idx="10">
                  <c:v>SFW</c:v>
                </c:pt>
                <c:pt idx="11">
                  <c:v>SGCoE</c:v>
                </c:pt>
                <c:pt idx="12">
                  <c:v>SoN</c:v>
                </c:pt>
              </c:strCache>
            </c:strRef>
          </c:cat>
          <c:val>
            <c:numRef>
              <c:f>'College analysis'!$L$10:$L$22</c:f>
              <c:numCache>
                <c:formatCode>General</c:formatCode>
                <c:ptCount val="13"/>
                <c:pt idx="0">
                  <c:v>1</c:v>
                </c:pt>
                <c:pt idx="1">
                  <c:v>13</c:v>
                </c:pt>
                <c:pt idx="2">
                  <c:v>15</c:v>
                </c:pt>
                <c:pt idx="3">
                  <c:v>24</c:v>
                </c:pt>
                <c:pt idx="4">
                  <c:v>11</c:v>
                </c:pt>
                <c:pt idx="5">
                  <c:v>6</c:v>
                </c:pt>
                <c:pt idx="6">
                  <c:v>9</c:v>
                </c:pt>
                <c:pt idx="7">
                  <c:v>29</c:v>
                </c:pt>
                <c:pt idx="8">
                  <c:v>13</c:v>
                </c:pt>
                <c:pt idx="9">
                  <c:v>12</c:v>
                </c:pt>
                <c:pt idx="10">
                  <c:v>6</c:v>
                </c:pt>
                <c:pt idx="11">
                  <c:v>25</c:v>
                </c:pt>
                <c:pt idx="12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1201536"/>
        <c:axId val="541209376"/>
      </c:barChart>
      <c:catAx>
        <c:axId val="541201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1209376"/>
        <c:crosses val="autoZero"/>
        <c:auto val="1"/>
        <c:lblAlgn val="ctr"/>
        <c:lblOffset val="100"/>
        <c:noMultiLvlLbl val="0"/>
      </c:catAx>
      <c:valAx>
        <c:axId val="541209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1201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360" b="1" i="0" u="none" strike="noStrike" kern="1200" spc="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rgbClr val="0070C0"/>
                </a:solidFill>
              </a:rPr>
              <a:t>Number of </a:t>
            </a:r>
            <a:r>
              <a:rPr lang="en-US" dirty="0" smtClean="0">
                <a:solidFill>
                  <a:srgbClr val="0070C0"/>
                </a:solidFill>
              </a:rPr>
              <a:t>PIs </a:t>
            </a:r>
            <a:r>
              <a:rPr lang="en-US" dirty="0" smtClean="0">
                <a:solidFill>
                  <a:srgbClr val="0070C0"/>
                </a:solidFill>
              </a:rPr>
              <a:t>with </a:t>
            </a:r>
            <a:r>
              <a:rPr lang="en-US" dirty="0" smtClean="0">
                <a:solidFill>
                  <a:srgbClr val="0070C0"/>
                </a:solidFill>
              </a:rPr>
              <a:t>Extramural Grants after IGP</a:t>
            </a:r>
            <a:endParaRPr lang="en-US" dirty="0">
              <a:solidFill>
                <a:srgbClr val="0070C0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360" b="1" i="0" u="none" strike="noStrike" kern="1200" spc="0" baseline="0">
              <a:solidFill>
                <a:srgbClr val="0070C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Sheet1!$L$100</c:f>
              <c:strCache>
                <c:ptCount val="1"/>
                <c:pt idx="0">
                  <c:v>Number of PI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Sheet1!$K$101:$K$107</c:f>
              <c:strCach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&gt;5</c:v>
                </c:pt>
              </c:strCache>
            </c:strRef>
          </c:cat>
          <c:val>
            <c:numRef>
              <c:f>Sheet1!$L$101:$L$107</c:f>
              <c:numCache>
                <c:formatCode>General</c:formatCode>
                <c:ptCount val="7"/>
                <c:pt idx="0">
                  <c:v>97</c:v>
                </c:pt>
                <c:pt idx="1">
                  <c:v>35</c:v>
                </c:pt>
                <c:pt idx="2">
                  <c:v>8</c:v>
                </c:pt>
                <c:pt idx="3">
                  <c:v>13</c:v>
                </c:pt>
                <c:pt idx="4">
                  <c:v>5</c:v>
                </c:pt>
                <c:pt idx="5">
                  <c:v>3</c:v>
                </c:pt>
                <c:pt idx="6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5226864"/>
        <c:axId val="275227424"/>
      </c:barChart>
      <c:catAx>
        <c:axId val="275226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8575" cap="flat" cmpd="sng" algn="ctr">
            <a:solidFill>
              <a:schemeClr val="accent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5227424"/>
        <c:crosses val="autoZero"/>
        <c:auto val="1"/>
        <c:lblAlgn val="ctr"/>
        <c:lblOffset val="100"/>
        <c:noMultiLvlLbl val="0"/>
      </c:catAx>
      <c:valAx>
        <c:axId val="275227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28575">
            <a:solidFill>
              <a:schemeClr val="accent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5226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0.10228564701684444"/>
                  <c:y val="3.907108222702192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400" b="1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018459772431394"/>
                      <c:h val="0.21891532756924148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9.3430886589667292E-2"/>
                  <c:y val="-1.86118316393301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400" b="1">
                      <a:solidFill>
                        <a:srgbClr val="FF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109220753723465"/>
                      <c:h val="0.21891532756924148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6.6644747400852244E-2"/>
                  <c:y val="0.1187779466322179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400" b="1">
                      <a:solidFill>
                        <a:schemeClr val="accent2">
                          <a:lumMod val="7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9.7850800894521833E-2"/>
                  <c:y val="0.273357019840363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400" b="1">
                      <a:solidFill>
                        <a:srgbClr val="00B0F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499277396368853"/>
                      <c:h val="0.21891532756924148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0.16292780379553312"/>
                  <c:y val="5.1038113213385727E-3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185964322782352"/>
                      <c:h val="0.28900331607079671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Sheet1!$B$58:$F$58</c:f>
              <c:strCache>
                <c:ptCount val="5"/>
                <c:pt idx="0">
                  <c:v>Submission process</c:v>
                </c:pt>
                <c:pt idx="1">
                  <c:v>Review process</c:v>
                </c:pt>
                <c:pt idx="2">
                  <c:v>Cost-share</c:v>
                </c:pt>
                <c:pt idx="3">
                  <c:v>Amount awarded</c:v>
                </c:pt>
                <c:pt idx="4">
                  <c:v>Interdisciplinary requirement</c:v>
                </c:pt>
              </c:strCache>
            </c:strRef>
          </c:cat>
          <c:val>
            <c:numRef>
              <c:f>Sheet1!$B$59:$F$59</c:f>
              <c:numCache>
                <c:formatCode>General</c:formatCode>
                <c:ptCount val="5"/>
                <c:pt idx="0">
                  <c:v>24</c:v>
                </c:pt>
                <c:pt idx="1">
                  <c:v>12</c:v>
                </c:pt>
                <c:pt idx="2">
                  <c:v>7</c:v>
                </c:pt>
                <c:pt idx="3">
                  <c:v>6</c:v>
                </c:pt>
                <c:pt idx="4">
                  <c:v>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 w="12700">
      <a:solidFill>
        <a:srgbClr val="FF00FF"/>
      </a:solidFill>
    </a:ln>
  </c:spPr>
  <c:txPr>
    <a:bodyPr/>
    <a:lstStyle/>
    <a:p>
      <a:pPr>
        <a:defRPr sz="1200">
          <a:solidFill>
            <a:srgbClr val="FFFFFF"/>
          </a:solidFill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3606B14B-738A-45A5-85EB-2FA13D5BC743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15BB69D5-1781-4312-B191-8E107BA36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533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9992-A69E-49B5-905C-15FE1D4604C6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5F57-34EC-42A9-9DDC-354EE0091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48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9992-A69E-49B5-905C-15FE1D4604C6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5F57-34EC-42A9-9DDC-354EE0091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191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9992-A69E-49B5-905C-15FE1D4604C6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5F57-34EC-42A9-9DDC-354EE0091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446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9992-A69E-49B5-905C-15FE1D4604C6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5F57-34EC-42A9-9DDC-354EE0091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03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9992-A69E-49B5-905C-15FE1D4604C6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5F57-34EC-42A9-9DDC-354EE0091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389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9992-A69E-49B5-905C-15FE1D4604C6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5F57-34EC-42A9-9DDC-354EE0091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8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9992-A69E-49B5-905C-15FE1D4604C6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5F57-34EC-42A9-9DDC-354EE0091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30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9992-A69E-49B5-905C-15FE1D4604C6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5F57-34EC-42A9-9DDC-354EE0091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395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9992-A69E-49B5-905C-15FE1D4604C6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5F57-34EC-42A9-9DDC-354EE0091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3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9992-A69E-49B5-905C-15FE1D4604C6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5F57-34EC-42A9-9DDC-354EE0091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21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9992-A69E-49B5-905C-15FE1D4604C6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5F57-34EC-42A9-9DDC-354EE0091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632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09992-A69E-49B5-905C-15FE1D4604C6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B5F57-34EC-42A9-9DDC-354EE0091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587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07027" y="1071706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 report of IGP program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07027" y="2948996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Liu</a:t>
            </a: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07027" y="3611777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Associate Provost and Associate Vice President for Research</a:t>
            </a: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October 28, 2014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104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810" y="489816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Programs of IGP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080682"/>
              </p:ext>
            </p:extLst>
          </p:nvPr>
        </p:nvGraphicFramePr>
        <p:xfrm>
          <a:off x="1267688" y="2265272"/>
          <a:ext cx="9923322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9339"/>
                <a:gridCol w="559398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Previous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Now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Level I $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3,000</a:t>
                      </a:r>
                      <a:endParaRPr lang="en-US" sz="2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</a:t>
                      </a:r>
                      <a:r>
                        <a:rPr lang="en-US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grant: </a:t>
                      </a:r>
                      <a:r>
                        <a:rPr lang="en-US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 to $5000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 II $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4,000</a:t>
                      </a:r>
                      <a:endParaRPr lang="en-US" sz="2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 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</a:t>
                      </a:r>
                      <a:r>
                        <a:rPr lang="en-US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up to $100,000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Innovative Research Grant: </a:t>
                      </a:r>
                    </a:p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 to $50,000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“Good to Great”, up to $50,000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share required 1:1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change</a:t>
                      </a:r>
                      <a:endParaRPr lang="en-US" sz="2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Interdisciplinary </a:t>
                      </a:r>
                      <a:r>
                        <a:rPr lang="en-US" sz="2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collaborations Required</a:t>
                      </a:r>
                      <a:endParaRPr lang="en-US" sz="23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Encouraged but not required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238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65" y="2068076"/>
            <a:ext cx="10515600" cy="275330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IV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Grant: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Under review by the </a:t>
            </a:r>
            <a:b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Strategic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Equipment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Task Force</a:t>
            </a:r>
            <a:b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Chairs: David Riese, Skip Bartol</a:t>
            </a:r>
            <a:endParaRPr lang="en-US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789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993" y="24259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Making the processes work effectively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03593" y="1429558"/>
            <a:ext cx="9428576" cy="48320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sz="2800" b="1" dirty="0" smtClean="0">
                <a:solidFill>
                  <a:srgbClr val="002060"/>
                </a:solidFill>
              </a:rPr>
              <a:t>Forms </a:t>
            </a:r>
            <a:r>
              <a:rPr lang="en-US" sz="2800" b="1" dirty="0" smtClean="0">
                <a:solidFill>
                  <a:srgbClr val="002060"/>
                </a:solidFill>
              </a:rPr>
              <a:t>have been re-</a:t>
            </a:r>
            <a:r>
              <a:rPr lang="en-US" sz="2800" b="1" dirty="0" smtClean="0">
                <a:solidFill>
                  <a:srgbClr val="002060"/>
                </a:solidFill>
              </a:rPr>
              <a:t>designed</a:t>
            </a:r>
            <a:r>
              <a:rPr lang="en-US" sz="2800" b="1" dirty="0" smtClean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arenR"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arenR"/>
            </a:pPr>
            <a:r>
              <a:rPr lang="en-US" sz="2800" b="1" dirty="0" smtClean="0">
                <a:solidFill>
                  <a:srgbClr val="002060"/>
                </a:solidFill>
              </a:rPr>
              <a:t>Submission process has been changed to reduce “irregularities”.</a:t>
            </a:r>
          </a:p>
          <a:p>
            <a:pPr marL="514350" indent="-514350">
              <a:buFont typeface="+mj-lt"/>
              <a:buAutoNum type="arabicParenR"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arenR"/>
            </a:pPr>
            <a:r>
              <a:rPr lang="en-US" sz="2800" b="1" dirty="0" smtClean="0">
                <a:solidFill>
                  <a:srgbClr val="002060"/>
                </a:solidFill>
              </a:rPr>
              <a:t>The </a:t>
            </a:r>
            <a:r>
              <a:rPr lang="en-US" sz="2800" b="1" dirty="0">
                <a:solidFill>
                  <a:srgbClr val="002060"/>
                </a:solidFill>
              </a:rPr>
              <a:t>reviews </a:t>
            </a:r>
            <a:r>
              <a:rPr lang="en-US" sz="2800" b="1" dirty="0" smtClean="0">
                <a:solidFill>
                  <a:srgbClr val="002060"/>
                </a:solidFill>
              </a:rPr>
              <a:t>will be done </a:t>
            </a:r>
            <a:r>
              <a:rPr lang="en-US" sz="2800" b="1" dirty="0">
                <a:solidFill>
                  <a:srgbClr val="002060"/>
                </a:solidFill>
              </a:rPr>
              <a:t>by peer-review </a:t>
            </a:r>
            <a:r>
              <a:rPr lang="en-US" sz="2800" b="1" dirty="0" smtClean="0">
                <a:solidFill>
                  <a:srgbClr val="002060"/>
                </a:solidFill>
              </a:rPr>
              <a:t>panels, with the approval </a:t>
            </a:r>
            <a:r>
              <a:rPr lang="en-US" sz="2800" b="1" dirty="0" smtClean="0">
                <a:solidFill>
                  <a:srgbClr val="002060"/>
                </a:solidFill>
              </a:rPr>
              <a:t>of the senate </a:t>
            </a:r>
            <a:r>
              <a:rPr lang="en-US" sz="2800" b="1" dirty="0">
                <a:solidFill>
                  <a:srgbClr val="002060"/>
                </a:solidFill>
              </a:rPr>
              <a:t>leadership </a:t>
            </a:r>
            <a:r>
              <a:rPr lang="en-US" sz="2800" b="1" dirty="0" smtClean="0">
                <a:solidFill>
                  <a:srgbClr val="002060"/>
                </a:solidFill>
              </a:rPr>
              <a:t>and CRG </a:t>
            </a:r>
            <a:r>
              <a:rPr lang="en-US" sz="2800" b="1" dirty="0" smtClean="0">
                <a:solidFill>
                  <a:srgbClr val="002060"/>
                </a:solidFill>
              </a:rPr>
              <a:t>committee.</a:t>
            </a:r>
          </a:p>
          <a:p>
            <a:pPr marL="514350" indent="-514350">
              <a:buFont typeface="+mj-lt"/>
              <a:buAutoNum type="arabicParenR"/>
            </a:pPr>
            <a:endParaRPr lang="en-US" sz="2800" b="1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arenR"/>
            </a:pPr>
            <a:r>
              <a:rPr lang="en-US" sz="2800" b="1" dirty="0" smtClean="0">
                <a:solidFill>
                  <a:srgbClr val="002060"/>
                </a:solidFill>
              </a:rPr>
              <a:t>Annual progress is </a:t>
            </a:r>
            <a:r>
              <a:rPr lang="en-US" sz="2800" b="1" dirty="0" smtClean="0">
                <a:solidFill>
                  <a:srgbClr val="002060"/>
                </a:solidFill>
              </a:rPr>
              <a:t>monitored by the ADRs, only final report </a:t>
            </a:r>
            <a:r>
              <a:rPr lang="en-US" sz="2800" b="1" dirty="0" smtClean="0">
                <a:solidFill>
                  <a:srgbClr val="002060"/>
                </a:solidFill>
              </a:rPr>
              <a:t>to the OVPR&amp;ED is required.</a:t>
            </a:r>
            <a:endParaRPr lang="en-US" sz="2800" b="1" dirty="0">
              <a:solidFill>
                <a:srgbClr val="002060"/>
              </a:solidFill>
            </a:endParaRPr>
          </a:p>
          <a:p>
            <a:endParaRPr lang="en-US" sz="28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129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Acknowledgments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00FF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sz="12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3600" b="1" dirty="0" smtClean="0">
                <a:solidFill>
                  <a:srgbClr val="0070C0"/>
                </a:solidFill>
              </a:rPr>
              <a:t>Faculty Research Committee</a:t>
            </a:r>
          </a:p>
          <a:p>
            <a:pPr marL="0" indent="0" algn="ctr">
              <a:buNone/>
            </a:pPr>
            <a:r>
              <a:rPr lang="en-US" sz="3600" b="1" dirty="0" smtClean="0">
                <a:solidFill>
                  <a:srgbClr val="0070C0"/>
                </a:solidFill>
              </a:rPr>
              <a:t>Senate Leadership</a:t>
            </a:r>
          </a:p>
          <a:p>
            <a:pPr marL="0" indent="0" algn="ctr">
              <a:buNone/>
            </a:pPr>
            <a:r>
              <a:rPr lang="en-US" sz="3600" b="1" dirty="0" smtClean="0">
                <a:solidFill>
                  <a:srgbClr val="0070C0"/>
                </a:solidFill>
              </a:rPr>
              <a:t>Competitive Research Grant Review Committee</a:t>
            </a:r>
          </a:p>
          <a:p>
            <a:pPr marL="0" indent="0" algn="ctr">
              <a:buNone/>
            </a:pPr>
            <a:r>
              <a:rPr lang="en-US" sz="3600" b="1" dirty="0" smtClean="0">
                <a:solidFill>
                  <a:srgbClr val="0070C0"/>
                </a:solidFill>
              </a:rPr>
              <a:t>Faculty</a:t>
            </a:r>
          </a:p>
          <a:p>
            <a:pPr marL="0" indent="0" algn="ctr">
              <a:buNone/>
            </a:pPr>
            <a:r>
              <a:rPr lang="en-US" sz="3600" b="1" dirty="0" smtClean="0">
                <a:solidFill>
                  <a:srgbClr val="0070C0"/>
                </a:solidFill>
              </a:rPr>
              <a:t>ADRs, Deans</a:t>
            </a:r>
          </a:p>
          <a:p>
            <a:pPr marL="0" indent="0" algn="ctr">
              <a:buNone/>
            </a:pPr>
            <a:r>
              <a:rPr lang="en-US" sz="3600" b="1" dirty="0" smtClean="0">
                <a:solidFill>
                  <a:srgbClr val="0070C0"/>
                </a:solidFill>
              </a:rPr>
              <a:t>URC, Provost Council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rgbClr val="0070C0"/>
                </a:solidFill>
              </a:rPr>
              <a:t>Staff members</a:t>
            </a:r>
          </a:p>
          <a:p>
            <a:pPr marL="0" indent="0" algn="ctr">
              <a:buNone/>
            </a:pPr>
            <a:endParaRPr lang="en-US" sz="3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482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3895331"/>
              </p:ext>
            </p:extLst>
          </p:nvPr>
        </p:nvGraphicFramePr>
        <p:xfrm>
          <a:off x="912671" y="1871094"/>
          <a:ext cx="10085734" cy="4406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805" y="9302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IGP: Intramural Grant Program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3445" y="1156975"/>
            <a:ext cx="8754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 of Funding: 10% of Indirect Cost Recovery</a:t>
            </a: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68328" y="6389911"/>
            <a:ext cx="6959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* $150,000 committed cost share included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00656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25466"/>
              </p:ext>
            </p:extLst>
          </p:nvPr>
        </p:nvGraphicFramePr>
        <p:xfrm>
          <a:off x="576750" y="457090"/>
          <a:ext cx="11020926" cy="5929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5433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2063772"/>
              </p:ext>
            </p:extLst>
          </p:nvPr>
        </p:nvGraphicFramePr>
        <p:xfrm>
          <a:off x="1520190" y="674370"/>
          <a:ext cx="9315450" cy="5577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3966210" y="3680460"/>
            <a:ext cx="6252210" cy="1143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183630" y="2906775"/>
            <a:ext cx="22076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72 (43.1%)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07182" y="6089073"/>
            <a:ext cx="2425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Number of grants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-1211121" y="3325813"/>
            <a:ext cx="46955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Number of PIs with IGP who obtained extramural grants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71953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71850" y="269212"/>
            <a:ext cx="58551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Is IGP Achieving </a:t>
            </a:r>
            <a:r>
              <a:rPr lang="en-US" sz="4000" b="1" dirty="0" smtClean="0">
                <a:solidFill>
                  <a:srgbClr val="FF0000"/>
                </a:solidFill>
              </a:rPr>
              <a:t>Its </a:t>
            </a:r>
            <a:r>
              <a:rPr lang="en-US" sz="4000" b="1" dirty="0" smtClean="0">
                <a:solidFill>
                  <a:srgbClr val="FF0000"/>
                </a:solidFill>
              </a:rPr>
              <a:t>Goals? 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5514" y="1164134"/>
            <a:ext cx="109952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Too early to fully tell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rgbClr val="0070C0"/>
                </a:solidFill>
              </a:rPr>
              <a:t>1,190 proposals by 167  </a:t>
            </a:r>
            <a:r>
              <a:rPr lang="en-US" sz="3600" b="1" dirty="0" smtClean="0">
                <a:solidFill>
                  <a:srgbClr val="0070C0"/>
                </a:solidFill>
              </a:rPr>
              <a:t>PIs submitted </a:t>
            </a:r>
            <a:r>
              <a:rPr lang="en-US" sz="3600" b="1" dirty="0" smtClean="0">
                <a:solidFill>
                  <a:srgbClr val="0070C0"/>
                </a:solidFill>
              </a:rPr>
              <a:t>in </a:t>
            </a:r>
            <a:r>
              <a:rPr lang="en-US" sz="3600" b="1" dirty="0" smtClean="0">
                <a:solidFill>
                  <a:srgbClr val="0070C0"/>
                </a:solidFill>
              </a:rPr>
              <a:t>the last </a:t>
            </a:r>
            <a:r>
              <a:rPr lang="en-US" sz="3600" b="1" dirty="0" smtClean="0">
                <a:solidFill>
                  <a:srgbClr val="0070C0"/>
                </a:solidFill>
              </a:rPr>
              <a:t>3 years, i.e., 2.4 proposals/PI/</a:t>
            </a:r>
            <a:r>
              <a:rPr lang="en-US" sz="3600" b="1" dirty="0" err="1" smtClean="0">
                <a:solidFill>
                  <a:srgbClr val="0070C0"/>
                </a:solidFill>
              </a:rPr>
              <a:t>Yr</a:t>
            </a:r>
            <a:r>
              <a:rPr lang="en-US" sz="3600" b="1" dirty="0" smtClean="0">
                <a:solidFill>
                  <a:srgbClr val="0070C0"/>
                </a:solidFill>
              </a:rPr>
              <a:t> (university average &lt;1).</a:t>
            </a:r>
            <a:endParaRPr lang="en-US" sz="3600" b="1" dirty="0">
              <a:solidFill>
                <a:srgbClr val="0070C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rgbClr val="0070C0"/>
                </a:solidFill>
              </a:rPr>
              <a:t>72 PIs obtained </a:t>
            </a:r>
            <a:r>
              <a:rPr lang="en-US" sz="3600" b="1" dirty="0" smtClean="0">
                <a:solidFill>
                  <a:srgbClr val="0070C0"/>
                </a:solidFill>
              </a:rPr>
              <a:t>215 grants in the last </a:t>
            </a:r>
            <a:r>
              <a:rPr lang="en-US" sz="3600" b="1" dirty="0" smtClean="0">
                <a:solidFill>
                  <a:srgbClr val="0070C0"/>
                </a:solidFill>
              </a:rPr>
              <a:t>3 years</a:t>
            </a:r>
            <a:r>
              <a:rPr lang="en-US" sz="3600" b="1" dirty="0" smtClean="0">
                <a:solidFill>
                  <a:srgbClr val="0070C0"/>
                </a:solidFill>
              </a:rPr>
              <a:t>, totaling $32.2 </a:t>
            </a:r>
            <a:r>
              <a:rPr lang="en-US" sz="3600" b="1" dirty="0" smtClean="0">
                <a:solidFill>
                  <a:srgbClr val="0070C0"/>
                </a:solidFill>
              </a:rPr>
              <a:t>million, i.e. $154K/PI/</a:t>
            </a:r>
            <a:r>
              <a:rPr lang="en-US" sz="3600" b="1" dirty="0" err="1" smtClean="0">
                <a:solidFill>
                  <a:srgbClr val="0070C0"/>
                </a:solidFill>
              </a:rPr>
              <a:t>Yr</a:t>
            </a:r>
            <a:r>
              <a:rPr lang="en-US" sz="3600" b="1" dirty="0" smtClean="0">
                <a:solidFill>
                  <a:srgbClr val="0070C0"/>
                </a:solidFill>
              </a:rPr>
              <a:t> (university average $51K/faculty/</a:t>
            </a:r>
            <a:r>
              <a:rPr lang="en-US" sz="3600" b="1" dirty="0" err="1" smtClean="0">
                <a:solidFill>
                  <a:srgbClr val="0070C0"/>
                </a:solidFill>
              </a:rPr>
              <a:t>Yr</a:t>
            </a:r>
            <a:r>
              <a:rPr lang="en-US" sz="3600" b="1" dirty="0" smtClean="0">
                <a:solidFill>
                  <a:srgbClr val="0070C0"/>
                </a:solidFill>
              </a:rPr>
              <a:t>).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0070C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rgbClr val="0070C0"/>
                </a:solidFill>
              </a:rPr>
              <a:t>Increased interdisciplinary collaborations.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0070C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rgbClr val="0070C0"/>
                </a:solidFill>
              </a:rPr>
              <a:t>Publications, patent, and student training</a:t>
            </a:r>
            <a:endParaRPr lang="en-US" sz="3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361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372" y="396297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IGP: Areas 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Improvement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9419714"/>
              </p:ext>
            </p:extLst>
          </p:nvPr>
        </p:nvGraphicFramePr>
        <p:xfrm>
          <a:off x="838200" y="1517645"/>
          <a:ext cx="10380518" cy="4976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185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827" y="136563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Intramural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Grants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 (IGP)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7827" y="1192024"/>
            <a:ext cx="10515600" cy="540204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steps 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taken for the 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changes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2290" y="1732228"/>
            <a:ext cx="11206673" cy="489364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Draft developed based on </a:t>
            </a:r>
            <a:r>
              <a:rPr lang="en-US" sz="2400" b="1" u="sng" dirty="0" smtClean="0">
                <a:solidFill>
                  <a:srgbClr val="FF00FF"/>
                </a:solidFill>
              </a:rPr>
              <a:t>FRC</a:t>
            </a:r>
            <a:r>
              <a:rPr lang="en-US" sz="2400" b="1" dirty="0" smtClean="0"/>
              <a:t> report, the administrative data, and all feedback;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Draft revised by </a:t>
            </a:r>
            <a:r>
              <a:rPr lang="en-US" sz="2400" b="1" u="sng" dirty="0" smtClean="0">
                <a:solidFill>
                  <a:srgbClr val="FF00FF"/>
                </a:solidFill>
              </a:rPr>
              <a:t>staff</a:t>
            </a:r>
            <a:r>
              <a:rPr lang="en-US" sz="2400" b="1" dirty="0" smtClean="0"/>
              <a:t>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Draft shared with </a:t>
            </a:r>
            <a:r>
              <a:rPr lang="en-US" sz="2400" b="1" u="sng" dirty="0" smtClean="0">
                <a:solidFill>
                  <a:srgbClr val="FF00FF"/>
                </a:solidFill>
              </a:rPr>
              <a:t>FRC and ADRs</a:t>
            </a:r>
            <a:r>
              <a:rPr lang="en-US" sz="2400" b="1" dirty="0" smtClean="0"/>
              <a:t>, copied to </a:t>
            </a:r>
            <a:r>
              <a:rPr lang="en-US" sz="2400" b="1" u="sng" dirty="0" smtClean="0">
                <a:solidFill>
                  <a:srgbClr val="FF00FF"/>
                </a:solidFill>
              </a:rPr>
              <a:t>deans</a:t>
            </a:r>
            <a:r>
              <a:rPr lang="en-US" sz="2400" b="1" dirty="0" smtClean="0"/>
              <a:t>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2nd draft developed based on feedback;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Second draft shared with </a:t>
            </a:r>
            <a:r>
              <a:rPr lang="en-US" sz="2400" b="1" u="sng" dirty="0" smtClean="0">
                <a:solidFill>
                  <a:srgbClr val="FF00FF"/>
                </a:solidFill>
              </a:rPr>
              <a:t>FRC, ADRs</a:t>
            </a:r>
            <a:r>
              <a:rPr lang="en-US" sz="2400" b="1" dirty="0" smtClean="0"/>
              <a:t>, and </a:t>
            </a:r>
            <a:r>
              <a:rPr lang="en-US" sz="2400" b="1" u="sng" dirty="0" smtClean="0">
                <a:solidFill>
                  <a:srgbClr val="FF00FF"/>
                </a:solidFill>
              </a:rPr>
              <a:t>faculty</a:t>
            </a:r>
            <a:r>
              <a:rPr lang="en-US" sz="2400" b="1" dirty="0" smtClean="0"/>
              <a:t>, copied to </a:t>
            </a:r>
            <a:r>
              <a:rPr lang="en-US" sz="2400" b="1" u="sng" dirty="0" smtClean="0">
                <a:solidFill>
                  <a:srgbClr val="FF00FF"/>
                </a:solidFill>
              </a:rPr>
              <a:t>deans</a:t>
            </a:r>
            <a:r>
              <a:rPr lang="en-US" sz="2400" b="1" dirty="0" smtClean="0"/>
              <a:t>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3</a:t>
            </a:r>
            <a:r>
              <a:rPr lang="en-US" sz="2400" b="1" baseline="30000" dirty="0" smtClean="0"/>
              <a:t>rd</a:t>
            </a:r>
            <a:r>
              <a:rPr lang="en-US" sz="2400" b="1" dirty="0" smtClean="0"/>
              <a:t> draft developed based on all the feedback;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Proposed changes reported to </a:t>
            </a:r>
            <a:r>
              <a:rPr lang="en-US" sz="2400" b="1" u="sng" dirty="0" smtClean="0">
                <a:solidFill>
                  <a:srgbClr val="FF00FF"/>
                </a:solidFill>
              </a:rPr>
              <a:t>FRC</a:t>
            </a:r>
            <a:r>
              <a:rPr lang="en-US" sz="2400" b="1" dirty="0" smtClean="0"/>
              <a:t> on August 21, 2014</a:t>
            </a:r>
            <a:r>
              <a:rPr lang="en-US" sz="2400" b="1" dirty="0"/>
              <a:t>; 4</a:t>
            </a:r>
            <a:r>
              <a:rPr lang="en-US" sz="2400" b="1" baseline="30000" dirty="0"/>
              <a:t>th</a:t>
            </a:r>
            <a:r>
              <a:rPr lang="en-US" sz="2400" b="1" dirty="0"/>
              <a:t> draft developed</a:t>
            </a:r>
            <a:r>
              <a:rPr lang="en-US" sz="2400" b="1" dirty="0" smtClean="0"/>
              <a:t>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Met with senate leadership and </a:t>
            </a:r>
            <a:r>
              <a:rPr lang="en-US" sz="2400" b="1" u="sng" dirty="0" smtClean="0">
                <a:solidFill>
                  <a:srgbClr val="FF00FF"/>
                </a:solidFill>
              </a:rPr>
              <a:t>CRG committee </a:t>
            </a:r>
            <a:r>
              <a:rPr lang="en-US" sz="2400" b="1" dirty="0" smtClean="0"/>
              <a:t>concerning review processes; 5</a:t>
            </a:r>
            <a:r>
              <a:rPr lang="en-US" sz="2400" b="1" baseline="30000" dirty="0" smtClean="0"/>
              <a:t>th</a:t>
            </a:r>
            <a:r>
              <a:rPr lang="en-US" sz="2400" b="1" dirty="0"/>
              <a:t> draft developed </a:t>
            </a:r>
            <a:endParaRPr lang="en-US" sz="24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Proposed </a:t>
            </a:r>
            <a:r>
              <a:rPr lang="en-US" sz="2400" b="1" dirty="0"/>
              <a:t>changes </a:t>
            </a:r>
            <a:r>
              <a:rPr lang="en-US" sz="2400" b="1" dirty="0" smtClean="0"/>
              <a:t>reported </a:t>
            </a:r>
            <a:r>
              <a:rPr lang="en-US" sz="2400" b="1" dirty="0"/>
              <a:t>to </a:t>
            </a:r>
            <a:r>
              <a:rPr lang="en-US" sz="2400" b="1" u="sng" dirty="0" smtClean="0">
                <a:solidFill>
                  <a:srgbClr val="FF00FF"/>
                </a:solidFill>
              </a:rPr>
              <a:t>URC </a:t>
            </a:r>
            <a:r>
              <a:rPr lang="en-US" sz="2400" b="1" dirty="0"/>
              <a:t>on August </a:t>
            </a:r>
            <a:r>
              <a:rPr lang="en-US" sz="2400" b="1" dirty="0" smtClean="0"/>
              <a:t>28, </a:t>
            </a:r>
            <a:r>
              <a:rPr lang="en-US" sz="2400" b="1" dirty="0"/>
              <a:t>2014</a:t>
            </a:r>
            <a:r>
              <a:rPr lang="en-US" sz="2400" b="1" dirty="0" smtClean="0"/>
              <a:t>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Revised </a:t>
            </a:r>
            <a:r>
              <a:rPr lang="en-US" sz="2400" b="1" dirty="0" smtClean="0"/>
              <a:t>based on feedbacks, </a:t>
            </a:r>
            <a:r>
              <a:rPr lang="en-US" sz="2400" b="1" dirty="0"/>
              <a:t>6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 draft developed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Proposed changes </a:t>
            </a:r>
            <a:r>
              <a:rPr lang="en-US" sz="2400" b="1" dirty="0" smtClean="0"/>
              <a:t>reported </a:t>
            </a:r>
            <a:r>
              <a:rPr lang="en-US" sz="2400" b="1" dirty="0"/>
              <a:t>to the </a:t>
            </a:r>
            <a:r>
              <a:rPr lang="en-US" sz="2400" b="1" u="sng" dirty="0">
                <a:solidFill>
                  <a:srgbClr val="FF00FF"/>
                </a:solidFill>
              </a:rPr>
              <a:t>Provost Council </a:t>
            </a:r>
            <a:r>
              <a:rPr lang="en-US" sz="2400" b="1" dirty="0"/>
              <a:t>on </a:t>
            </a:r>
            <a:r>
              <a:rPr lang="en-US" sz="2400" b="1" dirty="0" smtClean="0"/>
              <a:t>September 4, </a:t>
            </a:r>
            <a:r>
              <a:rPr lang="en-US" sz="2400" b="1" dirty="0"/>
              <a:t>2014;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RFP </a:t>
            </a:r>
            <a:r>
              <a:rPr lang="en-US" sz="2400" b="1" dirty="0" smtClean="0"/>
              <a:t>finalized </a:t>
            </a:r>
            <a:r>
              <a:rPr lang="en-US" sz="2400" b="1" dirty="0" smtClean="0"/>
              <a:t>on</a:t>
            </a:r>
            <a:r>
              <a:rPr lang="en-US" sz="2400" b="1" dirty="0" smtClean="0"/>
              <a:t> </a:t>
            </a:r>
            <a:r>
              <a:rPr lang="en-US" sz="2400" b="1" dirty="0" smtClean="0"/>
              <a:t>September 5, 2014, with a due date of December 1, 2014.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8817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2745736"/>
            <a:ext cx="10515600" cy="32778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22860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The purpose of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IGP 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is to grow the research enterprise and enhance scholarship at Auburn University through increasing extramural funding and high-quality scholarly and creative output.</a:t>
            </a:r>
            <a:endParaRPr lang="en-US" sz="3600" b="1" dirty="0">
              <a:solidFill>
                <a:srgbClr val="C00000"/>
              </a:solidFill>
              <a:effectLst/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866274"/>
            <a:ext cx="10515600" cy="82441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Sharpened the intended purpose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456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137" y="205312"/>
            <a:ext cx="11155680" cy="1325563"/>
          </a:xfrm>
        </p:spPr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Increased accountability and flexibility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9714" y="1530875"/>
            <a:ext cx="10232572" cy="50783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Clarified that the responsibility is on the PI;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Submission of proposal(s) is required;</a:t>
            </a:r>
          </a:p>
          <a:p>
            <a:endParaRPr lang="en-US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 </a:t>
            </a:r>
            <a:r>
              <a:rPr lang="en-US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have 2 IGP grants within 3 years, unless: Extramural/intramural grant ratio greater than 3; </a:t>
            </a:r>
          </a:p>
          <a:p>
            <a:endParaRPr lang="en-US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Efforts and successes in extramural funding 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become 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major 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criterion 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IGP 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evaluations.</a:t>
            </a:r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Two-year duration, flexible spending by upfront funding;</a:t>
            </a:r>
          </a:p>
          <a:p>
            <a:endParaRPr lang="en-US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Interdisciplinary collaborations 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encouraged but not required</a:t>
            </a:r>
          </a:p>
          <a:p>
            <a:endParaRPr lang="en-US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132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4244</TotalTime>
  <Words>566</Words>
  <Application>Microsoft Office PowerPoint</Application>
  <PresentationFormat>Widescreen</PresentationFormat>
  <Paragraphs>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Segoe UI Symbol</vt:lpstr>
      <vt:lpstr>Office Theme</vt:lpstr>
      <vt:lpstr>PowerPoint Presentation</vt:lpstr>
      <vt:lpstr>IGP: Intramural Grant Program</vt:lpstr>
      <vt:lpstr>PowerPoint Presentation</vt:lpstr>
      <vt:lpstr>PowerPoint Presentation</vt:lpstr>
      <vt:lpstr>PowerPoint Presentation</vt:lpstr>
      <vt:lpstr>IGP: Areas for Improvement</vt:lpstr>
      <vt:lpstr>Intramural Grants Program (IGP)</vt:lpstr>
      <vt:lpstr>PowerPoint Presentation</vt:lpstr>
      <vt:lpstr>2. Increased accountability and flexibility</vt:lpstr>
      <vt:lpstr>3. The Programs of IGP</vt:lpstr>
      <vt:lpstr>Level IV Grant: Under review by the  Strategic Equipment Task Force  Chairs: David Riese, Skip Bartol</vt:lpstr>
      <vt:lpstr>4. Making the processes work effectively</vt:lpstr>
      <vt:lpstr>Acknowledgments</vt:lpstr>
    </vt:vector>
  </TitlesOfParts>
  <Company>Auburn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Zhanjiang Liu</dc:creator>
  <cp:lastModifiedBy>Zhanjiang Liu</cp:lastModifiedBy>
  <cp:revision>61</cp:revision>
  <cp:lastPrinted>2014-08-04T19:12:56Z</cp:lastPrinted>
  <dcterms:created xsi:type="dcterms:W3CDTF">2014-07-20T02:42:49Z</dcterms:created>
  <dcterms:modified xsi:type="dcterms:W3CDTF">2014-10-21T15:10:40Z</dcterms:modified>
</cp:coreProperties>
</file>