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5" r:id="rId1"/>
  </p:sldMasterIdLst>
  <p:sldIdLst>
    <p:sldId id="256" r:id="rId2"/>
    <p:sldId id="257" r:id="rId3"/>
    <p:sldId id="259" r:id="rId4"/>
    <p:sldId id="260" r:id="rId5"/>
    <p:sldId id="258" r:id="rId6"/>
    <p:sldId id="270" r:id="rId7"/>
    <p:sldId id="262" r:id="rId8"/>
    <p:sldId id="263" r:id="rId9"/>
    <p:sldId id="264" r:id="rId10"/>
    <p:sldId id="269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2" d="100"/>
          <a:sy n="92" d="100"/>
        </p:scale>
        <p:origin x="-94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Workbook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E:\Old%20Computer\Associate%20Vice%20President%20&amp;%20Associate%20Provost\Martha%20Taylor\IGP%20assessment\IGP%20Historical%20Awards%20-from%20Martha%20Taylor%20for%20my%20analysis%20on%20college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Workbook1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Workbook1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Workbook1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Workbook1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Workbook1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Work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Distribution by IGP</a:t>
            </a:r>
            <a:r>
              <a:rPr lang="en-US" baseline="0"/>
              <a:t> level</a:t>
            </a:r>
            <a:endParaRPr lang="en-US"/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dLbls>
            <c:dLbl>
              <c:idx val="0"/>
              <c:layout>
                <c:manualLayout>
                  <c:x val="-0.20346111089787899"/>
                  <c:y val="2.9489163237311398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Level I
</a:t>
                    </a:r>
                    <a:r>
                      <a:rPr lang="en-US" dirty="0" smtClean="0"/>
                      <a:t>37%</a:t>
                    </a:r>
                    <a:endParaRPr lang="en-US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/>
                      <a:t>Level II
</a:t>
                    </a:r>
                    <a:r>
                      <a:rPr lang="en-US" smtClean="0"/>
                      <a:t>16%</a:t>
                    </a:r>
                    <a:endParaRPr lang="en-US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/>
                      <a:t>Level III
</a:t>
                    </a:r>
                    <a:r>
                      <a:rPr lang="en-US" smtClean="0"/>
                      <a:t>26%</a:t>
                    </a:r>
                    <a:endParaRPr lang="en-US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/>
                      <a:t>Level IV
</a:t>
                    </a:r>
                    <a:r>
                      <a:rPr lang="en-US" smtClean="0"/>
                      <a:t>21%</a:t>
                    </a:r>
                    <a:endParaRPr lang="en-US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Sheet1!$B$1:$E$1</c:f>
              <c:strCache>
                <c:ptCount val="4"/>
                <c:pt idx="0">
                  <c:v>Level I</c:v>
                </c:pt>
                <c:pt idx="1">
                  <c:v>Level II</c:v>
                </c:pt>
                <c:pt idx="2">
                  <c:v>Level III</c:v>
                </c:pt>
                <c:pt idx="3">
                  <c:v>Level IV</c:v>
                </c:pt>
              </c:strCache>
            </c:strRef>
          </c:cat>
          <c:val>
            <c:numRef>
              <c:f>Sheet1!$B$2:$E$2</c:f>
              <c:numCache>
                <c:formatCode>General</c:formatCode>
                <c:ptCount val="4"/>
                <c:pt idx="0">
                  <c:v>37</c:v>
                </c:pt>
                <c:pt idx="1">
                  <c:v>17</c:v>
                </c:pt>
                <c:pt idx="2">
                  <c:v>27</c:v>
                </c:pt>
                <c:pt idx="3">
                  <c:v>20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8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IGP Grant Colleges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'College analysis'!$K$10:$K$22</c:f>
              <c:strCache>
                <c:ptCount val="13"/>
                <c:pt idx="0">
                  <c:v>ACES</c:v>
                </c:pt>
                <c:pt idx="1">
                  <c:v>CADC</c:v>
                </c:pt>
                <c:pt idx="2">
                  <c:v>CHS</c:v>
                </c:pt>
                <c:pt idx="3">
                  <c:v>CLA</c:v>
                </c:pt>
                <c:pt idx="4">
                  <c:v>CoAg</c:v>
                </c:pt>
                <c:pt idx="5">
                  <c:v>CoB</c:v>
                </c:pt>
                <c:pt idx="6">
                  <c:v>CoEd</c:v>
                </c:pt>
                <c:pt idx="7">
                  <c:v>CoSAM</c:v>
                </c:pt>
                <c:pt idx="8">
                  <c:v>CVM</c:v>
                </c:pt>
                <c:pt idx="9">
                  <c:v>HSP</c:v>
                </c:pt>
                <c:pt idx="10">
                  <c:v>SFW</c:v>
                </c:pt>
                <c:pt idx="11">
                  <c:v>SGCoE</c:v>
                </c:pt>
                <c:pt idx="12">
                  <c:v>SoN</c:v>
                </c:pt>
              </c:strCache>
            </c:strRef>
          </c:cat>
          <c:val>
            <c:numRef>
              <c:f>'College analysis'!$L$10:$L$22</c:f>
              <c:numCache>
                <c:formatCode>General</c:formatCode>
                <c:ptCount val="13"/>
                <c:pt idx="0">
                  <c:v>1</c:v>
                </c:pt>
                <c:pt idx="1">
                  <c:v>13</c:v>
                </c:pt>
                <c:pt idx="2">
                  <c:v>15</c:v>
                </c:pt>
                <c:pt idx="3">
                  <c:v>24</c:v>
                </c:pt>
                <c:pt idx="4">
                  <c:v>11</c:v>
                </c:pt>
                <c:pt idx="5">
                  <c:v>6</c:v>
                </c:pt>
                <c:pt idx="6">
                  <c:v>9</c:v>
                </c:pt>
                <c:pt idx="7">
                  <c:v>29</c:v>
                </c:pt>
                <c:pt idx="8">
                  <c:v>13</c:v>
                </c:pt>
                <c:pt idx="9">
                  <c:v>12</c:v>
                </c:pt>
                <c:pt idx="10">
                  <c:v>6</c:v>
                </c:pt>
                <c:pt idx="11">
                  <c:v>25</c:v>
                </c:pt>
                <c:pt idx="12">
                  <c:v>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3743360"/>
        <c:axId val="73749248"/>
      </c:barChart>
      <c:catAx>
        <c:axId val="737433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3749248"/>
        <c:crosses val="autoZero"/>
        <c:auto val="1"/>
        <c:lblAlgn val="ctr"/>
        <c:lblOffset val="100"/>
        <c:noMultiLvlLbl val="0"/>
      </c:catAx>
      <c:valAx>
        <c:axId val="737492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37433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 b="1">
          <a:solidFill>
            <a:schemeClr val="tx1"/>
          </a:solidFill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172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128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Sheet1!$B$30:$C$30</c:f>
              <c:strCache>
                <c:ptCount val="2"/>
                <c:pt idx="0">
                  <c:v>Graduates</c:v>
                </c:pt>
                <c:pt idx="1">
                  <c:v>Undergraduates</c:v>
                </c:pt>
              </c:strCache>
            </c:strRef>
          </c:cat>
          <c:val>
            <c:numRef>
              <c:f>Sheet1!$B$31:$C$31</c:f>
              <c:numCache>
                <c:formatCode>General</c:formatCode>
                <c:ptCount val="2"/>
                <c:pt idx="0">
                  <c:v>125</c:v>
                </c:pt>
                <c:pt idx="1">
                  <c:v>81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37479936"/>
        <c:axId val="37523840"/>
      </c:barChart>
      <c:catAx>
        <c:axId val="3747993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37523840"/>
        <c:crosses val="autoZero"/>
        <c:auto val="1"/>
        <c:lblAlgn val="ctr"/>
        <c:lblOffset val="100"/>
        <c:noMultiLvlLbl val="0"/>
      </c:catAx>
      <c:valAx>
        <c:axId val="3752384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3747993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3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82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136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Sheet1!$B$39:$F$39</c:f>
              <c:strCache>
                <c:ptCount val="5"/>
                <c:pt idx="0">
                  <c:v>Book chapters</c:v>
                </c:pt>
                <c:pt idx="1">
                  <c:v>Articles</c:v>
                </c:pt>
                <c:pt idx="2">
                  <c:v>Communications</c:v>
                </c:pt>
                <c:pt idx="3">
                  <c:v>Exhibits</c:v>
                </c:pt>
                <c:pt idx="4">
                  <c:v>Others</c:v>
                </c:pt>
              </c:strCache>
            </c:strRef>
          </c:cat>
          <c:val>
            <c:numRef>
              <c:f>Sheet1!$B$40:$F$40</c:f>
              <c:numCache>
                <c:formatCode>General</c:formatCode>
                <c:ptCount val="5"/>
                <c:pt idx="0">
                  <c:v>1</c:v>
                </c:pt>
                <c:pt idx="1">
                  <c:v>67</c:v>
                </c:pt>
                <c:pt idx="2">
                  <c:v>151</c:v>
                </c:pt>
                <c:pt idx="3">
                  <c:v>1</c:v>
                </c:pt>
                <c:pt idx="4">
                  <c:v>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61997440"/>
        <c:axId val="62000128"/>
      </c:barChart>
      <c:catAx>
        <c:axId val="6199744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62000128"/>
        <c:crosses val="autoZero"/>
        <c:auto val="1"/>
        <c:lblAlgn val="ctr"/>
        <c:lblOffset val="100"/>
        <c:noMultiLvlLbl val="0"/>
      </c:catAx>
      <c:valAx>
        <c:axId val="6200012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6199744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Sheet1!$B$46:$G$46</c:f>
              <c:strCache>
                <c:ptCount val="6"/>
                <c:pt idx="0">
                  <c:v>Grant development</c:v>
                </c:pt>
                <c:pt idx="1">
                  <c:v>Panelist</c:v>
                </c:pt>
                <c:pt idx="2">
                  <c:v>Co-author</c:v>
                </c:pt>
                <c:pt idx="3">
                  <c:v>Graduate student committee</c:v>
                </c:pt>
                <c:pt idx="4">
                  <c:v>New course development</c:v>
                </c:pt>
                <c:pt idx="5">
                  <c:v>Patent</c:v>
                </c:pt>
              </c:strCache>
            </c:strRef>
          </c:cat>
          <c:val>
            <c:numRef>
              <c:f>Sheet1!$B$47:$G$47</c:f>
              <c:numCache>
                <c:formatCode>General</c:formatCode>
                <c:ptCount val="6"/>
                <c:pt idx="0">
                  <c:v>28</c:v>
                </c:pt>
                <c:pt idx="1">
                  <c:v>1</c:v>
                </c:pt>
                <c:pt idx="2">
                  <c:v>20</c:v>
                </c:pt>
                <c:pt idx="3">
                  <c:v>10</c:v>
                </c:pt>
                <c:pt idx="4">
                  <c:v>3</c:v>
                </c:pt>
                <c:pt idx="5">
                  <c:v>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62044800"/>
        <c:axId val="62047744"/>
      </c:barChart>
      <c:catAx>
        <c:axId val="6204480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62047744"/>
        <c:crosses val="autoZero"/>
        <c:auto val="1"/>
        <c:lblAlgn val="ctr"/>
        <c:lblOffset val="100"/>
        <c:noMultiLvlLbl val="0"/>
      </c:catAx>
      <c:valAx>
        <c:axId val="6204774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6204480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Extramural</a:t>
            </a:r>
            <a:r>
              <a:rPr lang="en-US" baseline="0"/>
              <a:t> funds</a:t>
            </a:r>
            <a:endParaRPr lang="en-US"/>
          </a:p>
        </c:rich>
      </c:tx>
      <c:layout>
        <c:manualLayout>
          <c:xMode val="edge"/>
          <c:yMode val="edge"/>
          <c:x val="0.33060557485194297"/>
          <c:y val="5.0596660948470602E-2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dLbls>
            <c:dLbl>
              <c:idx val="0"/>
              <c:layout>
                <c:manualLayout>
                  <c:x val="-0.20327307860914201"/>
                  <c:y val="-3.7081329621192899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spPr/>
              <c:txPr>
                <a:bodyPr/>
                <a:lstStyle/>
                <a:p>
                  <a:pPr>
                    <a:defRPr sz="1200">
                      <a:solidFill>
                        <a:schemeClr val="tx1"/>
                      </a:solidFill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Sheet1!$B$52:$E$52</c:f>
              <c:strCache>
                <c:ptCount val="4"/>
                <c:pt idx="0">
                  <c:v>Submitted</c:v>
                </c:pt>
                <c:pt idx="1">
                  <c:v>Plan to submit in 1 year</c:v>
                </c:pt>
                <c:pt idx="2">
                  <c:v>Probably</c:v>
                </c:pt>
                <c:pt idx="3">
                  <c:v>Unlikely</c:v>
                </c:pt>
              </c:strCache>
            </c:strRef>
          </c:cat>
          <c:val>
            <c:numRef>
              <c:f>Sheet1!$B$53:$E$53</c:f>
              <c:numCache>
                <c:formatCode>General</c:formatCode>
                <c:ptCount val="4"/>
                <c:pt idx="0">
                  <c:v>44</c:v>
                </c:pt>
                <c:pt idx="1">
                  <c:v>16</c:v>
                </c:pt>
                <c:pt idx="2">
                  <c:v>12</c:v>
                </c:pt>
                <c:pt idx="3">
                  <c:v>6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pieChart>
        <c:varyColors val="1"/>
        <c:ser>
          <c:idx val="0"/>
          <c:order val="0"/>
          <c:dLbls>
            <c:dLbl>
              <c:idx val="0"/>
              <c:layout>
                <c:manualLayout>
                  <c:x val="-0.13648337117655199"/>
                  <c:y val="-0.3554870579892340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Sheet1!$B$55:$C$55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Sheet1!$B$56:$C$56</c:f>
              <c:numCache>
                <c:formatCode>General</c:formatCode>
                <c:ptCount val="2"/>
                <c:pt idx="0">
                  <c:v>65</c:v>
                </c:pt>
                <c:pt idx="1">
                  <c:v>18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pieChart>
        <c:varyColors val="1"/>
        <c:ser>
          <c:idx val="0"/>
          <c:order val="0"/>
          <c:dLbls>
            <c:dLbl>
              <c:idx val="0"/>
              <c:layout>
                <c:manualLayout>
                  <c:x val="-0.21689127104939701"/>
                  <c:y val="5.6934372482009402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0.12740110220515299"/>
                  <c:y val="-0.22132523871708701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spPr/>
              <c:txPr>
                <a:bodyPr/>
                <a:lstStyle/>
                <a:p>
                  <a:pPr>
                    <a:defRPr>
                      <a:solidFill>
                        <a:srgbClr val="000000"/>
                      </a:solidFill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Sheet1!$B$58:$F$58</c:f>
              <c:strCache>
                <c:ptCount val="5"/>
                <c:pt idx="0">
                  <c:v>Submission process</c:v>
                </c:pt>
                <c:pt idx="1">
                  <c:v>Review process</c:v>
                </c:pt>
                <c:pt idx="2">
                  <c:v>Cost-share</c:v>
                </c:pt>
                <c:pt idx="3">
                  <c:v>Amount awarded</c:v>
                </c:pt>
                <c:pt idx="4">
                  <c:v>Interdisciplinary requirement</c:v>
                </c:pt>
              </c:strCache>
            </c:strRef>
          </c:cat>
          <c:val>
            <c:numRef>
              <c:f>Sheet1!$B$59:$F$59</c:f>
              <c:numCache>
                <c:formatCode>General</c:formatCode>
                <c:ptCount val="5"/>
                <c:pt idx="0">
                  <c:v>24</c:v>
                </c:pt>
                <c:pt idx="1">
                  <c:v>12</c:v>
                </c:pt>
                <c:pt idx="2">
                  <c:v>7</c:v>
                </c:pt>
                <c:pt idx="3">
                  <c:v>6</c:v>
                </c:pt>
                <c:pt idx="4">
                  <c:v>4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200">
          <a:solidFill>
            <a:srgbClr val="FFFFFF"/>
          </a:solidFill>
        </a:defRPr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0A6FB-2395-8646-B9AA-78BE8E34F8EC}" type="datetimeFigureOut">
              <a:rPr lang="en-US" smtClean="0"/>
              <a:t>10/21/2014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D773852-C685-7B4C-8C97-34B8669AA86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0A6FB-2395-8646-B9AA-78BE8E34F8EC}" type="datetimeFigureOut">
              <a:rPr lang="en-US" smtClean="0"/>
              <a:t>10/21/2014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73852-C685-7B4C-8C97-34B8669AA8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0A6FB-2395-8646-B9AA-78BE8E34F8EC}" type="datetimeFigureOut">
              <a:rPr lang="en-US" smtClean="0"/>
              <a:t>10/21/2014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73852-C685-7B4C-8C97-34B8669AA8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0A6FB-2395-8646-B9AA-78BE8E34F8EC}" type="datetimeFigureOut">
              <a:rPr lang="en-US" smtClean="0"/>
              <a:t>10/21/2014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73852-C685-7B4C-8C97-34B8669AA8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0A6FB-2395-8646-B9AA-78BE8E34F8EC}" type="datetimeFigureOut">
              <a:rPr lang="en-US" smtClean="0"/>
              <a:t>10/21/2014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73852-C685-7B4C-8C97-34B8669AA86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0A6FB-2395-8646-B9AA-78BE8E34F8EC}" type="datetimeFigureOut">
              <a:rPr lang="en-US" smtClean="0"/>
              <a:t>10/21/2014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73852-C685-7B4C-8C97-34B8669AA86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0A6FB-2395-8646-B9AA-78BE8E34F8EC}" type="datetimeFigureOut">
              <a:rPr lang="en-US" smtClean="0"/>
              <a:t>10/21/2014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73852-C685-7B4C-8C97-34B8669AA86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0A6FB-2395-8646-B9AA-78BE8E34F8EC}" type="datetimeFigureOut">
              <a:rPr lang="en-US" smtClean="0"/>
              <a:t>10/21/2014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73852-C685-7B4C-8C97-34B8669AA8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0A6FB-2395-8646-B9AA-78BE8E34F8EC}" type="datetimeFigureOut">
              <a:rPr lang="en-US" smtClean="0"/>
              <a:t>10/21/2014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73852-C685-7B4C-8C97-34B8669AA8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0A6FB-2395-8646-B9AA-78BE8E34F8EC}" type="datetimeFigureOut">
              <a:rPr lang="en-US" smtClean="0"/>
              <a:t>10/21/2014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73852-C685-7B4C-8C97-34B8669AA8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0A6FB-2395-8646-B9AA-78BE8E34F8EC}" type="datetimeFigureOut">
              <a:rPr lang="en-US" smtClean="0"/>
              <a:t>10/21/2014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73852-C685-7B4C-8C97-34B8669AA8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17B0A6FB-2395-8646-B9AA-78BE8E34F8EC}" type="datetimeFigureOut">
              <a:rPr lang="en-US" smtClean="0"/>
              <a:t>10/21/2014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9D773852-C685-7B4C-8C97-34B8669AA86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65000"/>
              <a:lumOff val="35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65000"/>
              <a:lumOff val="35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65000"/>
              <a:lumOff val="35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</a:rPr>
              <a:t>IGP Subcommittee report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General Faculty meeting</a:t>
            </a:r>
            <a:endParaRPr lang="en-US" dirty="0" smtClean="0">
              <a:solidFill>
                <a:srgbClr val="002060"/>
              </a:solidFill>
            </a:endParaRPr>
          </a:p>
          <a:p>
            <a:r>
              <a:rPr lang="en-US" dirty="0" smtClean="0">
                <a:solidFill>
                  <a:srgbClr val="002060"/>
                </a:solidFill>
              </a:rPr>
              <a:t>October 28, </a:t>
            </a:r>
            <a:r>
              <a:rPr lang="en-US" dirty="0" smtClean="0">
                <a:solidFill>
                  <a:srgbClr val="002060"/>
                </a:solidFill>
              </a:rPr>
              <a:t>2014</a:t>
            </a: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6887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801225" cy="734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37063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</a:rPr>
              <a:t>Extramural funding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991800"/>
          </a:xfrm>
        </p:spPr>
        <p:txBody>
          <a:bodyPr/>
          <a:lstStyle/>
          <a:p>
            <a:r>
              <a:rPr lang="en-US" dirty="0" smtClean="0"/>
              <a:t>Likelihood of developing a joint proposal for extramural funding</a:t>
            </a:r>
          </a:p>
          <a:p>
            <a:endParaRPr lang="en-US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27725693"/>
              </p:ext>
            </p:extLst>
          </p:nvPr>
        </p:nvGraphicFramePr>
        <p:xfrm>
          <a:off x="1563779" y="2212920"/>
          <a:ext cx="5613889" cy="42670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49590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</a:rPr>
              <a:t>New research areas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732600"/>
          </a:xfrm>
        </p:spPr>
        <p:txBody>
          <a:bodyPr/>
          <a:lstStyle/>
          <a:p>
            <a:r>
              <a:rPr lang="en-US" dirty="0" smtClean="0"/>
              <a:t>Did the IGP lead you to new research venues?</a:t>
            </a:r>
            <a:endParaRPr lang="en-US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61383245"/>
              </p:ext>
            </p:extLst>
          </p:nvPr>
        </p:nvGraphicFramePr>
        <p:xfrm>
          <a:off x="1676094" y="2057400"/>
          <a:ext cx="5181906" cy="37227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02131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</a:rPr>
              <a:t>Areas for improvement</a:t>
            </a:r>
            <a:endParaRPr lang="en-US" b="1" dirty="0">
              <a:solidFill>
                <a:srgbClr val="002060"/>
              </a:solidFill>
            </a:endParaRP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08605561"/>
              </p:ext>
            </p:extLst>
          </p:nvPr>
        </p:nvGraphicFramePr>
        <p:xfrm>
          <a:off x="1468741" y="1798200"/>
          <a:ext cx="6324231" cy="43189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04538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</a:rPr>
              <a:t>IGP Subcommittee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Faculty research committee</a:t>
            </a:r>
          </a:p>
          <a:p>
            <a:pPr lvl="1"/>
            <a:r>
              <a:rPr lang="en-US" dirty="0" smtClean="0">
                <a:solidFill>
                  <a:srgbClr val="002060"/>
                </a:solidFill>
              </a:rPr>
              <a:t>Dr. Cova Arias, chair (College of Agriculture)</a:t>
            </a:r>
          </a:p>
          <a:p>
            <a:pPr lvl="1"/>
            <a:r>
              <a:rPr lang="en-US" dirty="0" smtClean="0">
                <a:solidFill>
                  <a:srgbClr val="002060"/>
                </a:solidFill>
              </a:rPr>
              <a:t>Dr. Paula </a:t>
            </a:r>
            <a:r>
              <a:rPr lang="en-US" dirty="0" err="1" smtClean="0">
                <a:solidFill>
                  <a:srgbClr val="002060"/>
                </a:solidFill>
              </a:rPr>
              <a:t>Backsheider</a:t>
            </a:r>
            <a:r>
              <a:rPr lang="en-US" dirty="0" smtClean="0">
                <a:solidFill>
                  <a:srgbClr val="002060"/>
                </a:solidFill>
              </a:rPr>
              <a:t> (College of Liberal Arts)</a:t>
            </a:r>
          </a:p>
          <a:p>
            <a:pPr lvl="1"/>
            <a:r>
              <a:rPr lang="en-US" dirty="0" smtClean="0">
                <a:solidFill>
                  <a:srgbClr val="002060"/>
                </a:solidFill>
              </a:rPr>
              <a:t>Dr. Kevin Huggins (College of Human Sciences)</a:t>
            </a:r>
          </a:p>
          <a:p>
            <a:pPr lvl="1"/>
            <a:r>
              <a:rPr lang="en-US" dirty="0" smtClean="0">
                <a:solidFill>
                  <a:srgbClr val="002060"/>
                </a:solidFill>
              </a:rPr>
              <a:t>Dr. </a:t>
            </a:r>
            <a:r>
              <a:rPr lang="en-US" dirty="0" err="1" smtClean="0">
                <a:solidFill>
                  <a:srgbClr val="002060"/>
                </a:solidFill>
              </a:rPr>
              <a:t>Ya-Xiong</a:t>
            </a:r>
            <a:r>
              <a:rPr lang="en-US" dirty="0" smtClean="0">
                <a:solidFill>
                  <a:srgbClr val="002060"/>
                </a:solidFill>
              </a:rPr>
              <a:t> Tao (College of Veterinary Medicine)</a:t>
            </a:r>
          </a:p>
          <a:p>
            <a:r>
              <a:rPr lang="en-US" dirty="0" smtClean="0">
                <a:solidFill>
                  <a:srgbClr val="002060"/>
                </a:solidFill>
              </a:rPr>
              <a:t>Task</a:t>
            </a:r>
          </a:p>
          <a:p>
            <a:pPr lvl="1"/>
            <a:r>
              <a:rPr lang="en-US" dirty="0" smtClean="0">
                <a:solidFill>
                  <a:srgbClr val="002060"/>
                </a:solidFill>
              </a:rPr>
              <a:t>Provide a comprehensive assessment of the Intramural Grants Program</a:t>
            </a:r>
          </a:p>
          <a:p>
            <a:r>
              <a:rPr lang="en-US" dirty="0" smtClean="0">
                <a:solidFill>
                  <a:srgbClr val="002060"/>
                </a:solidFill>
              </a:rPr>
              <a:t>Methods</a:t>
            </a:r>
          </a:p>
          <a:p>
            <a:pPr lvl="1"/>
            <a:r>
              <a:rPr lang="en-US" dirty="0" err="1" smtClean="0">
                <a:solidFill>
                  <a:srgbClr val="002060"/>
                </a:solidFill>
              </a:rPr>
              <a:t>Qualtrics</a:t>
            </a:r>
            <a:r>
              <a:rPr lang="en-US" dirty="0" smtClean="0">
                <a:solidFill>
                  <a:srgbClr val="002060"/>
                </a:solidFill>
              </a:rPr>
              <a:t> survey</a:t>
            </a:r>
          </a:p>
          <a:p>
            <a:pPr lvl="1"/>
            <a:r>
              <a:rPr lang="en-US" dirty="0" smtClean="0">
                <a:solidFill>
                  <a:srgbClr val="002060"/>
                </a:solidFill>
              </a:rPr>
              <a:t>2010-2013 IGP recipients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5678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</a:rPr>
              <a:t>Survey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457200" lvl="0" indent="-457200">
              <a:buFont typeface="+mj-lt"/>
              <a:buAutoNum type="arabicPeriod"/>
            </a:pPr>
            <a:r>
              <a:rPr lang="en-US" dirty="0">
                <a:solidFill>
                  <a:srgbClr val="002060"/>
                </a:solidFill>
              </a:rPr>
              <a:t>Regarding your IGP grant, indicate what level did you </a:t>
            </a:r>
            <a:r>
              <a:rPr lang="en-US" dirty="0" smtClean="0">
                <a:solidFill>
                  <a:srgbClr val="002060"/>
                </a:solidFill>
              </a:rPr>
              <a:t>receive(</a:t>
            </a:r>
            <a:r>
              <a:rPr lang="en-US" dirty="0">
                <a:solidFill>
                  <a:srgbClr val="002060"/>
                </a:solidFill>
              </a:rPr>
              <a:t>1, 2, 3 or 4)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dirty="0">
                <a:solidFill>
                  <a:srgbClr val="002060"/>
                </a:solidFill>
              </a:rPr>
              <a:t>Enter funds received from the OVPR office as well as matching funds received from your College, Department or other sources.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dirty="0">
                <a:solidFill>
                  <a:srgbClr val="002060"/>
                </a:solidFill>
              </a:rPr>
              <a:t>List the graduate/undergraduate students whose work has been directly funded (through assistantships, research supplies, or additional learning experiences) by your IGP grant.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dirty="0">
                <a:solidFill>
                  <a:srgbClr val="002060"/>
                </a:solidFill>
              </a:rPr>
              <a:t>List scholarly outputs (</a:t>
            </a:r>
            <a:r>
              <a:rPr lang="en-US" dirty="0" smtClean="0">
                <a:solidFill>
                  <a:srgbClr val="002060"/>
                </a:solidFill>
              </a:rPr>
              <a:t>i.e. </a:t>
            </a:r>
            <a:r>
              <a:rPr lang="en-US" dirty="0">
                <a:solidFill>
                  <a:srgbClr val="002060"/>
                </a:solidFill>
              </a:rPr>
              <a:t>publications, presentations at meetings, performances, invited seminars, etc..) that have been partially/fully funded by your IGP grant.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>
                <a:solidFill>
                  <a:srgbClr val="002060"/>
                </a:solidFill>
              </a:rPr>
              <a:t>Peer-review publication</a:t>
            </a:r>
          </a:p>
          <a:p>
            <a:pPr marL="1257300" lvl="2" indent="-342900">
              <a:buFont typeface="+mj-lt"/>
              <a:buAutoNum type="arabicPeriod"/>
            </a:pPr>
            <a:r>
              <a:rPr lang="en-US" dirty="0">
                <a:solidFill>
                  <a:srgbClr val="002060"/>
                </a:solidFill>
              </a:rPr>
              <a:t>Book_____</a:t>
            </a:r>
          </a:p>
          <a:p>
            <a:pPr marL="1257300" lvl="2" indent="-342900">
              <a:buFont typeface="+mj-lt"/>
              <a:buAutoNum type="arabicPeriod"/>
            </a:pPr>
            <a:r>
              <a:rPr lang="en-US" dirty="0">
                <a:solidFill>
                  <a:srgbClr val="002060"/>
                </a:solidFill>
              </a:rPr>
              <a:t>Book chapter_____</a:t>
            </a:r>
          </a:p>
          <a:p>
            <a:pPr marL="1257300" lvl="2" indent="-342900">
              <a:buFont typeface="+mj-lt"/>
              <a:buAutoNum type="arabicPeriod"/>
            </a:pPr>
            <a:r>
              <a:rPr lang="en-US" dirty="0">
                <a:solidFill>
                  <a:srgbClr val="002060"/>
                </a:solidFill>
              </a:rPr>
              <a:t>Journal article_____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>
                <a:solidFill>
                  <a:srgbClr val="002060"/>
                </a:solidFill>
              </a:rPr>
              <a:t>Proceedings_____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>
                <a:solidFill>
                  <a:srgbClr val="002060"/>
                </a:solidFill>
              </a:rPr>
              <a:t>Meeting presentations_____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>
                <a:solidFill>
                  <a:srgbClr val="002060"/>
                </a:solidFill>
              </a:rPr>
              <a:t>Recitals______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>
                <a:solidFill>
                  <a:srgbClr val="002060"/>
                </a:solidFill>
              </a:rPr>
              <a:t>Exhibits______</a:t>
            </a:r>
            <a:endParaRPr lang="en-US" dirty="0">
              <a:solidFill>
                <a:srgbClr val="002060"/>
              </a:solidFill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en-US" dirty="0">
                <a:solidFill>
                  <a:srgbClr val="002060"/>
                </a:solidFill>
              </a:rPr>
              <a:t>Seminars_____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>
                <a:solidFill>
                  <a:srgbClr val="002060"/>
                </a:solidFill>
              </a:rPr>
              <a:t>Others (explain)_______</a:t>
            </a:r>
          </a:p>
        </p:txBody>
      </p:sp>
    </p:spTree>
    <p:extLst>
      <p:ext uri="{BB962C8B-B14F-4D97-AF65-F5344CB8AC3E}">
        <p14:creationId xmlns:p14="http://schemas.microsoft.com/office/powerpoint/2010/main" val="235043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</a:rPr>
              <a:t>Survey cont.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457200" lvl="0" indent="-457200">
              <a:buFont typeface="+mj-lt"/>
              <a:buAutoNum type="arabicPeriod" startAt="5"/>
            </a:pPr>
            <a:r>
              <a:rPr lang="en-US" dirty="0">
                <a:solidFill>
                  <a:srgbClr val="002060"/>
                </a:solidFill>
              </a:rPr>
              <a:t>Specify what forms of interdisciplinary collaboration have been made possible through your IGP grant (e.g., publications, applications, membership on thesis/dissertation committees).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>
                <a:solidFill>
                  <a:srgbClr val="002060"/>
                </a:solidFill>
              </a:rPr>
              <a:t>Were you a co-investigator on the IGP grant?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>
                <a:solidFill>
                  <a:srgbClr val="002060"/>
                </a:solidFill>
              </a:rPr>
              <a:t>If yes, which option best describes your work on the project:</a:t>
            </a:r>
          </a:p>
          <a:p>
            <a:pPr marL="1257300" lvl="2" indent="-342900">
              <a:buFont typeface="+mj-lt"/>
              <a:buAutoNum type="arabicPeriod"/>
            </a:pPr>
            <a:r>
              <a:rPr lang="en-US" dirty="0">
                <a:solidFill>
                  <a:srgbClr val="002060"/>
                </a:solidFill>
              </a:rPr>
              <a:t>More than proposed</a:t>
            </a:r>
          </a:p>
          <a:p>
            <a:pPr marL="1257300" lvl="2" indent="-342900">
              <a:buFont typeface="+mj-lt"/>
              <a:buAutoNum type="arabicPeriod"/>
            </a:pPr>
            <a:r>
              <a:rPr lang="en-US" dirty="0">
                <a:solidFill>
                  <a:srgbClr val="002060"/>
                </a:solidFill>
              </a:rPr>
              <a:t>About as proposed</a:t>
            </a:r>
          </a:p>
          <a:p>
            <a:pPr marL="1257300" lvl="2" indent="-342900">
              <a:buFont typeface="+mj-lt"/>
              <a:buAutoNum type="arabicPeriod"/>
            </a:pPr>
            <a:r>
              <a:rPr lang="en-US" dirty="0">
                <a:solidFill>
                  <a:srgbClr val="002060"/>
                </a:solidFill>
              </a:rPr>
              <a:t>Less than proposed </a:t>
            </a:r>
          </a:p>
          <a:p>
            <a:pPr marL="1257300" lvl="2" indent="-342900">
              <a:buFont typeface="+mj-lt"/>
              <a:buAutoNum type="arabicPeriod"/>
            </a:pPr>
            <a:r>
              <a:rPr lang="en-US" dirty="0">
                <a:solidFill>
                  <a:srgbClr val="002060"/>
                </a:solidFill>
              </a:rPr>
              <a:t>None at all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>
                <a:solidFill>
                  <a:srgbClr val="002060"/>
                </a:solidFill>
              </a:rPr>
              <a:t>Which best describes the likelihood that there will be a joint proposal for extramural funding:</a:t>
            </a:r>
          </a:p>
          <a:p>
            <a:pPr marL="1257300" lvl="2" indent="-342900">
              <a:buFont typeface="+mj-lt"/>
              <a:buAutoNum type="arabicPeriod"/>
            </a:pPr>
            <a:r>
              <a:rPr lang="en-US" dirty="0">
                <a:solidFill>
                  <a:srgbClr val="002060"/>
                </a:solidFill>
              </a:rPr>
              <a:t>A proposal has been submitted</a:t>
            </a:r>
          </a:p>
          <a:p>
            <a:pPr marL="1257300" lvl="2" indent="-342900">
              <a:buFont typeface="+mj-lt"/>
              <a:buAutoNum type="arabicPeriod"/>
            </a:pPr>
            <a:r>
              <a:rPr lang="en-US" dirty="0">
                <a:solidFill>
                  <a:srgbClr val="002060"/>
                </a:solidFill>
              </a:rPr>
              <a:t>A proposal is planned in the next 12 months </a:t>
            </a:r>
          </a:p>
          <a:p>
            <a:pPr marL="1257300" lvl="2" indent="-342900">
              <a:buFont typeface="+mj-lt"/>
              <a:buAutoNum type="arabicPeriod"/>
            </a:pPr>
            <a:r>
              <a:rPr lang="en-US" dirty="0">
                <a:solidFill>
                  <a:srgbClr val="002060"/>
                </a:solidFill>
              </a:rPr>
              <a:t>Probably</a:t>
            </a:r>
          </a:p>
          <a:p>
            <a:pPr marL="1257300" lvl="2" indent="-342900">
              <a:buFont typeface="+mj-lt"/>
              <a:buAutoNum type="arabicPeriod"/>
            </a:pPr>
            <a:r>
              <a:rPr lang="en-US" dirty="0">
                <a:solidFill>
                  <a:srgbClr val="002060"/>
                </a:solidFill>
              </a:rPr>
              <a:t>Highly unlikely</a:t>
            </a:r>
          </a:p>
          <a:p>
            <a:pPr marL="457200" lvl="0" indent="-457200">
              <a:buFont typeface="+mj-lt"/>
              <a:buAutoNum type="arabicPeriod" startAt="5"/>
            </a:pPr>
            <a:r>
              <a:rPr lang="en-US" dirty="0">
                <a:solidFill>
                  <a:srgbClr val="002060"/>
                </a:solidFill>
              </a:rPr>
              <a:t>Did the IGP lead you to new research venues? These may include but are not restricted to: grant applications, publications, collaborations with other researchers, </a:t>
            </a:r>
            <a:r>
              <a:rPr lang="en-US" dirty="0" smtClean="0">
                <a:solidFill>
                  <a:srgbClr val="002060"/>
                </a:solidFill>
              </a:rPr>
              <a:t>implementation </a:t>
            </a:r>
            <a:r>
              <a:rPr lang="en-US" dirty="0">
                <a:solidFill>
                  <a:srgbClr val="002060"/>
                </a:solidFill>
              </a:rPr>
              <a:t>on new research methods, etc…. Please, be as detailed as possible.</a:t>
            </a:r>
          </a:p>
          <a:p>
            <a:pPr marL="457200" lvl="0" indent="-457200">
              <a:buFont typeface="+mj-lt"/>
              <a:buAutoNum type="arabicPeriod" startAt="5"/>
            </a:pPr>
            <a:r>
              <a:rPr lang="en-US" dirty="0">
                <a:solidFill>
                  <a:srgbClr val="002060"/>
                </a:solidFill>
              </a:rPr>
              <a:t>Only for level 4 recipients: how is the equipment purchased with IGP funds being utilized? How many users are benefiting form this equipment? How have you made the equipment available to other investigators?</a:t>
            </a:r>
          </a:p>
          <a:p>
            <a:pPr marL="457200" lvl="0" indent="-457200">
              <a:buFont typeface="+mj-lt"/>
              <a:buAutoNum type="arabicPeriod" startAt="5"/>
            </a:pPr>
            <a:r>
              <a:rPr lang="en-US" dirty="0">
                <a:solidFill>
                  <a:srgbClr val="002060"/>
                </a:solidFill>
              </a:rPr>
              <a:t>From your experience as PI, what areas of the IGP need improvement?</a:t>
            </a:r>
          </a:p>
          <a:p>
            <a:pPr marL="457200" indent="-457200">
              <a:buFont typeface="+mj-lt"/>
              <a:buAutoNum type="arabicPeriod" startAt="5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4763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</a:rPr>
              <a:t>Results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96588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Survey was sent to 133 recipients</a:t>
            </a:r>
          </a:p>
          <a:p>
            <a:r>
              <a:rPr lang="en-US" dirty="0" smtClean="0">
                <a:solidFill>
                  <a:srgbClr val="002060"/>
                </a:solidFill>
              </a:rPr>
              <a:t>82 respondents (62% participation)</a:t>
            </a:r>
          </a:p>
          <a:p>
            <a:endParaRPr lang="en-US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44525409"/>
              </p:ext>
            </p:extLst>
          </p:nvPr>
        </p:nvGraphicFramePr>
        <p:xfrm>
          <a:off x="1724422" y="2765880"/>
          <a:ext cx="5679766" cy="3645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27487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/>
          </p:nvPr>
        </p:nvGraphicFramePr>
        <p:xfrm>
          <a:off x="2009645" y="1395086"/>
          <a:ext cx="5137629" cy="39997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70507" y="570220"/>
            <a:ext cx="78693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457200"/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174 IGP grants awarded in the last four years</a:t>
            </a:r>
          </a:p>
        </p:txBody>
      </p:sp>
    </p:spTree>
    <p:extLst>
      <p:ext uri="{BB962C8B-B14F-4D97-AF65-F5344CB8AC3E}">
        <p14:creationId xmlns:p14="http://schemas.microsoft.com/office/powerpoint/2010/main" val="457143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</a:rPr>
              <a:t>Results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81036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Students funded (directly or indirectly) by IGP</a:t>
            </a:r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26834579"/>
              </p:ext>
            </p:extLst>
          </p:nvPr>
        </p:nvGraphicFramePr>
        <p:xfrm>
          <a:off x="2286000" y="229068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95288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</a:rPr>
              <a:t>Results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Scholarly outputs</a:t>
            </a:r>
            <a:endParaRPr lang="en-US" dirty="0">
              <a:solidFill>
                <a:srgbClr val="002060"/>
              </a:solidFill>
            </a:endParaRP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2779555"/>
              </p:ext>
            </p:extLst>
          </p:nvPr>
        </p:nvGraphicFramePr>
        <p:xfrm>
          <a:off x="1961203" y="1996920"/>
          <a:ext cx="5259663" cy="37659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5434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</a:rPr>
              <a:t>Interdisciplinary collaboration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043640"/>
          </a:xfrm>
        </p:spPr>
        <p:txBody>
          <a:bodyPr/>
          <a:lstStyle/>
          <a:p>
            <a:r>
              <a:rPr lang="en-US" dirty="0" smtClean="0"/>
              <a:t>Forms of interdisciplinary collaboration derived from IGP</a:t>
            </a:r>
            <a:endParaRPr lang="en-US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49855193"/>
              </p:ext>
            </p:extLst>
          </p:nvPr>
        </p:nvGraphicFramePr>
        <p:xfrm>
          <a:off x="1546499" y="2057400"/>
          <a:ext cx="6211916" cy="4249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08367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Executive.thmx</Template>
  <TotalTime>94</TotalTime>
  <Words>491</Words>
  <Application>Microsoft Office PowerPoint</Application>
  <PresentationFormat>On-screen Show (4:3)</PresentationFormat>
  <Paragraphs>80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Executive</vt:lpstr>
      <vt:lpstr>IGP Subcommittee report</vt:lpstr>
      <vt:lpstr>IGP Subcommittee</vt:lpstr>
      <vt:lpstr>Survey</vt:lpstr>
      <vt:lpstr>Survey cont.</vt:lpstr>
      <vt:lpstr>Results</vt:lpstr>
      <vt:lpstr>PowerPoint Presentation</vt:lpstr>
      <vt:lpstr>Results</vt:lpstr>
      <vt:lpstr>Results</vt:lpstr>
      <vt:lpstr>Interdisciplinary collaboration</vt:lpstr>
      <vt:lpstr>PowerPoint Presentation</vt:lpstr>
      <vt:lpstr>Extramural funding</vt:lpstr>
      <vt:lpstr>New research areas</vt:lpstr>
      <vt:lpstr>Areas for improvement</vt:lpstr>
    </vt:vector>
  </TitlesOfParts>
  <Company>Auburn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IGP Subcommiitee report</dc:title>
  <dc:creator>Cova Arias</dc:creator>
  <cp:lastModifiedBy>Art Chappelka</cp:lastModifiedBy>
  <cp:revision>12</cp:revision>
  <dcterms:created xsi:type="dcterms:W3CDTF">2014-07-09T21:08:52Z</dcterms:created>
  <dcterms:modified xsi:type="dcterms:W3CDTF">2014-10-21T12:11:20Z</dcterms:modified>
</cp:coreProperties>
</file>