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8" r:id="rId2"/>
    <p:sldId id="259" r:id="rId3"/>
    <p:sldId id="260" r:id="rId4"/>
    <p:sldId id="261" r:id="rId5"/>
    <p:sldId id="266" r:id="rId6"/>
    <p:sldId id="262" r:id="rId7"/>
    <p:sldId id="263" r:id="rId8"/>
    <p:sldId id="264" r:id="rId9"/>
    <p:sldId id="265" r:id="rId10"/>
    <p:sldId id="257"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67C2F96C-4D5A-4AAC-807F-165CDD01A36B}" type="datetimeFigureOut">
              <a:rPr lang="en-US" smtClean="0"/>
              <a:t>10/2/2014</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3ED102B9-DF1C-40FB-84A6-D2F4DFAF4BC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7C2F96C-4D5A-4AAC-807F-165CDD01A36B}" type="datetimeFigureOut">
              <a:rPr lang="en-US" smtClean="0"/>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D102B9-DF1C-40FB-84A6-D2F4DFAF4BC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67C2F96C-4D5A-4AAC-807F-165CDD01A36B}" type="datetimeFigureOut">
              <a:rPr lang="en-US" smtClean="0"/>
              <a:t>10/2/2014</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3ED102B9-DF1C-40FB-84A6-D2F4DFAF4BC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7C2F96C-4D5A-4AAC-807F-165CDD01A36B}" type="datetimeFigureOut">
              <a:rPr lang="en-US" smtClean="0"/>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3ED102B9-DF1C-40FB-84A6-D2F4DFAF4BCF}"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67C2F96C-4D5A-4AAC-807F-165CDD01A36B}" type="datetimeFigureOut">
              <a:rPr lang="en-US" smtClean="0"/>
              <a:t>10/2/2014</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3ED102B9-DF1C-40FB-84A6-D2F4DFAF4BCF}"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67C2F96C-4D5A-4AAC-807F-165CDD01A36B}" type="datetimeFigureOut">
              <a:rPr lang="en-US" smtClean="0"/>
              <a:t>10/2/2014</a:t>
            </a:fld>
            <a:endParaRPr lang="en-US"/>
          </a:p>
        </p:txBody>
      </p:sp>
      <p:sp>
        <p:nvSpPr>
          <p:cNvPr id="10" name="Slide Number Placeholder 9"/>
          <p:cNvSpPr>
            <a:spLocks noGrp="1"/>
          </p:cNvSpPr>
          <p:nvPr>
            <p:ph type="sldNum" sz="quarter" idx="16"/>
          </p:nvPr>
        </p:nvSpPr>
        <p:spPr/>
        <p:txBody>
          <a:bodyPr rtlCol="0"/>
          <a:lstStyle/>
          <a:p>
            <a:fld id="{3ED102B9-DF1C-40FB-84A6-D2F4DFAF4BCF}"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67C2F96C-4D5A-4AAC-807F-165CDD01A36B}" type="datetimeFigureOut">
              <a:rPr lang="en-US" smtClean="0"/>
              <a:t>10/2/2014</a:t>
            </a:fld>
            <a:endParaRPr lang="en-US"/>
          </a:p>
        </p:txBody>
      </p:sp>
      <p:sp>
        <p:nvSpPr>
          <p:cNvPr id="12" name="Slide Number Placeholder 11"/>
          <p:cNvSpPr>
            <a:spLocks noGrp="1"/>
          </p:cNvSpPr>
          <p:nvPr>
            <p:ph type="sldNum" sz="quarter" idx="16"/>
          </p:nvPr>
        </p:nvSpPr>
        <p:spPr/>
        <p:txBody>
          <a:bodyPr rtlCol="0"/>
          <a:lstStyle/>
          <a:p>
            <a:fld id="{3ED102B9-DF1C-40FB-84A6-D2F4DFAF4BCF}"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7C2F96C-4D5A-4AAC-807F-165CDD01A36B}" type="datetimeFigureOut">
              <a:rPr lang="en-US" smtClean="0"/>
              <a:t>10/2/2014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3ED102B9-DF1C-40FB-84A6-D2F4DFAF4BC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C2F96C-4D5A-4AAC-807F-165CDD01A36B}" type="datetimeFigureOut">
              <a:rPr lang="en-US" smtClean="0"/>
              <a:t>10/2/2014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3ED102B9-DF1C-40FB-84A6-D2F4DFAF4BC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7C2F96C-4D5A-4AAC-807F-165CDD01A36B}" type="datetimeFigureOut">
              <a:rPr lang="en-US" smtClean="0"/>
              <a:t>10/2/2014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3ED102B9-DF1C-40FB-84A6-D2F4DFAF4BCF}"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67C2F96C-4D5A-4AAC-807F-165CDD01A36B}" type="datetimeFigureOut">
              <a:rPr lang="en-US" smtClean="0"/>
              <a:t>10/2/2014</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3ED102B9-DF1C-40FB-84A6-D2F4DFAF4BCF}"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67C2F96C-4D5A-4AAC-807F-165CDD01A36B}" type="datetimeFigureOut">
              <a:rPr lang="en-US" smtClean="0"/>
              <a:t>10/2/2014</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3ED102B9-DF1C-40FB-84A6-D2F4DFAF4BC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1295400"/>
            <a:ext cx="6477000" cy="2286000"/>
          </a:xfrm>
        </p:spPr>
        <p:txBody>
          <a:bodyPr>
            <a:normAutofit/>
          </a:bodyPr>
          <a:lstStyle/>
          <a:p>
            <a:r>
              <a:rPr lang="en-US" dirty="0" smtClean="0"/>
              <a:t>Exploratory Freshman Admission and Conditional Admission</a:t>
            </a:r>
            <a:endParaRPr lang="en-US" dirty="0"/>
          </a:p>
        </p:txBody>
      </p:sp>
      <p:sp>
        <p:nvSpPr>
          <p:cNvPr id="3" name="Subtitle 2"/>
          <p:cNvSpPr>
            <a:spLocks noGrp="1"/>
          </p:cNvSpPr>
          <p:nvPr>
            <p:ph type="subTitle" idx="1"/>
          </p:nvPr>
        </p:nvSpPr>
        <p:spPr>
          <a:xfrm>
            <a:off x="1371600" y="4343400"/>
            <a:ext cx="6400800" cy="1295400"/>
          </a:xfrm>
        </p:spPr>
        <p:txBody>
          <a:bodyPr>
            <a:normAutofit/>
          </a:bodyPr>
          <a:lstStyle/>
          <a:p>
            <a:r>
              <a:rPr lang="en-US" dirty="0" smtClean="0"/>
              <a:t>Two Proposals from the Academic Standards Committee, October 2014</a:t>
            </a:r>
            <a:endParaRPr lang="en-US" dirty="0"/>
          </a:p>
        </p:txBody>
      </p:sp>
    </p:spTree>
    <p:extLst>
      <p:ext uri="{BB962C8B-B14F-4D97-AF65-F5344CB8AC3E}">
        <p14:creationId xmlns:p14="http://schemas.microsoft.com/office/powerpoint/2010/main" val="18079213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Rationale: Conditional Admission</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Students in this category would clearly know the performance levels needed to remain at Auburn after their first fall semester.</a:t>
            </a:r>
          </a:p>
          <a:p>
            <a:r>
              <a:rPr lang="en-US" dirty="0" smtClean="0"/>
              <a:t>The proposal would help us “clear a pathway to student success” as called for in the Strategic Plan by providing a more accurate category of admission for some students Auburn is already admitting.</a:t>
            </a:r>
          </a:p>
          <a:p>
            <a:r>
              <a:rPr lang="en-US" dirty="0" smtClean="0"/>
              <a:t>Students who begin college at a 4-year university are more likely to complete a bachelor’s degree than those that begin at a two-year school.</a:t>
            </a:r>
          </a:p>
          <a:p>
            <a:r>
              <a:rPr lang="en-US" dirty="0" smtClean="0"/>
              <a:t>Institutions with Conditional Admission policies: Texas A&amp;M University,  Clemson University, University of Maryland, Portland State University</a:t>
            </a:r>
          </a:p>
          <a:p>
            <a:r>
              <a:rPr lang="en-US" dirty="0" smtClean="0"/>
              <a:t>Conditional Admission will also be of benefit as we increase our number of international undergraduate students.</a:t>
            </a:r>
          </a:p>
          <a:p>
            <a:r>
              <a:rPr lang="en-US" dirty="0"/>
              <a:t>This proposal would permit Auburn to support and monitor a group of students who may need some additional resources to help them make the transition to success at Auburn</a:t>
            </a:r>
            <a:r>
              <a:rPr lang="en-US" dirty="0" smtClean="0"/>
              <a:t>.</a:t>
            </a:r>
          </a:p>
          <a:p>
            <a:endParaRPr lang="en-US" dirty="0"/>
          </a:p>
        </p:txBody>
      </p:sp>
    </p:spTree>
    <p:extLst>
      <p:ext uri="{BB962C8B-B14F-4D97-AF65-F5344CB8AC3E}">
        <p14:creationId xmlns:p14="http://schemas.microsoft.com/office/powerpoint/2010/main" val="30413643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Practicalities: Conditional Admission </a:t>
            </a:r>
            <a:endParaRPr lang="en-US" dirty="0"/>
          </a:p>
        </p:txBody>
      </p:sp>
      <p:sp>
        <p:nvSpPr>
          <p:cNvPr id="3" name="Content Placeholder 2"/>
          <p:cNvSpPr>
            <a:spLocks noGrp="1"/>
          </p:cNvSpPr>
          <p:nvPr>
            <p:ph sz="quarter" idx="1"/>
          </p:nvPr>
        </p:nvSpPr>
        <p:spPr/>
        <p:txBody>
          <a:bodyPr>
            <a:normAutofit fontScale="62500" lnSpcReduction="20000"/>
          </a:bodyPr>
          <a:lstStyle/>
          <a:p>
            <a:r>
              <a:rPr lang="en-US" dirty="0" smtClean="0"/>
              <a:t>Conditional Admission would only be available to first-time college applicants, not to transfer students.</a:t>
            </a:r>
          </a:p>
          <a:p>
            <a:r>
              <a:rPr lang="en-US" dirty="0" smtClean="0"/>
              <a:t>Conditionally admitted students could enroll in any major available to students in good standing; there is </a:t>
            </a:r>
            <a:r>
              <a:rPr lang="en-US" u="sng" dirty="0" smtClean="0"/>
              <a:t>no</a:t>
            </a:r>
            <a:r>
              <a:rPr lang="en-US" dirty="0" smtClean="0"/>
              <a:t> connection between this proposal and the Exploratory proposal</a:t>
            </a:r>
          </a:p>
          <a:p>
            <a:r>
              <a:rPr lang="en-US" dirty="0" smtClean="0"/>
              <a:t>The “bridge program” for Conditional Admission students would build upon successful bridge programs already in place in Athletics, Engineering, COSAM, and the Office of Multicultural Affairs. It would continue the support and community-building structures through the fall semester.</a:t>
            </a:r>
          </a:p>
          <a:p>
            <a:r>
              <a:rPr lang="en-US" dirty="0" smtClean="0"/>
              <a:t>Academic support</a:t>
            </a:r>
            <a:r>
              <a:rPr lang="en-US" dirty="0"/>
              <a:t> </a:t>
            </a:r>
            <a:r>
              <a:rPr lang="en-US" dirty="0" smtClean="0"/>
              <a:t>and  Student Affairs would work together to develop and implement the bridge program and support structures for these students.</a:t>
            </a:r>
          </a:p>
          <a:p>
            <a:r>
              <a:rPr lang="en-US" dirty="0" smtClean="0"/>
              <a:t>This proposal has the support of the Admissions Office.</a:t>
            </a:r>
          </a:p>
          <a:p>
            <a:r>
              <a:rPr lang="en-US" dirty="0" smtClean="0"/>
              <a:t>No predetermined number of students will be admitted into this category; the intention is not to admit a larger number of additional students. </a:t>
            </a:r>
          </a:p>
          <a:p>
            <a:r>
              <a:rPr lang="en-US" dirty="0" smtClean="0"/>
              <a:t>The intention is to provide the support needed to increase our yield of students who, because of their academic profile, may be anxious about their ability to succeed at Auburn.</a:t>
            </a:r>
          </a:p>
          <a:p>
            <a:endParaRPr lang="en-US" dirty="0"/>
          </a:p>
        </p:txBody>
      </p:sp>
    </p:spTree>
    <p:extLst>
      <p:ext uri="{BB962C8B-B14F-4D97-AF65-F5344CB8AC3E}">
        <p14:creationId xmlns:p14="http://schemas.microsoft.com/office/powerpoint/2010/main" val="21420782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p:spPr>
        <p:txBody>
          <a:bodyPr>
            <a:normAutofit fontScale="90000"/>
          </a:bodyPr>
          <a:lstStyle/>
          <a:p>
            <a:r>
              <a:rPr lang="en-US" sz="3600" dirty="0" smtClean="0"/>
              <a:t>Recommended Action: Approve both recommendations in November</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a:bodyPr>
          <a:lstStyle/>
          <a:p>
            <a:pPr marL="0" indent="0">
              <a:buNone/>
            </a:pPr>
            <a:r>
              <a:rPr lang="en-US" sz="2400" dirty="0" smtClean="0"/>
              <a:t>Exploratory Admission </a:t>
            </a:r>
          </a:p>
          <a:p>
            <a:pPr>
              <a:buFont typeface="Wingdings" panose="05000000000000000000" pitchFamily="2" charset="2"/>
              <a:buChar char="q"/>
            </a:pPr>
            <a:r>
              <a:rPr lang="en-US" sz="1800" dirty="0" smtClean="0"/>
              <a:t>Permits first-time college students to enter Auburn without declaring a major or a college</a:t>
            </a:r>
          </a:p>
          <a:p>
            <a:pPr>
              <a:buFont typeface="Wingdings" panose="05000000000000000000" pitchFamily="2" charset="2"/>
              <a:buChar char="q"/>
            </a:pPr>
            <a:r>
              <a:rPr lang="en-US" sz="1800" dirty="0" smtClean="0"/>
              <a:t>Provides advising for these students in a free-standing Freshman Advising Center</a:t>
            </a:r>
          </a:p>
          <a:p>
            <a:pPr>
              <a:buFont typeface="Wingdings" panose="05000000000000000000" pitchFamily="2" charset="2"/>
              <a:buChar char="q"/>
            </a:pPr>
            <a:r>
              <a:rPr lang="en-US" sz="1800" dirty="0" smtClean="0"/>
              <a:t>Requires Exploratory students to select a college (if not a specific major within that college) by the end of their second semester of enrollment</a:t>
            </a:r>
          </a:p>
          <a:p>
            <a:pPr marL="0" lvl="0" indent="0">
              <a:buNone/>
            </a:pPr>
            <a:r>
              <a:rPr lang="en-US" sz="2400" dirty="0" smtClean="0">
                <a:solidFill>
                  <a:prstClr val="black"/>
                </a:solidFill>
              </a:rPr>
              <a:t>Conditional Admission</a:t>
            </a:r>
          </a:p>
          <a:p>
            <a:r>
              <a:rPr lang="en-US" sz="1800" dirty="0" smtClean="0">
                <a:solidFill>
                  <a:prstClr val="black"/>
                </a:solidFill>
              </a:rPr>
              <a:t>Permits some first-time college applicants who nearly meet Auburn’s admissions criteria to be have their full admission into Auburn linked to their successful completion of a summer and fall academic and college transition program</a:t>
            </a:r>
          </a:p>
          <a:p>
            <a:pPr marL="800100" lvl="2" indent="0">
              <a:buNone/>
            </a:pPr>
            <a:r>
              <a:rPr lang="en-US" sz="1600" dirty="0" smtClean="0">
                <a:solidFill>
                  <a:prstClr val="black"/>
                </a:solidFill>
              </a:rPr>
              <a:t> </a:t>
            </a:r>
            <a:endParaRPr lang="en-US" sz="1600" dirty="0">
              <a:solidFill>
                <a:prstClr val="black"/>
              </a:solidFill>
            </a:endParaRPr>
          </a:p>
          <a:p>
            <a:pPr marL="800100" lvl="2" indent="0">
              <a:buNone/>
            </a:pPr>
            <a:r>
              <a:rPr lang="en-US" sz="1800" dirty="0" smtClean="0"/>
              <a:t> </a:t>
            </a:r>
            <a:endParaRPr lang="en-US" sz="1800" dirty="0"/>
          </a:p>
        </p:txBody>
      </p:sp>
    </p:spTree>
    <p:extLst>
      <p:ext uri="{BB962C8B-B14F-4D97-AF65-F5344CB8AC3E}">
        <p14:creationId xmlns:p14="http://schemas.microsoft.com/office/powerpoint/2010/main" val="32780900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Genesis of the Proposals &amp; Proposal Development Process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The 2013-2018 Auburn University Strategic Plan establishes promoting academic success as its first priority. It includes the following:</a:t>
            </a:r>
          </a:p>
          <a:p>
            <a:pPr lvl="1"/>
            <a:r>
              <a:rPr lang="en-US" b="1" u="sng" dirty="0" smtClean="0"/>
              <a:t>Strategic </a:t>
            </a:r>
            <a:r>
              <a:rPr lang="en-US" b="1" u="sng" dirty="0"/>
              <a:t>Goal 1.D: </a:t>
            </a:r>
            <a:r>
              <a:rPr lang="en-US" b="1" u="sng" dirty="0" smtClean="0"/>
              <a:t>“Develop </a:t>
            </a:r>
            <a:r>
              <a:rPr lang="en-US" b="1" u="sng" dirty="0"/>
              <a:t>a Freshman Advising Center for Undecided </a:t>
            </a:r>
            <a:r>
              <a:rPr lang="en-US" b="1" u="sng" dirty="0" smtClean="0"/>
              <a:t>Students.”</a:t>
            </a:r>
          </a:p>
          <a:p>
            <a:pPr lvl="1"/>
            <a:r>
              <a:rPr lang="en-US" b="1" u="sng" dirty="0" smtClean="0"/>
              <a:t>Strategic </a:t>
            </a:r>
            <a:r>
              <a:rPr lang="en-US" b="1" u="sng" dirty="0"/>
              <a:t>Commitment B.2: “Revise first-year orientation programs to emphasize not only academic success, but also career and professional readiness.” </a:t>
            </a:r>
            <a:endParaRPr lang="en-US" b="1" dirty="0" smtClean="0"/>
          </a:p>
          <a:p>
            <a:r>
              <a:rPr lang="en-US" dirty="0" smtClean="0"/>
              <a:t>During 2013-2014 </a:t>
            </a:r>
            <a:r>
              <a:rPr lang="en-US" i="1" dirty="0" smtClean="0"/>
              <a:t>ad hoc </a:t>
            </a:r>
            <a:r>
              <a:rPr lang="en-US" dirty="0" smtClean="0"/>
              <a:t>groups developed plans in response to both Strategic Plan objectives.</a:t>
            </a:r>
            <a:endParaRPr lang="en-US" dirty="0"/>
          </a:p>
        </p:txBody>
      </p:sp>
    </p:spTree>
    <p:extLst>
      <p:ext uri="{BB962C8B-B14F-4D97-AF65-F5344CB8AC3E}">
        <p14:creationId xmlns:p14="http://schemas.microsoft.com/office/powerpoint/2010/main" val="35772378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868362"/>
          </a:xfrm>
        </p:spPr>
        <p:txBody>
          <a:bodyPr>
            <a:normAutofit/>
          </a:bodyPr>
          <a:lstStyle/>
          <a:p>
            <a:r>
              <a:rPr lang="en-US" i="1" dirty="0" smtClean="0"/>
              <a:t>Ad Hoc </a:t>
            </a:r>
            <a:r>
              <a:rPr lang="en-US" dirty="0" smtClean="0"/>
              <a:t>Committee Memberships</a:t>
            </a:r>
            <a:endParaRPr lang="en-US" dirty="0"/>
          </a:p>
        </p:txBody>
      </p:sp>
      <p:sp>
        <p:nvSpPr>
          <p:cNvPr id="6" name="Content Placeholder 5"/>
          <p:cNvSpPr>
            <a:spLocks noGrp="1"/>
          </p:cNvSpPr>
          <p:nvPr>
            <p:ph sz="quarter" idx="2"/>
          </p:nvPr>
        </p:nvSpPr>
        <p:spPr>
          <a:xfrm>
            <a:off x="609600" y="2133600"/>
            <a:ext cx="3886200" cy="4724400"/>
          </a:xfrm>
        </p:spPr>
        <p:txBody>
          <a:bodyPr>
            <a:normAutofit fontScale="47500" lnSpcReduction="20000"/>
          </a:bodyPr>
          <a:lstStyle/>
          <a:p>
            <a:pPr marL="0" indent="0">
              <a:buNone/>
              <a:defRPr/>
            </a:pPr>
            <a:r>
              <a:rPr lang="en-US" sz="3000" dirty="0">
                <a:solidFill>
                  <a:schemeClr val="tx1">
                    <a:lumMod val="75000"/>
                  </a:schemeClr>
                </a:solidFill>
              </a:rPr>
              <a:t>Melissa Adams, Incoming Chair</a:t>
            </a:r>
            <a:r>
              <a:rPr lang="en-US" sz="3000" dirty="0" smtClean="0">
                <a:solidFill>
                  <a:schemeClr val="tx1">
                    <a:lumMod val="75000"/>
                  </a:schemeClr>
                </a:solidFill>
              </a:rPr>
              <a:t>, </a:t>
            </a:r>
            <a:r>
              <a:rPr lang="en-US" sz="3000" dirty="0">
                <a:solidFill>
                  <a:schemeClr val="tx1">
                    <a:lumMod val="75000"/>
                  </a:schemeClr>
                </a:solidFill>
              </a:rPr>
              <a:t>Advisors </a:t>
            </a:r>
            <a:r>
              <a:rPr lang="en-US" sz="3000" dirty="0" smtClean="0">
                <a:solidFill>
                  <a:schemeClr val="tx1">
                    <a:lumMod val="75000"/>
                  </a:schemeClr>
                </a:solidFill>
              </a:rPr>
              <a:t>Caucus </a:t>
            </a:r>
          </a:p>
          <a:p>
            <a:pPr marL="0" indent="0">
              <a:buNone/>
              <a:defRPr/>
            </a:pPr>
            <a:r>
              <a:rPr lang="en-US" sz="3000" dirty="0" smtClean="0">
                <a:solidFill>
                  <a:schemeClr val="tx1">
                    <a:lumMod val="75000"/>
                  </a:schemeClr>
                </a:solidFill>
              </a:rPr>
              <a:t>Melissa </a:t>
            </a:r>
            <a:r>
              <a:rPr lang="en-US" sz="3000" dirty="0">
                <a:solidFill>
                  <a:schemeClr val="tx1">
                    <a:lumMod val="75000"/>
                  </a:schemeClr>
                </a:solidFill>
              </a:rPr>
              <a:t>Baumann, Asst. Provost for </a:t>
            </a:r>
            <a:r>
              <a:rPr lang="en-US" sz="3000" dirty="0" smtClean="0">
                <a:solidFill>
                  <a:schemeClr val="tx1">
                    <a:lumMod val="75000"/>
                  </a:schemeClr>
                </a:solidFill>
              </a:rPr>
              <a:t>Undergraduate</a:t>
            </a:r>
          </a:p>
          <a:p>
            <a:pPr marL="0" indent="0">
              <a:buNone/>
              <a:defRPr/>
            </a:pPr>
            <a:r>
              <a:rPr lang="en-US" sz="3000" dirty="0">
                <a:solidFill>
                  <a:schemeClr val="tx1">
                    <a:lumMod val="75000"/>
                  </a:schemeClr>
                </a:solidFill>
              </a:rPr>
              <a:t> </a:t>
            </a:r>
            <a:r>
              <a:rPr lang="en-US" sz="3000" dirty="0" smtClean="0">
                <a:solidFill>
                  <a:schemeClr val="tx1">
                    <a:lumMod val="75000"/>
                  </a:schemeClr>
                </a:solidFill>
              </a:rPr>
              <a:t>     </a:t>
            </a:r>
            <a:r>
              <a:rPr lang="en-US" sz="3000" dirty="0">
                <a:solidFill>
                  <a:schemeClr val="tx1">
                    <a:lumMod val="75000"/>
                  </a:schemeClr>
                </a:solidFill>
              </a:rPr>
              <a:t>Studies &amp; Director of the Honors College (Chair)</a:t>
            </a:r>
          </a:p>
          <a:p>
            <a:pPr marL="0" indent="0">
              <a:buNone/>
              <a:defRPr/>
            </a:pPr>
            <a:r>
              <a:rPr lang="en-US" sz="3000" dirty="0">
                <a:solidFill>
                  <a:schemeClr val="tx1">
                    <a:lumMod val="75000"/>
                  </a:schemeClr>
                </a:solidFill>
              </a:rPr>
              <a:t>Nancy Bernard, Director, Auburn University Career </a:t>
            </a:r>
            <a:endParaRPr lang="en-US" sz="3000" dirty="0" smtClean="0">
              <a:solidFill>
                <a:schemeClr val="tx1">
                  <a:lumMod val="75000"/>
                </a:schemeClr>
              </a:solidFill>
            </a:endParaRPr>
          </a:p>
          <a:p>
            <a:pPr marL="0" indent="0">
              <a:buNone/>
              <a:defRPr/>
            </a:pPr>
            <a:r>
              <a:rPr lang="en-US" sz="3000" dirty="0">
                <a:solidFill>
                  <a:schemeClr val="tx1">
                    <a:lumMod val="75000"/>
                  </a:schemeClr>
                </a:solidFill>
              </a:rPr>
              <a:t> </a:t>
            </a:r>
            <a:r>
              <a:rPr lang="en-US" sz="3000" dirty="0" smtClean="0">
                <a:solidFill>
                  <a:schemeClr val="tx1">
                    <a:lumMod val="75000"/>
                  </a:schemeClr>
                </a:solidFill>
              </a:rPr>
              <a:t>    Center</a:t>
            </a:r>
            <a:endParaRPr lang="en-US" sz="3000" dirty="0">
              <a:solidFill>
                <a:schemeClr val="tx1">
                  <a:lumMod val="75000"/>
                </a:schemeClr>
              </a:solidFill>
            </a:endParaRPr>
          </a:p>
          <a:p>
            <a:pPr marL="0" indent="0">
              <a:buNone/>
              <a:defRPr/>
            </a:pPr>
            <a:r>
              <a:rPr lang="en-US" sz="3000" dirty="0">
                <a:solidFill>
                  <a:schemeClr val="tx1">
                    <a:lumMod val="75000"/>
                  </a:schemeClr>
                </a:solidFill>
              </a:rPr>
              <a:t>Jim Carroll, </a:t>
            </a:r>
            <a:r>
              <a:rPr lang="en-US" sz="3000" dirty="0" smtClean="0">
                <a:solidFill>
                  <a:schemeClr val="tx1">
                    <a:lumMod val="75000"/>
                  </a:schemeClr>
                </a:solidFill>
              </a:rPr>
              <a:t> Architect</a:t>
            </a:r>
            <a:r>
              <a:rPr lang="en-US" sz="3000" dirty="0">
                <a:solidFill>
                  <a:schemeClr val="tx1">
                    <a:lumMod val="75000"/>
                  </a:schemeClr>
                </a:solidFill>
              </a:rPr>
              <a:t>, Facilities</a:t>
            </a:r>
          </a:p>
          <a:p>
            <a:pPr marL="0" indent="0">
              <a:buNone/>
              <a:defRPr/>
            </a:pPr>
            <a:r>
              <a:rPr lang="en-US" sz="3000" dirty="0">
                <a:solidFill>
                  <a:schemeClr val="tx1">
                    <a:lumMod val="75000"/>
                  </a:schemeClr>
                </a:solidFill>
              </a:rPr>
              <a:t>Bob Karcher, Assistant Dean, Samuel </a:t>
            </a:r>
            <a:r>
              <a:rPr lang="en-US" sz="3000" dirty="0" err="1">
                <a:solidFill>
                  <a:schemeClr val="tx1">
                    <a:lumMod val="75000"/>
                  </a:schemeClr>
                </a:solidFill>
              </a:rPr>
              <a:t>Ginn</a:t>
            </a:r>
            <a:r>
              <a:rPr lang="en-US" sz="3000" dirty="0">
                <a:solidFill>
                  <a:schemeClr val="tx1">
                    <a:lumMod val="75000"/>
                  </a:schemeClr>
                </a:solidFill>
              </a:rPr>
              <a:t> College </a:t>
            </a:r>
            <a:endParaRPr lang="en-US" sz="3000" dirty="0" smtClean="0">
              <a:solidFill>
                <a:schemeClr val="tx1">
                  <a:lumMod val="75000"/>
                </a:schemeClr>
              </a:solidFill>
            </a:endParaRPr>
          </a:p>
          <a:p>
            <a:pPr marL="0" indent="0">
              <a:buNone/>
              <a:defRPr/>
            </a:pPr>
            <a:r>
              <a:rPr lang="en-US" sz="3000" dirty="0">
                <a:solidFill>
                  <a:schemeClr val="tx1">
                    <a:lumMod val="75000"/>
                  </a:schemeClr>
                </a:solidFill>
              </a:rPr>
              <a:t> </a:t>
            </a:r>
            <a:r>
              <a:rPr lang="en-US" sz="3000" dirty="0" smtClean="0">
                <a:solidFill>
                  <a:schemeClr val="tx1">
                    <a:lumMod val="75000"/>
                  </a:schemeClr>
                </a:solidFill>
              </a:rPr>
              <a:t>    of Engineering</a:t>
            </a:r>
            <a:endParaRPr lang="en-US" sz="3000" dirty="0">
              <a:solidFill>
                <a:schemeClr val="tx1">
                  <a:lumMod val="75000"/>
                </a:schemeClr>
              </a:solidFill>
            </a:endParaRPr>
          </a:p>
          <a:p>
            <a:pPr marL="0" indent="0">
              <a:buNone/>
              <a:defRPr/>
            </a:pPr>
            <a:r>
              <a:rPr lang="en-US" sz="3000" dirty="0">
                <a:solidFill>
                  <a:schemeClr val="tx1">
                    <a:lumMod val="75000"/>
                  </a:schemeClr>
                </a:solidFill>
              </a:rPr>
              <a:t>Susan Hubbard, Chair, University Undergraduate </a:t>
            </a:r>
            <a:endParaRPr lang="en-US" sz="3000" dirty="0" smtClean="0">
              <a:solidFill>
                <a:schemeClr val="tx1">
                  <a:lumMod val="75000"/>
                </a:schemeClr>
              </a:solidFill>
            </a:endParaRPr>
          </a:p>
          <a:p>
            <a:pPr marL="0" indent="0">
              <a:buNone/>
              <a:defRPr/>
            </a:pPr>
            <a:r>
              <a:rPr lang="en-US" sz="3000" dirty="0">
                <a:solidFill>
                  <a:schemeClr val="tx1">
                    <a:lumMod val="75000"/>
                  </a:schemeClr>
                </a:solidFill>
              </a:rPr>
              <a:t> </a:t>
            </a:r>
            <a:r>
              <a:rPr lang="en-US" sz="3000" dirty="0" smtClean="0">
                <a:solidFill>
                  <a:schemeClr val="tx1">
                    <a:lumMod val="75000"/>
                  </a:schemeClr>
                </a:solidFill>
              </a:rPr>
              <a:t>    Advising Council </a:t>
            </a:r>
            <a:endParaRPr lang="en-US" sz="3000" dirty="0">
              <a:solidFill>
                <a:schemeClr val="tx1">
                  <a:lumMod val="75000"/>
                </a:schemeClr>
              </a:solidFill>
            </a:endParaRPr>
          </a:p>
          <a:p>
            <a:pPr marL="0" indent="0">
              <a:buNone/>
              <a:defRPr/>
            </a:pPr>
            <a:r>
              <a:rPr lang="en-US" sz="3000" dirty="0">
                <a:solidFill>
                  <a:schemeClr val="tx1">
                    <a:lumMod val="75000"/>
                  </a:schemeClr>
                </a:solidFill>
              </a:rPr>
              <a:t>Kathryn Jarvis, Director, Academic Support</a:t>
            </a:r>
          </a:p>
          <a:p>
            <a:pPr marL="0" indent="0">
              <a:buNone/>
              <a:defRPr/>
            </a:pPr>
            <a:r>
              <a:rPr lang="en-US" sz="3000" dirty="0">
                <a:solidFill>
                  <a:schemeClr val="tx1">
                    <a:lumMod val="75000"/>
                  </a:schemeClr>
                </a:solidFill>
              </a:rPr>
              <a:t>Joni Lakin, Assistant Professor, </a:t>
            </a:r>
            <a:r>
              <a:rPr lang="en-US" sz="3000" dirty="0" smtClean="0">
                <a:solidFill>
                  <a:schemeClr val="tx1">
                    <a:lumMod val="75000"/>
                  </a:schemeClr>
                </a:solidFill>
              </a:rPr>
              <a:t>EFLT</a:t>
            </a:r>
          </a:p>
          <a:p>
            <a:pPr marL="0" indent="0">
              <a:buNone/>
              <a:defRPr/>
            </a:pPr>
            <a:r>
              <a:rPr lang="en-US" sz="3000" dirty="0" smtClean="0">
                <a:solidFill>
                  <a:schemeClr val="tx1">
                    <a:lumMod val="75000"/>
                  </a:schemeClr>
                </a:solidFill>
              </a:rPr>
              <a:t>Patrick </a:t>
            </a:r>
            <a:r>
              <a:rPr lang="en-US" sz="3000" dirty="0">
                <a:solidFill>
                  <a:schemeClr val="tx1">
                    <a:lumMod val="75000"/>
                  </a:schemeClr>
                </a:solidFill>
              </a:rPr>
              <a:t>Michael, Student Government Association</a:t>
            </a:r>
          </a:p>
          <a:p>
            <a:pPr marL="0" indent="0">
              <a:buNone/>
              <a:defRPr/>
            </a:pPr>
            <a:r>
              <a:rPr lang="en-US" sz="3000" dirty="0">
                <a:solidFill>
                  <a:schemeClr val="tx1">
                    <a:lumMod val="75000"/>
                  </a:schemeClr>
                </a:solidFill>
              </a:rPr>
              <a:t>Bret Smith, Associate Dean, College of Architecture</a:t>
            </a:r>
          </a:p>
          <a:p>
            <a:pPr marL="0" indent="0">
              <a:buNone/>
              <a:defRPr/>
            </a:pPr>
            <a:r>
              <a:rPr lang="en-US" sz="3000" dirty="0">
                <a:solidFill>
                  <a:schemeClr val="tx1">
                    <a:lumMod val="75000"/>
                  </a:schemeClr>
                </a:solidFill>
              </a:rPr>
              <a:t>Ruthanna Spears, First Year Experience Office</a:t>
            </a:r>
          </a:p>
          <a:p>
            <a:pPr marL="0" indent="0">
              <a:buNone/>
            </a:pPr>
            <a:endParaRPr lang="en-US" dirty="0"/>
          </a:p>
        </p:txBody>
      </p:sp>
      <p:sp>
        <p:nvSpPr>
          <p:cNvPr id="8" name="Content Placeholder 7"/>
          <p:cNvSpPr>
            <a:spLocks noGrp="1"/>
          </p:cNvSpPr>
          <p:nvPr>
            <p:ph sz="quarter" idx="4"/>
          </p:nvPr>
        </p:nvSpPr>
        <p:spPr>
          <a:xfrm>
            <a:off x="4800600" y="2133600"/>
            <a:ext cx="3886200" cy="4665552"/>
          </a:xfrm>
        </p:spPr>
        <p:txBody>
          <a:bodyPr>
            <a:normAutofit fontScale="25000" lnSpcReduction="20000"/>
          </a:bodyPr>
          <a:lstStyle/>
          <a:p>
            <a:pPr marL="0" indent="0">
              <a:buNone/>
            </a:pPr>
            <a:r>
              <a:rPr lang="en-US" sz="5600" dirty="0" smtClean="0"/>
              <a:t>Mark Armstrong, First-Year Experience Office</a:t>
            </a:r>
          </a:p>
          <a:p>
            <a:pPr marL="0" indent="0">
              <a:buNone/>
            </a:pPr>
            <a:r>
              <a:rPr lang="en-US" sz="5600" dirty="0" smtClean="0"/>
              <a:t>Nancy Bernard, Auburn University Career Center</a:t>
            </a:r>
          </a:p>
          <a:p>
            <a:pPr marL="0" indent="0">
              <a:buNone/>
            </a:pPr>
            <a:r>
              <a:rPr lang="en-US" sz="5600" dirty="0" smtClean="0"/>
              <a:t>Lady Cox, Student Affairs</a:t>
            </a:r>
          </a:p>
          <a:p>
            <a:pPr marL="0" indent="0">
              <a:buNone/>
            </a:pPr>
            <a:r>
              <a:rPr lang="en-US" sz="5600" dirty="0" smtClean="0"/>
              <a:t>Tracy Donald, office of Accessibility</a:t>
            </a:r>
          </a:p>
          <a:p>
            <a:pPr marL="0" indent="0">
              <a:buNone/>
            </a:pPr>
            <a:r>
              <a:rPr lang="en-US" sz="5600" dirty="0" smtClean="0"/>
              <a:t>Jeremy Downes, English Department</a:t>
            </a:r>
          </a:p>
          <a:p>
            <a:pPr marL="0" indent="0">
              <a:buNone/>
            </a:pPr>
            <a:r>
              <a:rPr lang="en-US" sz="5600" dirty="0" smtClean="0"/>
              <a:t>Andy Gillespie, Office of International Programs</a:t>
            </a:r>
          </a:p>
          <a:p>
            <a:pPr marL="0" indent="0">
              <a:buNone/>
            </a:pPr>
            <a:r>
              <a:rPr lang="en-US" sz="5600" dirty="0" smtClean="0"/>
              <a:t>Beth </a:t>
            </a:r>
            <a:r>
              <a:rPr lang="en-US" sz="5600" dirty="0" err="1" smtClean="0"/>
              <a:t>Guertal</a:t>
            </a:r>
            <a:r>
              <a:rPr lang="en-US" sz="5600" dirty="0" smtClean="0"/>
              <a:t>, Crop, Soil, and Environmental </a:t>
            </a:r>
          </a:p>
          <a:p>
            <a:pPr marL="0" indent="0">
              <a:buNone/>
            </a:pPr>
            <a:r>
              <a:rPr lang="en-US" sz="5600" dirty="0"/>
              <a:t> </a:t>
            </a:r>
            <a:r>
              <a:rPr lang="en-US" sz="5600" dirty="0" smtClean="0"/>
              <a:t>    Science</a:t>
            </a:r>
          </a:p>
          <a:p>
            <a:pPr marL="0" indent="0">
              <a:buNone/>
            </a:pPr>
            <a:r>
              <a:rPr lang="en-US" sz="5600" dirty="0" smtClean="0"/>
              <a:t>Kathryn Jarvis, Academic Support</a:t>
            </a:r>
          </a:p>
          <a:p>
            <a:pPr marL="0" indent="0">
              <a:buNone/>
            </a:pPr>
            <a:r>
              <a:rPr lang="en-US" sz="5600" dirty="0" smtClean="0"/>
              <a:t>Katie Lackey, Advisors Caucus</a:t>
            </a:r>
          </a:p>
          <a:p>
            <a:pPr marL="0" indent="0">
              <a:buNone/>
            </a:pPr>
            <a:r>
              <a:rPr lang="en-US" sz="5600" dirty="0" smtClean="0"/>
              <a:t>Will McManus, SGA</a:t>
            </a:r>
          </a:p>
          <a:p>
            <a:pPr marL="0" indent="0">
              <a:buNone/>
            </a:pPr>
            <a:r>
              <a:rPr lang="en-US" sz="5600" dirty="0" smtClean="0"/>
              <a:t>Stacey </a:t>
            </a:r>
            <a:r>
              <a:rPr lang="en-US" sz="5600" dirty="0" err="1" smtClean="0"/>
              <a:t>Nickson</a:t>
            </a:r>
            <a:r>
              <a:rPr lang="en-US" sz="5600" dirty="0" smtClean="0"/>
              <a:t>, </a:t>
            </a:r>
            <a:r>
              <a:rPr lang="en-US" sz="5600" dirty="0" err="1" smtClean="0"/>
              <a:t>Biggio</a:t>
            </a:r>
            <a:r>
              <a:rPr lang="en-US" sz="5600" dirty="0" smtClean="0"/>
              <a:t> Center</a:t>
            </a:r>
          </a:p>
          <a:p>
            <a:pPr marL="0" indent="0">
              <a:buNone/>
            </a:pPr>
            <a:r>
              <a:rPr lang="en-US" sz="5600" dirty="0" smtClean="0"/>
              <a:t>Paul Patterson, College of Agriculture</a:t>
            </a:r>
          </a:p>
          <a:p>
            <a:pPr marL="0" indent="0">
              <a:buNone/>
            </a:pPr>
            <a:r>
              <a:rPr lang="en-US" sz="5600" dirty="0" smtClean="0"/>
              <a:t>Constance Relihan, Associate Provost for </a:t>
            </a:r>
          </a:p>
          <a:p>
            <a:pPr marL="0" indent="0">
              <a:buNone/>
            </a:pPr>
            <a:r>
              <a:rPr lang="en-US" sz="5600" dirty="0"/>
              <a:t> </a:t>
            </a:r>
            <a:r>
              <a:rPr lang="en-US" sz="5600" dirty="0" smtClean="0"/>
              <a:t>    Undergraduate Studies (chair)</a:t>
            </a:r>
          </a:p>
          <a:p>
            <a:pPr marL="0" indent="0">
              <a:buNone/>
            </a:pPr>
            <a:r>
              <a:rPr lang="en-US" sz="5600" dirty="0" smtClean="0"/>
              <a:t>Susan Villaume, College of Education</a:t>
            </a:r>
          </a:p>
          <a:p>
            <a:pPr marL="0" indent="0">
              <a:buNone/>
            </a:pPr>
            <a:r>
              <a:rPr lang="en-US" sz="5600" dirty="0" smtClean="0"/>
              <a:t>Matthew Cox, Graduate Intern</a:t>
            </a:r>
          </a:p>
          <a:p>
            <a:endParaRPr lang="en-US" dirty="0"/>
          </a:p>
        </p:txBody>
      </p:sp>
      <p:sp>
        <p:nvSpPr>
          <p:cNvPr id="5" name="Text Placeholder 4"/>
          <p:cNvSpPr>
            <a:spLocks noGrp="1"/>
          </p:cNvSpPr>
          <p:nvPr>
            <p:ph type="body" sz="quarter" idx="1"/>
          </p:nvPr>
        </p:nvSpPr>
        <p:spPr>
          <a:xfrm>
            <a:off x="609600" y="1600200"/>
            <a:ext cx="3886200" cy="457200"/>
          </a:xfrm>
        </p:spPr>
        <p:txBody>
          <a:bodyPr>
            <a:normAutofit fontScale="70000" lnSpcReduction="20000"/>
          </a:bodyPr>
          <a:lstStyle/>
          <a:p>
            <a:r>
              <a:rPr lang="en-US" dirty="0" smtClean="0"/>
              <a:t>Ad Hoc Freshman Advising Center Committee</a:t>
            </a:r>
            <a:endParaRPr lang="en-US" dirty="0"/>
          </a:p>
        </p:txBody>
      </p:sp>
      <p:sp>
        <p:nvSpPr>
          <p:cNvPr id="7" name="Text Placeholder 6"/>
          <p:cNvSpPr>
            <a:spLocks noGrp="1"/>
          </p:cNvSpPr>
          <p:nvPr>
            <p:ph type="body" sz="quarter" idx="3"/>
          </p:nvPr>
        </p:nvSpPr>
        <p:spPr>
          <a:xfrm>
            <a:off x="4800600" y="1600200"/>
            <a:ext cx="3886200" cy="457200"/>
          </a:xfrm>
        </p:spPr>
        <p:txBody>
          <a:bodyPr>
            <a:normAutofit fontScale="85000" lnSpcReduction="10000"/>
          </a:bodyPr>
          <a:lstStyle/>
          <a:p>
            <a:r>
              <a:rPr lang="en-US" dirty="0" smtClean="0"/>
              <a:t>Ad Hoc Orientation Review Committee</a:t>
            </a:r>
            <a:endParaRPr lang="en-US" dirty="0"/>
          </a:p>
        </p:txBody>
      </p:sp>
    </p:spTree>
    <p:extLst>
      <p:ext uri="{BB962C8B-B14F-4D97-AF65-F5344CB8AC3E}">
        <p14:creationId xmlns:p14="http://schemas.microsoft.com/office/powerpoint/2010/main" val="8110640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Genesis of the Proposals &amp; Proposal Development Process</a:t>
            </a:r>
            <a:endParaRPr lang="en-US" dirty="0"/>
          </a:p>
        </p:txBody>
      </p:sp>
      <p:sp>
        <p:nvSpPr>
          <p:cNvPr id="8" name="Content Placeholder 7"/>
          <p:cNvSpPr>
            <a:spLocks noGrp="1"/>
          </p:cNvSpPr>
          <p:nvPr>
            <p:ph sz="quarter" idx="1"/>
          </p:nvPr>
        </p:nvSpPr>
        <p:spPr/>
        <p:txBody>
          <a:bodyPr>
            <a:normAutofit fontScale="70000" lnSpcReduction="20000"/>
          </a:bodyPr>
          <a:lstStyle/>
          <a:p>
            <a:r>
              <a:rPr lang="en-US" dirty="0" smtClean="0"/>
              <a:t>The </a:t>
            </a:r>
            <a:r>
              <a:rPr lang="en-US" i="1" dirty="0" smtClean="0"/>
              <a:t>ad hoc</a:t>
            </a:r>
            <a:r>
              <a:rPr lang="en-US" dirty="0" smtClean="0"/>
              <a:t> committees developed recommendations, submitted to the Provost, in Spring 2014.</a:t>
            </a:r>
          </a:p>
          <a:p>
            <a:r>
              <a:rPr lang="en-US" dirty="0" smtClean="0"/>
              <a:t>Specific proposals relating to Exploratory and Conditional Admission were then prepared and submitted to the Academic Standards Committee.</a:t>
            </a:r>
          </a:p>
          <a:p>
            <a:r>
              <a:rPr lang="en-US" dirty="0" smtClean="0"/>
              <a:t>The proposals were discussed, revised, and approved unanimously by the Academic Standards Committee.</a:t>
            </a:r>
          </a:p>
          <a:p>
            <a:r>
              <a:rPr lang="en-US" dirty="0" smtClean="0"/>
              <a:t>The proposals were submitted to the Senate Steering Committee where they were discussed, further revised, and recommended for consideration by the full Senate.</a:t>
            </a:r>
          </a:p>
          <a:p>
            <a:endParaRPr lang="en-US" dirty="0"/>
          </a:p>
          <a:p>
            <a:pPr marL="0" indent="0">
              <a:buNone/>
            </a:pPr>
            <a:endParaRPr lang="en-US" dirty="0" smtClean="0"/>
          </a:p>
          <a:p>
            <a:r>
              <a:rPr lang="en-US" i="1" dirty="0" smtClean="0"/>
              <a:t>(Other recommendations—such as to create a “Finish in Four” program, to move more orientation materials online, to increase just in time orientation opportunities for all students, etc.– are still being studied.)</a:t>
            </a:r>
            <a:endParaRPr lang="en-US" i="1" dirty="0"/>
          </a:p>
        </p:txBody>
      </p:sp>
    </p:spTree>
    <p:extLst>
      <p:ext uri="{BB962C8B-B14F-4D97-AF65-F5344CB8AC3E}">
        <p14:creationId xmlns:p14="http://schemas.microsoft.com/office/powerpoint/2010/main" val="16540174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Senate Committee Reviews</a:t>
            </a:r>
            <a:endParaRPr lang="en-US" dirty="0"/>
          </a:p>
        </p:txBody>
      </p:sp>
      <p:sp>
        <p:nvSpPr>
          <p:cNvPr id="9" name="Content Placeholder 8"/>
          <p:cNvSpPr>
            <a:spLocks noGrp="1"/>
          </p:cNvSpPr>
          <p:nvPr>
            <p:ph sz="quarter" idx="2"/>
          </p:nvPr>
        </p:nvSpPr>
        <p:spPr>
          <a:xfrm>
            <a:off x="609600" y="2057400"/>
            <a:ext cx="3886200" cy="3962400"/>
          </a:xfrm>
        </p:spPr>
        <p:txBody>
          <a:bodyPr>
            <a:noAutofit/>
          </a:bodyPr>
          <a:lstStyle/>
          <a:p>
            <a:pPr marL="0" indent="0">
              <a:buNone/>
            </a:pPr>
            <a:r>
              <a:rPr lang="en-US" sz="1400" dirty="0" smtClean="0"/>
              <a:t>Sabit Adanur, Polymer </a:t>
            </a:r>
            <a:r>
              <a:rPr lang="en-US" sz="1400" dirty="0"/>
              <a:t>&amp;</a:t>
            </a:r>
            <a:r>
              <a:rPr lang="en-US" sz="1400" dirty="0" smtClean="0"/>
              <a:t> Fiber Engineering</a:t>
            </a:r>
          </a:p>
          <a:p>
            <a:pPr marL="0" indent="0">
              <a:buNone/>
            </a:pPr>
            <a:r>
              <a:rPr lang="en-US" sz="1400" dirty="0" smtClean="0"/>
              <a:t>Wayne </a:t>
            </a:r>
            <a:r>
              <a:rPr lang="en-US" sz="1400" dirty="0"/>
              <a:t>Alderman, Dean of Enrollment Services  </a:t>
            </a:r>
            <a:endParaRPr lang="en-US" sz="1400" dirty="0" smtClean="0"/>
          </a:p>
          <a:p>
            <a:pPr marL="0" indent="0">
              <a:buNone/>
            </a:pPr>
            <a:r>
              <a:rPr lang="en-US" sz="1400" dirty="0" smtClean="0"/>
              <a:t>Nadine P. </a:t>
            </a:r>
            <a:r>
              <a:rPr lang="en-US" sz="1400" dirty="0" err="1" smtClean="0"/>
              <a:t>Ellero</a:t>
            </a:r>
            <a:r>
              <a:rPr lang="en-US" sz="1400" dirty="0" smtClean="0"/>
              <a:t>, Library</a:t>
            </a:r>
          </a:p>
          <a:p>
            <a:pPr marL="0" indent="0">
              <a:buNone/>
            </a:pPr>
            <a:r>
              <a:rPr lang="en-US" sz="1400" dirty="0" smtClean="0"/>
              <a:t>Xing Fang, Civil Engineering  (Chair)</a:t>
            </a:r>
          </a:p>
          <a:p>
            <a:pPr marL="0" indent="0">
              <a:buNone/>
            </a:pPr>
            <a:r>
              <a:rPr lang="en-US" sz="1400" dirty="0" smtClean="0"/>
              <a:t>Xing Ping Hu, Entomology </a:t>
            </a:r>
            <a:r>
              <a:rPr lang="en-US" sz="1400" dirty="0"/>
              <a:t>&amp;</a:t>
            </a:r>
            <a:r>
              <a:rPr lang="en-US" sz="1400" dirty="0" smtClean="0"/>
              <a:t> Plant Pathology</a:t>
            </a:r>
          </a:p>
          <a:p>
            <a:pPr marL="0" indent="0">
              <a:buNone/>
            </a:pPr>
            <a:r>
              <a:rPr lang="en-US" sz="1400" dirty="0" smtClean="0"/>
              <a:t>Lisa Kensler, Educational Foundations </a:t>
            </a:r>
            <a:r>
              <a:rPr lang="en-US" sz="1400" dirty="0"/>
              <a:t>&amp;</a:t>
            </a:r>
            <a:endParaRPr lang="en-US" sz="1400" dirty="0" smtClean="0"/>
          </a:p>
          <a:p>
            <a:pPr marL="0" indent="0">
              <a:buNone/>
            </a:pPr>
            <a:r>
              <a:rPr lang="en-US" sz="1400" dirty="0" smtClean="0"/>
              <a:t>     Leadership Technology</a:t>
            </a:r>
          </a:p>
          <a:p>
            <a:pPr marL="0" indent="0">
              <a:buNone/>
            </a:pPr>
            <a:r>
              <a:rPr lang="en-US" sz="1400" dirty="0" smtClean="0"/>
              <a:t>Brian Parr, Curriculum </a:t>
            </a:r>
            <a:r>
              <a:rPr lang="en-US" sz="1400" dirty="0"/>
              <a:t>&amp;</a:t>
            </a:r>
            <a:r>
              <a:rPr lang="en-US" sz="1400" dirty="0" smtClean="0"/>
              <a:t> Teaching</a:t>
            </a:r>
            <a:endParaRPr lang="en-US" sz="1400" dirty="0"/>
          </a:p>
          <a:p>
            <a:pPr marL="0" indent="0">
              <a:buNone/>
            </a:pPr>
            <a:r>
              <a:rPr lang="en-US" sz="1400" dirty="0" err="1" smtClean="0"/>
              <a:t>Amysue</a:t>
            </a:r>
            <a:r>
              <a:rPr lang="en-US" sz="1400" dirty="0" smtClean="0"/>
              <a:t> Reilly, Special Ed., Rehabilitation, </a:t>
            </a:r>
            <a:r>
              <a:rPr lang="en-US" sz="1400" dirty="0"/>
              <a:t>&amp;</a:t>
            </a:r>
            <a:r>
              <a:rPr lang="en-US" sz="1400" dirty="0" smtClean="0"/>
              <a:t> </a:t>
            </a:r>
          </a:p>
          <a:p>
            <a:pPr marL="0" indent="0">
              <a:buNone/>
            </a:pPr>
            <a:r>
              <a:rPr lang="en-US" sz="1400" dirty="0"/>
              <a:t> </a:t>
            </a:r>
            <a:r>
              <a:rPr lang="en-US" sz="1400" dirty="0" smtClean="0"/>
              <a:t>    Counseling</a:t>
            </a:r>
          </a:p>
          <a:p>
            <a:pPr marL="0" indent="0">
              <a:buNone/>
            </a:pPr>
            <a:r>
              <a:rPr lang="en-US" sz="1400" dirty="0" smtClean="0"/>
              <a:t>Paula Peek, Consumer Affairs</a:t>
            </a:r>
          </a:p>
          <a:p>
            <a:pPr marL="0" indent="0">
              <a:buNone/>
            </a:pPr>
            <a:r>
              <a:rPr lang="en-US" sz="1400" dirty="0" smtClean="0"/>
              <a:t>Constance </a:t>
            </a:r>
            <a:r>
              <a:rPr lang="en-US" sz="1400" dirty="0"/>
              <a:t>Relihan, Associate Provost for </a:t>
            </a:r>
            <a:endParaRPr lang="en-US" sz="1400" dirty="0" smtClean="0"/>
          </a:p>
          <a:p>
            <a:pPr marL="0" indent="0">
              <a:buNone/>
            </a:pPr>
            <a:r>
              <a:rPr lang="en-US" sz="1400" dirty="0"/>
              <a:t> </a:t>
            </a:r>
            <a:r>
              <a:rPr lang="en-US" sz="1400" dirty="0" smtClean="0"/>
              <a:t>    Undergraduate Studies</a:t>
            </a:r>
            <a:r>
              <a:rPr lang="en-US" sz="1400" dirty="0"/>
              <a:t>	</a:t>
            </a:r>
          </a:p>
          <a:p>
            <a:pPr marL="0" indent="0">
              <a:buNone/>
            </a:pPr>
            <a:r>
              <a:rPr lang="en-US" sz="1400" dirty="0" smtClean="0"/>
              <a:t>Margaret </a:t>
            </a:r>
            <a:r>
              <a:rPr lang="en-US" sz="1400" dirty="0"/>
              <a:t>Ross, Educational Foundations &amp;</a:t>
            </a:r>
          </a:p>
          <a:p>
            <a:pPr marL="0" indent="0">
              <a:buNone/>
            </a:pPr>
            <a:r>
              <a:rPr lang="en-US" sz="1400" dirty="0"/>
              <a:t>     Leadership Technology</a:t>
            </a:r>
          </a:p>
          <a:p>
            <a:pPr marL="0" indent="0">
              <a:buNone/>
            </a:pPr>
            <a:endParaRPr lang="en-US" sz="1400" dirty="0"/>
          </a:p>
        </p:txBody>
      </p:sp>
      <p:sp>
        <p:nvSpPr>
          <p:cNvPr id="11" name="Content Placeholder 10"/>
          <p:cNvSpPr>
            <a:spLocks noGrp="1"/>
          </p:cNvSpPr>
          <p:nvPr>
            <p:ph sz="quarter" idx="4"/>
          </p:nvPr>
        </p:nvSpPr>
        <p:spPr>
          <a:xfrm>
            <a:off x="4800600" y="2057400"/>
            <a:ext cx="3886200" cy="4495800"/>
          </a:xfrm>
        </p:spPr>
        <p:txBody>
          <a:bodyPr>
            <a:normAutofit fontScale="85000" lnSpcReduction="20000"/>
          </a:bodyPr>
          <a:lstStyle/>
          <a:p>
            <a:pPr marL="0" indent="0">
              <a:buNone/>
            </a:pPr>
            <a:r>
              <a:rPr lang="en-US" sz="1600" dirty="0" smtClean="0"/>
              <a:t>Michael </a:t>
            </a:r>
            <a:r>
              <a:rPr lang="en-US" sz="1600" dirty="0" err="1" smtClean="0"/>
              <a:t>Baginski</a:t>
            </a:r>
            <a:r>
              <a:rPr lang="en-US" sz="1600" dirty="0" smtClean="0"/>
              <a:t>, Electrical &amp;</a:t>
            </a:r>
          </a:p>
          <a:p>
            <a:pPr marL="0" indent="0">
              <a:buNone/>
            </a:pPr>
            <a:r>
              <a:rPr lang="en-US" sz="1600" dirty="0"/>
              <a:t> </a:t>
            </a:r>
            <a:r>
              <a:rPr lang="en-US" sz="1600" dirty="0" smtClean="0"/>
              <a:t>     Computer Engineering</a:t>
            </a:r>
          </a:p>
          <a:p>
            <a:pPr marL="0" indent="0">
              <a:buNone/>
            </a:pPr>
            <a:r>
              <a:rPr lang="en-US" sz="1600" dirty="0" smtClean="0"/>
              <a:t>Timothy Boosinger, Provost</a:t>
            </a:r>
          </a:p>
          <a:p>
            <a:pPr marL="0" indent="0">
              <a:buNone/>
            </a:pPr>
            <a:r>
              <a:rPr lang="en-US" sz="1600" dirty="0" smtClean="0"/>
              <a:t>Gisela Buschle-Diller, </a:t>
            </a:r>
            <a:r>
              <a:rPr lang="en-US" sz="1600" dirty="0"/>
              <a:t>Polymer </a:t>
            </a:r>
            <a:r>
              <a:rPr lang="en-US" sz="1600" dirty="0" smtClean="0"/>
              <a:t>&amp; </a:t>
            </a:r>
            <a:r>
              <a:rPr lang="en-US" sz="1600" dirty="0"/>
              <a:t>Fiber </a:t>
            </a:r>
            <a:r>
              <a:rPr lang="en-US" sz="1600" dirty="0" smtClean="0"/>
              <a:t>  </a:t>
            </a:r>
          </a:p>
          <a:p>
            <a:pPr marL="0" indent="0">
              <a:buNone/>
            </a:pPr>
            <a:r>
              <a:rPr lang="en-US" sz="1600" dirty="0"/>
              <a:t> </a:t>
            </a:r>
            <a:r>
              <a:rPr lang="en-US" sz="1600" dirty="0" smtClean="0"/>
              <a:t>    Engineering, Senate Secretary </a:t>
            </a:r>
          </a:p>
          <a:p>
            <a:pPr marL="0" indent="0">
              <a:buNone/>
            </a:pPr>
            <a:r>
              <a:rPr lang="en-US" sz="1600" dirty="0" smtClean="0"/>
              <a:t>Larry Crowley, Civil Engineering, Immediate </a:t>
            </a:r>
          </a:p>
          <a:p>
            <a:pPr marL="0" indent="0">
              <a:buNone/>
            </a:pPr>
            <a:r>
              <a:rPr lang="en-US" sz="1600" dirty="0"/>
              <a:t> </a:t>
            </a:r>
            <a:r>
              <a:rPr lang="en-US" sz="1600" dirty="0" smtClean="0"/>
              <a:t>    Senate Past Chair</a:t>
            </a:r>
          </a:p>
          <a:p>
            <a:pPr marL="0" indent="0">
              <a:buNone/>
            </a:pPr>
            <a:r>
              <a:rPr lang="en-US" sz="1600" dirty="0" smtClean="0"/>
              <a:t>Patricia Duffy, Ag Economics &amp; Rural Sociology, </a:t>
            </a:r>
          </a:p>
          <a:p>
            <a:pPr marL="0" indent="0">
              <a:buNone/>
            </a:pPr>
            <a:r>
              <a:rPr lang="en-US" sz="1600" dirty="0" smtClean="0"/>
              <a:t>     Senate Chair</a:t>
            </a:r>
          </a:p>
          <a:p>
            <a:pPr marL="0" indent="0">
              <a:buNone/>
            </a:pPr>
            <a:r>
              <a:rPr lang="en-US" sz="1600" dirty="0" smtClean="0"/>
              <a:t>Emily Myers, Sociology</a:t>
            </a:r>
          </a:p>
          <a:p>
            <a:pPr marL="0" indent="0">
              <a:buNone/>
            </a:pPr>
            <a:r>
              <a:rPr lang="en-US" sz="1600" dirty="0" smtClean="0"/>
              <a:t>Laura Plexico, Communication Disorders, Senate </a:t>
            </a:r>
          </a:p>
          <a:p>
            <a:pPr marL="0" indent="0">
              <a:buNone/>
            </a:pPr>
            <a:r>
              <a:rPr lang="en-US" sz="1600" dirty="0"/>
              <a:t> </a:t>
            </a:r>
            <a:r>
              <a:rPr lang="en-US" sz="1600" dirty="0" smtClean="0"/>
              <a:t>    Secretary-elect </a:t>
            </a:r>
          </a:p>
          <a:p>
            <a:pPr marL="0" indent="0">
              <a:buNone/>
            </a:pPr>
            <a:r>
              <a:rPr lang="en-US" sz="1600" dirty="0" smtClean="0"/>
              <a:t>Larry Teeter, Senate </a:t>
            </a:r>
            <a:r>
              <a:rPr lang="en-US" sz="1600" dirty="0" smtClean="0"/>
              <a:t>Chair-elect, Forestry &amp; Wildlife</a:t>
            </a:r>
          </a:p>
          <a:p>
            <a:pPr marL="0" indent="0">
              <a:buNone/>
            </a:pPr>
            <a:r>
              <a:rPr lang="en-US" sz="1600" smtClean="0"/>
              <a:t>     Science</a:t>
            </a:r>
            <a:endParaRPr lang="en-US" sz="1600" dirty="0" smtClean="0"/>
          </a:p>
          <a:p>
            <a:pPr marL="0" indent="0">
              <a:buNone/>
            </a:pPr>
            <a:r>
              <a:rPr lang="en-US" sz="1600" dirty="0" smtClean="0"/>
              <a:t>Sara Wolf, </a:t>
            </a:r>
            <a:r>
              <a:rPr lang="en-US" sz="1600" dirty="0"/>
              <a:t>Educational Foundations &amp;</a:t>
            </a:r>
          </a:p>
          <a:p>
            <a:pPr marL="0" indent="0">
              <a:buNone/>
            </a:pPr>
            <a:r>
              <a:rPr lang="en-US" sz="1600" dirty="0"/>
              <a:t>     Leadership Technology</a:t>
            </a:r>
          </a:p>
          <a:p>
            <a:pPr marL="0" indent="0">
              <a:buNone/>
            </a:pPr>
            <a:r>
              <a:rPr lang="en-US" sz="1600" dirty="0" smtClean="0"/>
              <a:t>Kevin E. Yost, Finance</a:t>
            </a:r>
            <a:endParaRPr lang="en-US" sz="1600" dirty="0"/>
          </a:p>
        </p:txBody>
      </p:sp>
      <p:sp>
        <p:nvSpPr>
          <p:cNvPr id="8" name="Text Placeholder 7"/>
          <p:cNvSpPr>
            <a:spLocks noGrp="1"/>
          </p:cNvSpPr>
          <p:nvPr>
            <p:ph type="body" sz="quarter" idx="1"/>
          </p:nvPr>
        </p:nvSpPr>
        <p:spPr>
          <a:xfrm>
            <a:off x="609600" y="1600200"/>
            <a:ext cx="3886200" cy="381000"/>
          </a:xfrm>
        </p:spPr>
        <p:txBody>
          <a:bodyPr>
            <a:normAutofit lnSpcReduction="10000"/>
          </a:bodyPr>
          <a:lstStyle/>
          <a:p>
            <a:r>
              <a:rPr lang="en-US" dirty="0" smtClean="0"/>
              <a:t>Academic Standards Committee</a:t>
            </a:r>
            <a:endParaRPr lang="en-US" dirty="0"/>
          </a:p>
        </p:txBody>
      </p:sp>
      <p:sp>
        <p:nvSpPr>
          <p:cNvPr id="10" name="Text Placeholder 9"/>
          <p:cNvSpPr>
            <a:spLocks noGrp="1"/>
          </p:cNvSpPr>
          <p:nvPr>
            <p:ph type="body" sz="quarter" idx="3"/>
          </p:nvPr>
        </p:nvSpPr>
        <p:spPr>
          <a:xfrm>
            <a:off x="4800600" y="1600200"/>
            <a:ext cx="3886200" cy="381000"/>
          </a:xfrm>
        </p:spPr>
        <p:txBody>
          <a:bodyPr>
            <a:normAutofit lnSpcReduction="10000"/>
          </a:bodyPr>
          <a:lstStyle/>
          <a:p>
            <a:r>
              <a:rPr lang="en-US" dirty="0" smtClean="0"/>
              <a:t>Senate Steering Committee</a:t>
            </a:r>
            <a:endParaRPr lang="en-US" dirty="0"/>
          </a:p>
        </p:txBody>
      </p:sp>
    </p:spTree>
    <p:extLst>
      <p:ext uri="{BB962C8B-B14F-4D97-AF65-F5344CB8AC3E}">
        <p14:creationId xmlns:p14="http://schemas.microsoft.com/office/powerpoint/2010/main" val="9920908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Recommended Policy: </a:t>
            </a:r>
            <a:br>
              <a:rPr lang="en-US" dirty="0" smtClean="0"/>
            </a:br>
            <a:r>
              <a:rPr lang="en-US" dirty="0" smtClean="0"/>
              <a:t>Exploratory Freshman Admission</a:t>
            </a:r>
            <a:endParaRPr lang="en-US" dirty="0"/>
          </a:p>
        </p:txBody>
      </p:sp>
      <p:sp>
        <p:nvSpPr>
          <p:cNvPr id="3" name="Content Placeholder 2"/>
          <p:cNvSpPr>
            <a:spLocks noGrp="1"/>
          </p:cNvSpPr>
          <p:nvPr>
            <p:ph sz="quarter" idx="1"/>
          </p:nvPr>
        </p:nvSpPr>
        <p:spPr>
          <a:xfrm>
            <a:off x="612648" y="1600200"/>
            <a:ext cx="8153400" cy="5181600"/>
          </a:xfrm>
        </p:spPr>
        <p:txBody>
          <a:bodyPr>
            <a:normAutofit fontScale="92500" lnSpcReduction="20000"/>
          </a:bodyPr>
          <a:lstStyle/>
          <a:p>
            <a:pPr marL="0" indent="0">
              <a:buNone/>
            </a:pPr>
            <a:r>
              <a:rPr lang="en-US" i="1" dirty="0"/>
              <a:t>Individuals applying to Auburn as first-time College students would be eligible to select </a:t>
            </a:r>
            <a:r>
              <a:rPr lang="en-US" i="1" dirty="0" smtClean="0"/>
              <a:t>“</a:t>
            </a:r>
            <a:r>
              <a:rPr lang="en-US" i="1" dirty="0"/>
              <a:t>Exploratory” as a major option on their Auburn application for admission form. Exploratory </a:t>
            </a:r>
            <a:r>
              <a:rPr lang="en-US" i="1" dirty="0" smtClean="0"/>
              <a:t>students </a:t>
            </a:r>
            <a:r>
              <a:rPr lang="en-US" i="1" dirty="0"/>
              <a:t>would not be aligned with an existing College/School, but would exist within a unit </a:t>
            </a:r>
            <a:r>
              <a:rPr lang="en-US" i="1" dirty="0" smtClean="0"/>
              <a:t>reporting </a:t>
            </a:r>
            <a:r>
              <a:rPr lang="en-US" i="1" dirty="0"/>
              <a:t>to the Associate Provost for Undergraduate Studies. Advising for these students would </a:t>
            </a:r>
            <a:r>
              <a:rPr lang="en-US" i="1" dirty="0" smtClean="0"/>
              <a:t>be </a:t>
            </a:r>
            <a:r>
              <a:rPr lang="en-US" i="1" dirty="0"/>
              <a:t>assigned to the Freshman Advising Center, where they would be provided with </a:t>
            </a:r>
            <a:r>
              <a:rPr lang="en-US" i="1" dirty="0" smtClean="0"/>
              <a:t>intensive advising </a:t>
            </a:r>
            <a:r>
              <a:rPr lang="en-US" i="1" dirty="0"/>
              <a:t>and career counseling provided by a cadre of advisors cross-trained in the rudiments of </a:t>
            </a:r>
            <a:r>
              <a:rPr lang="en-US" i="1" dirty="0" smtClean="0"/>
              <a:t>all </a:t>
            </a:r>
            <a:r>
              <a:rPr lang="en-US" i="1" dirty="0"/>
              <a:t>majors on campus. Student-to-advisor ratios must be appropriate to meet </a:t>
            </a:r>
            <a:r>
              <a:rPr lang="en-US" sz="3000" i="1" dirty="0"/>
              <a:t>these</a:t>
            </a:r>
            <a:r>
              <a:rPr lang="en-US" i="1" dirty="0"/>
              <a:t> </a:t>
            </a:r>
            <a:r>
              <a:rPr lang="en-US" i="1" dirty="0" smtClean="0"/>
              <a:t>requirements</a:t>
            </a:r>
            <a:r>
              <a:rPr lang="en-US" i="1" dirty="0"/>
              <a:t>.  </a:t>
            </a:r>
            <a:r>
              <a:rPr lang="en-US" b="1" i="1" dirty="0"/>
              <a:t>Students would be required to select a college/major and transition into a </a:t>
            </a:r>
            <a:r>
              <a:rPr lang="en-US" b="1" i="1" dirty="0" smtClean="0"/>
              <a:t>College </a:t>
            </a:r>
            <a:r>
              <a:rPr lang="en-US" b="1" i="1" dirty="0"/>
              <a:t>or School by the time they have completed two semesters at Auburn.</a:t>
            </a:r>
            <a:endParaRPr lang="en-US" dirty="0"/>
          </a:p>
          <a:p>
            <a:endParaRPr lang="en-US" dirty="0"/>
          </a:p>
        </p:txBody>
      </p:sp>
    </p:spTree>
    <p:extLst>
      <p:ext uri="{BB962C8B-B14F-4D97-AF65-F5344CB8AC3E}">
        <p14:creationId xmlns:p14="http://schemas.microsoft.com/office/powerpoint/2010/main" val="15311754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Rationale: Exploratory Freshman Admission</a:t>
            </a:r>
            <a:endParaRPr lang="en-US" dirty="0"/>
          </a:p>
        </p:txBody>
      </p:sp>
      <p:sp>
        <p:nvSpPr>
          <p:cNvPr id="3" name="Content Placeholder 2"/>
          <p:cNvSpPr>
            <a:spLocks noGrp="1"/>
          </p:cNvSpPr>
          <p:nvPr>
            <p:ph sz="quarter" idx="1"/>
          </p:nvPr>
        </p:nvSpPr>
        <p:spPr>
          <a:xfrm>
            <a:off x="612648" y="1600200"/>
            <a:ext cx="8153400" cy="4953000"/>
          </a:xfrm>
        </p:spPr>
        <p:txBody>
          <a:bodyPr>
            <a:normAutofit fontScale="77500" lnSpcReduction="20000"/>
          </a:bodyPr>
          <a:lstStyle/>
          <a:p>
            <a:r>
              <a:rPr lang="en-US" dirty="0" smtClean="0"/>
              <a:t>20% of incoming freshmen change their major </a:t>
            </a:r>
            <a:r>
              <a:rPr lang="en-US" i="1" dirty="0" smtClean="0"/>
              <a:t>before</a:t>
            </a:r>
            <a:r>
              <a:rPr lang="en-US" dirty="0" smtClean="0"/>
              <a:t> they attend Camp War Eagle</a:t>
            </a:r>
          </a:p>
          <a:p>
            <a:r>
              <a:rPr lang="en-US" dirty="0" smtClean="0"/>
              <a:t>Many students change their major 3-4 times.</a:t>
            </a:r>
          </a:p>
          <a:p>
            <a:r>
              <a:rPr lang="en-US" dirty="0" smtClean="0"/>
              <a:t>The longer it takes a student to find the right major, the longer it takes a student to graduate.</a:t>
            </a:r>
          </a:p>
          <a:p>
            <a:r>
              <a:rPr lang="en-US" dirty="0" smtClean="0"/>
              <a:t>Helping students find the right major in their first year should decrease the length of time students need to complete their undergraduate degree, thereby reducing student cost.</a:t>
            </a:r>
          </a:p>
          <a:p>
            <a:r>
              <a:rPr lang="en-US" dirty="0" smtClean="0"/>
              <a:t>Institutions permitting exploratory admission: </a:t>
            </a:r>
            <a:r>
              <a:rPr lang="en-US" dirty="0"/>
              <a:t>Purdue, Florida State, Virginia Tech, Mississippi State, Georgia State, Indiana </a:t>
            </a:r>
            <a:r>
              <a:rPr lang="en-US" dirty="0" smtClean="0"/>
              <a:t>State</a:t>
            </a:r>
          </a:p>
          <a:p>
            <a:r>
              <a:rPr lang="en-US" dirty="0" smtClean="0"/>
              <a:t>Moving freshmen who are uncertain about their major out of colleges will permit college-level advisors to focus on students committed to their majors and lower advising ratios in the colleges.</a:t>
            </a:r>
          </a:p>
        </p:txBody>
      </p:sp>
    </p:spTree>
    <p:extLst>
      <p:ext uri="{BB962C8B-B14F-4D97-AF65-F5344CB8AC3E}">
        <p14:creationId xmlns:p14="http://schemas.microsoft.com/office/powerpoint/2010/main" val="29031245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Practicalities: Exploratory Freshman Admission</a:t>
            </a:r>
            <a:endParaRPr lang="en-US" dirty="0"/>
          </a:p>
        </p:txBody>
      </p:sp>
      <p:sp>
        <p:nvSpPr>
          <p:cNvPr id="3" name="Content Placeholder 2"/>
          <p:cNvSpPr>
            <a:spLocks noGrp="1"/>
          </p:cNvSpPr>
          <p:nvPr>
            <p:ph sz="quarter" idx="1"/>
          </p:nvPr>
        </p:nvSpPr>
        <p:spPr>
          <a:xfrm>
            <a:off x="457200" y="1905000"/>
            <a:ext cx="8229600" cy="4724400"/>
          </a:xfrm>
        </p:spPr>
        <p:txBody>
          <a:bodyPr>
            <a:normAutofit fontScale="47500" lnSpcReduction="20000"/>
          </a:bodyPr>
          <a:lstStyle/>
          <a:p>
            <a:r>
              <a:rPr lang="en-US" sz="3800" dirty="0" smtClean="0"/>
              <a:t>Exploratory Freshman &amp; the Freshman Advising Center would not be housed in an existing College (this would prevent steering students toward particular majors), they would be in a unit that reports to the Provost</a:t>
            </a:r>
          </a:p>
          <a:p>
            <a:r>
              <a:rPr lang="en-US" sz="3800" dirty="0" smtClean="0"/>
              <a:t>“Undeclared CLA” and “Undeclared COSAM” would still be appropriate for many students</a:t>
            </a:r>
          </a:p>
          <a:p>
            <a:r>
              <a:rPr lang="en-US" sz="3800" dirty="0" smtClean="0"/>
              <a:t>The student to advisor ratio would be capped at 150:1; a career counselor would also be on the staff of the Center</a:t>
            </a:r>
          </a:p>
          <a:p>
            <a:r>
              <a:rPr lang="en-US" sz="3800" dirty="0" smtClean="0"/>
              <a:t>Students would undergo an individualized regimen of advising sessions and assignments, which would begin at CWE</a:t>
            </a:r>
          </a:p>
          <a:p>
            <a:r>
              <a:rPr lang="en-US" sz="3800" dirty="0" smtClean="0"/>
              <a:t>No student would be permitted to remain Exploratory after two semesters; no transfer student would be permitted to enroll as an Exploratory Student</a:t>
            </a:r>
          </a:p>
          <a:p>
            <a:r>
              <a:rPr lang="en-US" sz="3800" dirty="0" smtClean="0"/>
              <a:t>Auburn would begin admitting Exploratory students for Fall 2016 (the Freshman Advising Center will begin in a pilot fashion Fall 2015 with incoming students who opt to be advised in the Center)</a:t>
            </a:r>
          </a:p>
          <a:p>
            <a:r>
              <a:rPr lang="en-US" sz="3800" dirty="0" smtClean="0"/>
              <a:t>The location for the </a:t>
            </a:r>
            <a:r>
              <a:rPr lang="en-US" sz="3800" dirty="0"/>
              <a:t>F</a:t>
            </a:r>
            <a:r>
              <a:rPr lang="en-US" sz="3800" dirty="0" smtClean="0"/>
              <a:t>reshman Advising Center is still being determined.</a:t>
            </a:r>
          </a:p>
          <a:p>
            <a:r>
              <a:rPr lang="en-US" sz="3800" dirty="0" smtClean="0"/>
              <a:t>This proposal has the support of the Admissions Office.</a:t>
            </a:r>
          </a:p>
          <a:p>
            <a:endParaRPr lang="en-US" dirty="0"/>
          </a:p>
        </p:txBody>
      </p:sp>
    </p:spTree>
    <p:extLst>
      <p:ext uri="{BB962C8B-B14F-4D97-AF65-F5344CB8AC3E}">
        <p14:creationId xmlns:p14="http://schemas.microsoft.com/office/powerpoint/2010/main" val="23057502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Recommended Policy: </a:t>
            </a:r>
            <a:br>
              <a:rPr lang="en-US" dirty="0" smtClean="0"/>
            </a:br>
            <a:r>
              <a:rPr lang="en-US" dirty="0" smtClean="0"/>
              <a:t>Conditional  Admission</a:t>
            </a:r>
            <a:endParaRPr lang="en-US" dirty="0"/>
          </a:p>
        </p:txBody>
      </p:sp>
      <p:sp>
        <p:nvSpPr>
          <p:cNvPr id="3" name="Content Placeholder 2"/>
          <p:cNvSpPr>
            <a:spLocks noGrp="1"/>
          </p:cNvSpPr>
          <p:nvPr>
            <p:ph sz="quarter" idx="1"/>
          </p:nvPr>
        </p:nvSpPr>
        <p:spPr>
          <a:xfrm>
            <a:off x="457200" y="1676400"/>
            <a:ext cx="8229600" cy="4953000"/>
          </a:xfrm>
        </p:spPr>
        <p:txBody>
          <a:bodyPr>
            <a:normAutofit/>
          </a:bodyPr>
          <a:lstStyle/>
          <a:p>
            <a:pPr marL="0" indent="0">
              <a:buNone/>
            </a:pPr>
            <a:r>
              <a:rPr lang="en-US" sz="2000" i="1" dirty="0"/>
              <a:t>Applicants who are first-time freshmen, and graduates of an accredited high school, but who do </a:t>
            </a:r>
            <a:r>
              <a:rPr lang="en-US" sz="2000" i="1" dirty="0" smtClean="0"/>
              <a:t>not </a:t>
            </a:r>
            <a:r>
              <a:rPr lang="en-US" sz="2000" i="1" dirty="0"/>
              <a:t>qualify for admission because of inadequate SAT or ACT scores or high school records, but </a:t>
            </a:r>
            <a:r>
              <a:rPr lang="en-US" sz="2000" i="1" dirty="0" smtClean="0"/>
              <a:t>who </a:t>
            </a:r>
            <a:r>
              <a:rPr lang="en-US" sz="2000" i="1" dirty="0"/>
              <a:t>do meet the first-time freshman curriculum requirements, may be admitted to Auburn </a:t>
            </a:r>
            <a:r>
              <a:rPr lang="en-US" sz="2000" i="1" dirty="0" smtClean="0"/>
              <a:t>University </a:t>
            </a:r>
            <a:r>
              <a:rPr lang="en-US" sz="2000" i="1" dirty="0"/>
              <a:t>on a conditional basis.</a:t>
            </a:r>
          </a:p>
          <a:p>
            <a:pPr marL="0" indent="0">
              <a:buNone/>
            </a:pPr>
            <a:endParaRPr lang="en-US" sz="2000" dirty="0"/>
          </a:p>
          <a:p>
            <a:pPr marL="0" indent="0">
              <a:buNone/>
            </a:pPr>
            <a:r>
              <a:rPr lang="en-US" sz="2000" i="1" dirty="0" smtClean="0"/>
              <a:t>Students </a:t>
            </a:r>
            <a:r>
              <a:rPr lang="en-US" sz="2000" i="1" dirty="0"/>
              <a:t>who are admitted on a conditional basis are given an opportunity to demonstrate that </a:t>
            </a:r>
            <a:r>
              <a:rPr lang="en-US" sz="2000" i="1" dirty="0" smtClean="0"/>
              <a:t>they </a:t>
            </a:r>
            <a:r>
              <a:rPr lang="en-US" sz="2000" i="1" dirty="0"/>
              <a:t>can perform college-level work and can reasonably be expected to make progress toward a </a:t>
            </a:r>
            <a:r>
              <a:rPr lang="en-US" sz="2000" i="1" dirty="0" smtClean="0"/>
              <a:t>degree</a:t>
            </a:r>
            <a:r>
              <a:rPr lang="en-US" sz="2000" i="1" dirty="0"/>
              <a:t>; they may be required to successfully complete a summer “bridge” or other program </a:t>
            </a:r>
            <a:r>
              <a:rPr lang="en-US" sz="2000" i="1" dirty="0" smtClean="0"/>
              <a:t>prior </a:t>
            </a:r>
            <a:r>
              <a:rPr lang="en-US" sz="2000" i="1" dirty="0"/>
              <a:t>to enrolling in their first fall or spring semester at Auburn. Applicants must demonstrate </a:t>
            </a:r>
            <a:r>
              <a:rPr lang="en-US" sz="2000" i="1" dirty="0" smtClean="0"/>
              <a:t>their </a:t>
            </a:r>
            <a:r>
              <a:rPr lang="en-US" sz="2000" i="1" dirty="0"/>
              <a:t>ability to perform at the college level by obtaining an overall “C” grade point average (2.0 </a:t>
            </a:r>
            <a:r>
              <a:rPr lang="en-US" sz="2000" i="1" dirty="0" smtClean="0"/>
              <a:t>on </a:t>
            </a:r>
            <a:r>
              <a:rPr lang="en-US" sz="2000" i="1" dirty="0"/>
              <a:t>a 4.0 scale) in 15 college credit hours. Upon completion of at least 15 college credit hours of </a:t>
            </a:r>
            <a:r>
              <a:rPr lang="en-US" sz="2000" i="1" dirty="0" smtClean="0"/>
              <a:t>approved </a:t>
            </a:r>
            <a:r>
              <a:rPr lang="en-US" sz="2000" i="1" dirty="0"/>
              <a:t>courses at Auburn University with a grade point average of at least 2.0, students </a:t>
            </a:r>
            <a:r>
              <a:rPr lang="en-US" sz="2000" i="1" dirty="0" smtClean="0"/>
              <a:t>admitted </a:t>
            </a:r>
            <a:r>
              <a:rPr lang="en-US" sz="2000" i="1" dirty="0"/>
              <a:t>conditionally will be in academic good standing at the </a:t>
            </a:r>
            <a:r>
              <a:rPr lang="en-US" sz="2000" i="1" dirty="0" smtClean="0"/>
              <a:t>University</a:t>
            </a:r>
            <a:r>
              <a:rPr lang="en-US" sz="2000" i="1" dirty="0"/>
              <a:t>. </a:t>
            </a:r>
            <a:endParaRPr lang="en-US" sz="2000" dirty="0"/>
          </a:p>
        </p:txBody>
      </p:sp>
    </p:spTree>
    <p:extLst>
      <p:ext uri="{BB962C8B-B14F-4D97-AF65-F5344CB8AC3E}">
        <p14:creationId xmlns:p14="http://schemas.microsoft.com/office/powerpoint/2010/main" val="11304721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390</TotalTime>
  <Words>1662</Words>
  <Application>Microsoft Office PowerPoint</Application>
  <PresentationFormat>On-screen Show (4:3)</PresentationFormat>
  <Paragraphs>131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Median</vt:lpstr>
      <vt:lpstr>Exploratory Freshman Admission and Conditional Admission</vt:lpstr>
      <vt:lpstr>Genesis of the Proposals &amp; Proposal Development Process</vt:lpstr>
      <vt:lpstr>Ad Hoc Committee Memberships</vt:lpstr>
      <vt:lpstr>Genesis of the Proposals &amp; Proposal Development Process</vt:lpstr>
      <vt:lpstr>Senate Committee Reviews</vt:lpstr>
      <vt:lpstr>Recommended Policy:  Exploratory Freshman Admission</vt:lpstr>
      <vt:lpstr>Rationale: Exploratory Freshman Admission</vt:lpstr>
      <vt:lpstr>Practicalities: Exploratory Freshman Admission</vt:lpstr>
      <vt:lpstr>Recommended Policy:  Conditional  Admission</vt:lpstr>
      <vt:lpstr>Rationale: Conditional Admission</vt:lpstr>
      <vt:lpstr>Practicalities: Conditional Admission </vt:lpstr>
      <vt:lpstr>Recommended Action: Approve both recommendations in November </vt:lpstr>
    </vt:vector>
  </TitlesOfParts>
  <Company>Auburn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Exploratory Freshman Admission and Conditional Admission</dc:title>
  <dc:creator>Constance Relihan</dc:creator>
  <cp:lastModifiedBy>Constance Relihan</cp:lastModifiedBy>
  <cp:revision>23</cp:revision>
  <dcterms:created xsi:type="dcterms:W3CDTF">2014-10-01T16:19:19Z</dcterms:created>
  <dcterms:modified xsi:type="dcterms:W3CDTF">2014-10-02T17:27:41Z</dcterms:modified>
</cp:coreProperties>
</file>