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73" r:id="rId5"/>
    <p:sldId id="261" r:id="rId6"/>
    <p:sldId id="266" r:id="rId7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94660"/>
  </p:normalViewPr>
  <p:slideViewPr>
    <p:cSldViewPr>
      <p:cViewPr varScale="1">
        <p:scale>
          <a:sx n="106" d="100"/>
          <a:sy n="106" d="100"/>
        </p:scale>
        <p:origin x="157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310EBC9-49EC-4914-A33E-E76BBCA8BCA7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2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70858CB-6B61-4F05-BCA7-49166CF7E4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31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1272F4B-3657-48E8-BDB9-F14EE14832CD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4363" y="914400"/>
            <a:ext cx="329247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0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2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2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C5055FD-65E5-42C9-AE4F-D478ECCFCD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055FD-65E5-42C9-AE4F-D478ECCFCD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309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055FD-65E5-42C9-AE4F-D478ECCFCD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730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055FD-65E5-42C9-AE4F-D478ECCFCD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912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055FD-65E5-42C9-AE4F-D478ECCFCD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86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055FD-65E5-42C9-AE4F-D478ECCFCD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409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055FD-65E5-42C9-AE4F-D478ECCFCD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3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C2F96C-4D5A-4AAC-807F-165CDD01A36B}" type="datetimeFigureOut">
              <a:rPr lang="en-US" smtClean="0"/>
              <a:t>4/23/2015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D102B9-DF1C-40FB-84A6-D2F4DFAF4BC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19200"/>
            <a:ext cx="6477000" cy="22860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Policy </a:t>
            </a:r>
            <a:r>
              <a:rPr lang="en-US" b="1" dirty="0" smtClean="0"/>
              <a:t>on Academic </a:t>
            </a:r>
            <a:r>
              <a:rPr lang="en-US" b="1" dirty="0"/>
              <a:t>Credit for Military Service and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Proposal from the Academic Standards Committee, April 6,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92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Genesis of the </a:t>
            </a:r>
            <a:r>
              <a:rPr lang="en-US" dirty="0" smtClean="0"/>
              <a:t>Proposal </a:t>
            </a:r>
            <a:r>
              <a:rPr lang="en-US" dirty="0" smtClean="0"/>
              <a:t>&amp; Proposal Development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r>
              <a:rPr lang="en-US" dirty="0"/>
              <a:t>Auburn University has the current practices dealing with academic credit for military service and training but there is no formal </a:t>
            </a:r>
            <a:r>
              <a:rPr lang="en-US" dirty="0" smtClean="0"/>
              <a:t>policy</a:t>
            </a:r>
          </a:p>
          <a:p>
            <a:r>
              <a:rPr lang="en-US" dirty="0" smtClean="0"/>
              <a:t>A </a:t>
            </a:r>
            <a:r>
              <a:rPr lang="en-US" dirty="0"/>
              <a:t>policy proposal from an ad hoc committee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policy was proposed for the compliance to the current </a:t>
            </a:r>
            <a:r>
              <a:rPr lang="en-US" dirty="0" smtClean="0"/>
              <a:t>state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3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i="1" dirty="0" smtClean="0"/>
              <a:t>Proposed Policy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8240162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The total credits awarded for military training and service will be </a:t>
            </a:r>
            <a:r>
              <a:rPr lang="en-US" sz="2400" b="1" dirty="0"/>
              <a:t>limited to 10 semester credit hours</a:t>
            </a:r>
            <a:r>
              <a:rPr lang="en-US" sz="2400" dirty="0" smtClean="0"/>
              <a:t>.</a:t>
            </a:r>
          </a:p>
          <a:p>
            <a:pPr lvl="0"/>
            <a:r>
              <a:rPr lang="en-US" sz="2400" dirty="0"/>
              <a:t>Service members may earn up to </a:t>
            </a:r>
            <a:r>
              <a:rPr lang="en-US" sz="2400" b="1" dirty="0"/>
              <a:t>4 hours of physical education credit</a:t>
            </a:r>
            <a:r>
              <a:rPr lang="en-US" sz="2400" dirty="0"/>
              <a:t> according to the following formula:</a:t>
            </a:r>
          </a:p>
          <a:p>
            <a:pPr lvl="1"/>
            <a:r>
              <a:rPr lang="en-US" sz="2400" dirty="0"/>
              <a:t>[Existing Bulletin Language to be Edited]: A student who has served in the Armed Forces (on active duty, in the National Guard, or the Reserves) may receive physical education credits as follows: </a:t>
            </a:r>
            <a:r>
              <a:rPr lang="en-US" sz="2400" b="1" dirty="0"/>
              <a:t>2 hours of credit </a:t>
            </a:r>
            <a:r>
              <a:rPr lang="en-US" sz="2400" dirty="0"/>
              <a:t>upon completion of basic training and advanced individual training for those serving on active duty, reserves, or national guard; </a:t>
            </a:r>
            <a:r>
              <a:rPr lang="en-US" sz="2400" b="1" dirty="0"/>
              <a:t>4 hours of credit </a:t>
            </a:r>
            <a:r>
              <a:rPr lang="en-US" sz="2400" dirty="0"/>
              <a:t>for active duty service of one year or more.</a:t>
            </a:r>
          </a:p>
        </p:txBody>
      </p:sp>
    </p:spTree>
    <p:extLst>
      <p:ext uri="{BB962C8B-B14F-4D97-AF65-F5344CB8AC3E}">
        <p14:creationId xmlns:p14="http://schemas.microsoft.com/office/powerpoint/2010/main" val="81106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i="1" dirty="0" smtClean="0"/>
              <a:t>Proposed Policy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8240162" cy="5105400"/>
          </a:xfrm>
        </p:spPr>
        <p:txBody>
          <a:bodyPr>
            <a:noAutofit/>
          </a:bodyPr>
          <a:lstStyle/>
          <a:p>
            <a:pPr lvl="0"/>
            <a:r>
              <a:rPr lang="en-US" sz="2600" dirty="0" smtClean="0"/>
              <a:t>Service </a:t>
            </a:r>
            <a:r>
              <a:rPr lang="en-US" sz="2600" dirty="0"/>
              <a:t>members may earn </a:t>
            </a:r>
            <a:r>
              <a:rPr lang="en-US" sz="2600" b="1" dirty="0"/>
              <a:t>up to 6 hours of military science elective credit</a:t>
            </a:r>
            <a:r>
              <a:rPr lang="en-US" sz="2600" dirty="0"/>
              <a:t> for training documented on the JST. If this policy is approved, the transcript evaluator will work with the current Military Sciences leadership to chart equivalencies eligible for credits. </a:t>
            </a:r>
          </a:p>
          <a:p>
            <a:pPr lvl="0"/>
            <a:r>
              <a:rPr lang="en-US" sz="2600" dirty="0"/>
              <a:t>Service members may earn </a:t>
            </a:r>
            <a:r>
              <a:rPr lang="en-US" sz="2600" b="1" dirty="0"/>
              <a:t>up to 6 hours of general elective credit</a:t>
            </a:r>
            <a:r>
              <a:rPr lang="en-US" sz="2600" dirty="0"/>
              <a:t> for other training documented on the JST in accord with this policy.</a:t>
            </a:r>
          </a:p>
          <a:p>
            <a:pPr lvl="0"/>
            <a:r>
              <a:rPr lang="en-US" sz="2600" dirty="0"/>
              <a:t>At the discretion of the student’s academic unit, some upper level elective credits may be allowed to satisfy specific degree requirements by substitution</a:t>
            </a:r>
            <a:r>
              <a:rPr lang="en-US" sz="2600" dirty="0" smtClean="0"/>
              <a:t>.</a:t>
            </a:r>
          </a:p>
          <a:p>
            <a:pPr marL="0" lvl="0" indent="0" algn="ctr">
              <a:buNone/>
            </a:pPr>
            <a:r>
              <a:rPr lang="en-US" sz="2600" dirty="0" smtClean="0"/>
              <a:t>(JST -  Joint Services Transcript)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6577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5048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Other Restrictions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80961" y="1447800"/>
            <a:ext cx="8153400" cy="5410200"/>
          </a:xfrm>
        </p:spPr>
        <p:txBody>
          <a:bodyPr>
            <a:noAutofit/>
          </a:bodyPr>
          <a:lstStyle/>
          <a:p>
            <a:r>
              <a:rPr lang="en-US" dirty="0"/>
              <a:t>Recommendations for credit at the vocational level are not acceptable for credit at AU. </a:t>
            </a:r>
            <a:endParaRPr lang="en-US" dirty="0" smtClean="0"/>
          </a:p>
          <a:p>
            <a:r>
              <a:rPr lang="en-US" dirty="0"/>
              <a:t>AU does not award credit for military occupations or for courses with ACE recommendations that are considered </a:t>
            </a:r>
            <a:r>
              <a:rPr lang="en-US" b="1" dirty="0"/>
              <a:t>low-level </a:t>
            </a:r>
            <a:r>
              <a:rPr lang="en-US" b="1" dirty="0" smtClean="0"/>
              <a:t>vocational/technical</a:t>
            </a:r>
            <a:r>
              <a:rPr lang="en-US" dirty="0" smtClean="0"/>
              <a:t> </a:t>
            </a:r>
            <a:r>
              <a:rPr lang="en-US" dirty="0"/>
              <a:t>in nature</a:t>
            </a:r>
            <a:r>
              <a:rPr lang="en-US" dirty="0" smtClean="0"/>
              <a:t>.</a:t>
            </a:r>
          </a:p>
          <a:p>
            <a:r>
              <a:rPr lang="en-US" dirty="0"/>
              <a:t>Duplicate credit recommendations will not be allowed</a:t>
            </a:r>
            <a:r>
              <a:rPr lang="en-US" dirty="0" smtClean="0"/>
              <a:t>.</a:t>
            </a:r>
          </a:p>
          <a:p>
            <a:r>
              <a:rPr lang="en-US" dirty="0"/>
              <a:t>In most cases, credits will be awarded as elective credit.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(ACE – The American Council Education)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401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Senate Committee Reviews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609600" y="2057400"/>
            <a:ext cx="38862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/>
              <a:t>Sabit Adanur, Polymer </a:t>
            </a:r>
            <a:r>
              <a:rPr lang="en-US" sz="1400" dirty="0"/>
              <a:t>&amp;</a:t>
            </a:r>
            <a:r>
              <a:rPr lang="en-US" sz="1400" dirty="0" smtClean="0"/>
              <a:t> Fiber Engineering</a:t>
            </a:r>
          </a:p>
          <a:p>
            <a:pPr marL="0" indent="0">
              <a:buNone/>
            </a:pPr>
            <a:r>
              <a:rPr lang="en-US" sz="1400" dirty="0" smtClean="0"/>
              <a:t>Wayne </a:t>
            </a:r>
            <a:r>
              <a:rPr lang="en-US" sz="1400" dirty="0"/>
              <a:t>Alderman, Dean of Enrollment Services 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Nadine P. Ellero, Library</a:t>
            </a:r>
          </a:p>
          <a:p>
            <a:pPr marL="0" indent="0">
              <a:buNone/>
            </a:pPr>
            <a:r>
              <a:rPr lang="en-US" sz="1400" dirty="0" smtClean="0"/>
              <a:t>Xing Fang, Civil Engineering  (Chair)</a:t>
            </a:r>
          </a:p>
          <a:p>
            <a:pPr marL="0" indent="0">
              <a:buNone/>
            </a:pPr>
            <a:r>
              <a:rPr lang="en-US" sz="1400" dirty="0" smtClean="0"/>
              <a:t>David Held, Entomology </a:t>
            </a:r>
            <a:r>
              <a:rPr lang="en-US" sz="1400" dirty="0"/>
              <a:t>&amp;</a:t>
            </a:r>
            <a:r>
              <a:rPr lang="en-US" sz="1400" dirty="0" smtClean="0"/>
              <a:t> Plant Pathology</a:t>
            </a:r>
          </a:p>
          <a:p>
            <a:pPr marL="0" indent="0">
              <a:buNone/>
            </a:pPr>
            <a:r>
              <a:rPr lang="en-US" sz="1400" dirty="0" smtClean="0"/>
              <a:t>Lisa Kensler, Educational Foundations </a:t>
            </a:r>
            <a:r>
              <a:rPr lang="en-US" sz="1400" dirty="0"/>
              <a:t>&amp;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     Leadership Technology</a:t>
            </a:r>
          </a:p>
          <a:p>
            <a:pPr marL="0" indent="0">
              <a:buNone/>
            </a:pPr>
            <a:r>
              <a:rPr lang="en-US" sz="1400" dirty="0" smtClean="0"/>
              <a:t>Brian Parr, Curriculum </a:t>
            </a:r>
            <a:r>
              <a:rPr lang="en-US" sz="1400" dirty="0"/>
              <a:t>&amp;</a:t>
            </a:r>
            <a:r>
              <a:rPr lang="en-US" sz="1400" dirty="0" smtClean="0"/>
              <a:t> Teaching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Amysue Reilly, Special Ed., Rehabilitation, </a:t>
            </a:r>
            <a:r>
              <a:rPr lang="en-US" sz="1400" dirty="0"/>
              <a:t>&amp;</a:t>
            </a:r>
            <a:r>
              <a:rPr lang="en-US" sz="1400" dirty="0" smtClean="0"/>
              <a:t> 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Counseling</a:t>
            </a:r>
          </a:p>
          <a:p>
            <a:pPr marL="0" indent="0">
              <a:buNone/>
            </a:pPr>
            <a:r>
              <a:rPr lang="en-US" sz="1400" dirty="0" smtClean="0"/>
              <a:t>Paula Peek, Consumer Affairs</a:t>
            </a:r>
          </a:p>
          <a:p>
            <a:pPr marL="0" indent="0">
              <a:buNone/>
            </a:pPr>
            <a:r>
              <a:rPr lang="en-US" sz="1400" dirty="0" smtClean="0"/>
              <a:t>Constance </a:t>
            </a:r>
            <a:r>
              <a:rPr lang="en-US" sz="1400" dirty="0"/>
              <a:t>Relihan, Associate Provost for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Undergraduate Studies</a:t>
            </a:r>
            <a:r>
              <a:rPr lang="en-US" sz="1400" dirty="0"/>
              <a:t>	</a:t>
            </a:r>
          </a:p>
          <a:p>
            <a:pPr marL="0" indent="0">
              <a:buNone/>
            </a:pPr>
            <a:r>
              <a:rPr lang="en-US" sz="1400" dirty="0" smtClean="0"/>
              <a:t>Margaret </a:t>
            </a:r>
            <a:r>
              <a:rPr lang="en-US" sz="1400" dirty="0"/>
              <a:t>Ross, Educational Foundations &amp;</a:t>
            </a:r>
          </a:p>
          <a:p>
            <a:pPr marL="0" indent="0">
              <a:buNone/>
            </a:pPr>
            <a:r>
              <a:rPr lang="en-US" sz="1400" dirty="0"/>
              <a:t>     Leadership Technology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800600" y="2057400"/>
            <a:ext cx="3886200" cy="4495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600" dirty="0" smtClean="0"/>
              <a:t>Michael Baginski, Electrical &amp;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Computer Engineering</a:t>
            </a:r>
          </a:p>
          <a:p>
            <a:pPr marL="0" indent="0">
              <a:buNone/>
            </a:pPr>
            <a:r>
              <a:rPr lang="en-US" sz="1600" dirty="0" smtClean="0"/>
              <a:t>Timothy Boosinger, Provost</a:t>
            </a:r>
          </a:p>
          <a:p>
            <a:pPr marL="0" indent="0">
              <a:buNone/>
            </a:pPr>
            <a:r>
              <a:rPr lang="en-US" sz="1600" dirty="0" smtClean="0"/>
              <a:t>Gisela Buschle-Diller, </a:t>
            </a:r>
            <a:r>
              <a:rPr lang="en-US" sz="1600" dirty="0"/>
              <a:t>Polymer </a:t>
            </a:r>
            <a:r>
              <a:rPr lang="en-US" sz="1600" dirty="0" smtClean="0"/>
              <a:t>&amp; </a:t>
            </a:r>
            <a:r>
              <a:rPr lang="en-US" sz="1600" dirty="0"/>
              <a:t>Fiber </a:t>
            </a:r>
            <a:r>
              <a:rPr lang="en-US" sz="1600" dirty="0" smtClean="0"/>
              <a:t>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Engineering, Senate Secretary </a:t>
            </a:r>
          </a:p>
          <a:p>
            <a:pPr marL="0" indent="0">
              <a:buNone/>
            </a:pPr>
            <a:r>
              <a:rPr lang="en-US" sz="1600" dirty="0" smtClean="0"/>
              <a:t>Larry Crowley, Civil Engineering, Immediate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Senate Past Chair</a:t>
            </a:r>
          </a:p>
          <a:p>
            <a:pPr marL="0" indent="0">
              <a:buNone/>
            </a:pPr>
            <a:r>
              <a:rPr lang="en-US" sz="1600" dirty="0" smtClean="0"/>
              <a:t>Patricia Duffy, Ag Economics &amp; Rural Sociology, </a:t>
            </a:r>
          </a:p>
          <a:p>
            <a:pPr marL="0" indent="0">
              <a:buNone/>
            </a:pPr>
            <a:r>
              <a:rPr lang="en-US" sz="1600" dirty="0" smtClean="0"/>
              <a:t>     Senate Chair</a:t>
            </a:r>
          </a:p>
          <a:p>
            <a:pPr marL="0" indent="0">
              <a:buNone/>
            </a:pPr>
            <a:r>
              <a:rPr lang="en-US" sz="1600" dirty="0" smtClean="0"/>
              <a:t>Emily Myers, Sociology</a:t>
            </a:r>
          </a:p>
          <a:p>
            <a:pPr marL="0" indent="0">
              <a:buNone/>
            </a:pPr>
            <a:r>
              <a:rPr lang="en-US" sz="1600" dirty="0" smtClean="0"/>
              <a:t>Laura Plexico, Communication Disorders, Senate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Secretary-elect </a:t>
            </a:r>
          </a:p>
          <a:p>
            <a:pPr marL="0" indent="0">
              <a:buNone/>
            </a:pPr>
            <a:r>
              <a:rPr lang="en-US" sz="1600" dirty="0" smtClean="0"/>
              <a:t>Larry Teeter, Senate Chair-elect</a:t>
            </a:r>
          </a:p>
          <a:p>
            <a:pPr marL="0" indent="0">
              <a:buNone/>
            </a:pPr>
            <a:r>
              <a:rPr lang="en-US" sz="1600" dirty="0" smtClean="0"/>
              <a:t>Sara Wolf, </a:t>
            </a:r>
            <a:r>
              <a:rPr lang="en-US" sz="1600" dirty="0"/>
              <a:t>Educational Foundations &amp;</a:t>
            </a:r>
          </a:p>
          <a:p>
            <a:pPr marL="0" indent="0">
              <a:buNone/>
            </a:pPr>
            <a:r>
              <a:rPr lang="en-US" sz="1600" dirty="0"/>
              <a:t>     Leadership Technology</a:t>
            </a:r>
          </a:p>
          <a:p>
            <a:pPr marL="0" indent="0">
              <a:buNone/>
            </a:pPr>
            <a:r>
              <a:rPr lang="en-US" sz="1600" dirty="0" smtClean="0"/>
              <a:t>Kevin E. Yost, Finance</a:t>
            </a:r>
            <a:endParaRPr lang="en-US" sz="16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"/>
          </p:nvPr>
        </p:nvSpPr>
        <p:spPr>
          <a:xfrm>
            <a:off x="609600" y="1600200"/>
            <a:ext cx="3886200" cy="381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Academic Standards Committee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886200" cy="381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Senate Steering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09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589</TotalTime>
  <Words>525</Words>
  <Application>Microsoft Office PowerPoint</Application>
  <PresentationFormat>On-screen Show (4:3)</PresentationFormat>
  <Paragraphs>61</Paragraphs>
  <Slides>6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Median</vt:lpstr>
      <vt:lpstr>Policy on Academic Credit for Military Service and Training</vt:lpstr>
      <vt:lpstr>Genesis of the Proposal &amp; Proposal Development Process</vt:lpstr>
      <vt:lpstr>Proposed Policy</vt:lpstr>
      <vt:lpstr>Proposed Policy</vt:lpstr>
      <vt:lpstr>Other Restrictions</vt:lpstr>
      <vt:lpstr>Senate Committee Reviews</vt:lpstr>
    </vt:vector>
  </TitlesOfParts>
  <Company>Auburn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Exploratory Freshman Admission and Conditional Admission</dc:title>
  <dc:creator>Constance Relihan</dc:creator>
  <cp:lastModifiedBy>Xing Fang</cp:lastModifiedBy>
  <cp:revision>40</cp:revision>
  <cp:lastPrinted>2015-04-23T17:18:39Z</cp:lastPrinted>
  <dcterms:created xsi:type="dcterms:W3CDTF">2014-10-01T16:19:19Z</dcterms:created>
  <dcterms:modified xsi:type="dcterms:W3CDTF">2015-04-23T21:42:07Z</dcterms:modified>
</cp:coreProperties>
</file>