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9" r:id="rId3"/>
    <p:sldId id="257" r:id="rId4"/>
    <p:sldId id="258" r:id="rId5"/>
    <p:sldId id="281" r:id="rId6"/>
    <p:sldId id="283" r:id="rId7"/>
    <p:sldId id="282" r:id="rId8"/>
    <p:sldId id="285" r:id="rId9"/>
    <p:sldId id="286" r:id="rId10"/>
    <p:sldId id="288" r:id="rId11"/>
    <p:sldId id="287" r:id="rId12"/>
    <p:sldId id="289" r:id="rId13"/>
    <p:sldId id="290" r:id="rId14"/>
    <p:sldId id="291" r:id="rId15"/>
    <p:sldId id="292" r:id="rId16"/>
    <p:sldId id="293" r:id="rId17"/>
    <p:sldId id="294" r:id="rId18"/>
    <p:sldId id="295" r:id="rId19"/>
    <p:sldId id="296" r:id="rId20"/>
    <p:sldId id="297" r:id="rId21"/>
    <p:sldId id="298" r:id="rId22"/>
    <p:sldId id="300" r:id="rId23"/>
    <p:sldId id="299" r:id="rId24"/>
    <p:sldId id="280" r:id="rId25"/>
    <p:sldId id="301" r:id="rId2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8179" autoAdjust="0"/>
    <p:restoredTop sz="75226" autoAdjust="0"/>
  </p:normalViewPr>
  <p:slideViewPr>
    <p:cSldViewPr>
      <p:cViewPr>
        <p:scale>
          <a:sx n="63" d="100"/>
          <a:sy n="63" d="100"/>
        </p:scale>
        <p:origin x="-245"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EE7E54B0-D2C4-4938-BFFC-92502B355B92}" type="datetimeFigureOut">
              <a:rPr lang="en-US" smtClean="0"/>
              <a:t>1/13/2015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4880AA38-630F-41E2-AE90-8D123C437E4A}" type="slidenum">
              <a:rPr lang="en-US" smtClean="0"/>
              <a:t>‹#›</a:t>
            </a:fld>
            <a:endParaRPr lang="en-US"/>
          </a:p>
        </p:txBody>
      </p:sp>
    </p:spTree>
    <p:extLst>
      <p:ext uri="{BB962C8B-B14F-4D97-AF65-F5344CB8AC3E}">
        <p14:creationId xmlns:p14="http://schemas.microsoft.com/office/powerpoint/2010/main" val="861361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4</a:t>
            </a:fld>
            <a:endParaRPr lang="en-US"/>
          </a:p>
        </p:txBody>
      </p:sp>
    </p:spTree>
    <p:extLst>
      <p:ext uri="{BB962C8B-B14F-4D97-AF65-F5344CB8AC3E}">
        <p14:creationId xmlns:p14="http://schemas.microsoft.com/office/powerpoint/2010/main" val="20390577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13</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14</a:t>
            </a:fld>
            <a:endParaRPr lang="en-US"/>
          </a:p>
        </p:txBody>
      </p:sp>
    </p:spTree>
    <p:extLst>
      <p:ext uri="{BB962C8B-B14F-4D97-AF65-F5344CB8AC3E}">
        <p14:creationId xmlns:p14="http://schemas.microsoft.com/office/powerpoint/2010/main" val="2703363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15</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16</a:t>
            </a:fld>
            <a:endParaRPr lang="en-US"/>
          </a:p>
        </p:txBody>
      </p:sp>
    </p:spTree>
    <p:extLst>
      <p:ext uri="{BB962C8B-B14F-4D97-AF65-F5344CB8AC3E}">
        <p14:creationId xmlns:p14="http://schemas.microsoft.com/office/powerpoint/2010/main" val="35882894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17</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18</a:t>
            </a:fld>
            <a:endParaRPr lang="en-US"/>
          </a:p>
        </p:txBody>
      </p:sp>
    </p:spTree>
    <p:extLst>
      <p:ext uri="{BB962C8B-B14F-4D97-AF65-F5344CB8AC3E}">
        <p14:creationId xmlns:p14="http://schemas.microsoft.com/office/powerpoint/2010/main" val="29438953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19</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20</a:t>
            </a:fld>
            <a:endParaRPr lang="en-US"/>
          </a:p>
        </p:txBody>
      </p:sp>
    </p:spTree>
    <p:extLst>
      <p:ext uri="{BB962C8B-B14F-4D97-AF65-F5344CB8AC3E}">
        <p14:creationId xmlns:p14="http://schemas.microsoft.com/office/powerpoint/2010/main" val="29232008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21</a:t>
            </a:fld>
            <a:endParaRPr lang="en-US"/>
          </a:p>
        </p:txBody>
      </p:sp>
    </p:spTree>
    <p:extLst>
      <p:ext uri="{BB962C8B-B14F-4D97-AF65-F5344CB8AC3E}">
        <p14:creationId xmlns:p14="http://schemas.microsoft.com/office/powerpoint/2010/main" val="1106449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22</a:t>
            </a:fld>
            <a:endParaRPr lang="en-US"/>
          </a:p>
        </p:txBody>
      </p:sp>
    </p:spTree>
    <p:extLst>
      <p:ext uri="{BB962C8B-B14F-4D97-AF65-F5344CB8AC3E}">
        <p14:creationId xmlns:p14="http://schemas.microsoft.com/office/powerpoint/2010/main" val="3425246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5</a:t>
            </a:fld>
            <a:endParaRPr lang="en-US"/>
          </a:p>
        </p:txBody>
      </p:sp>
    </p:spTree>
    <p:extLst>
      <p:ext uri="{BB962C8B-B14F-4D97-AF65-F5344CB8AC3E}">
        <p14:creationId xmlns:p14="http://schemas.microsoft.com/office/powerpoint/2010/main" val="13652873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23</a:t>
            </a:fld>
            <a:endParaRPr lang="en-US"/>
          </a:p>
        </p:txBody>
      </p:sp>
    </p:spTree>
    <p:extLst>
      <p:ext uri="{BB962C8B-B14F-4D97-AF65-F5344CB8AC3E}">
        <p14:creationId xmlns:p14="http://schemas.microsoft.com/office/powerpoint/2010/main" val="40853901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880AA38-630F-41E2-AE90-8D123C437E4A}" type="slidenum">
              <a:rPr lang="en-US" smtClean="0"/>
              <a:t>24</a:t>
            </a:fld>
            <a:endParaRPr lang="en-US"/>
          </a:p>
        </p:txBody>
      </p:sp>
    </p:spTree>
    <p:extLst>
      <p:ext uri="{BB962C8B-B14F-4D97-AF65-F5344CB8AC3E}">
        <p14:creationId xmlns:p14="http://schemas.microsoft.com/office/powerpoint/2010/main" val="2562646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6</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7</a:t>
            </a:fld>
            <a:endParaRPr lang="en-US"/>
          </a:p>
        </p:txBody>
      </p:sp>
    </p:spTree>
    <p:extLst>
      <p:ext uri="{BB962C8B-B14F-4D97-AF65-F5344CB8AC3E}">
        <p14:creationId xmlns:p14="http://schemas.microsoft.com/office/powerpoint/2010/main" val="3127005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8</a:t>
            </a:fld>
            <a:endParaRPr lang="en-US"/>
          </a:p>
        </p:txBody>
      </p:sp>
    </p:spTree>
    <p:extLst>
      <p:ext uri="{BB962C8B-B14F-4D97-AF65-F5344CB8AC3E}">
        <p14:creationId xmlns:p14="http://schemas.microsoft.com/office/powerpoint/2010/main" val="2306820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9</a:t>
            </a:fld>
            <a:endParaRPr lang="en-US"/>
          </a:p>
        </p:txBody>
      </p:sp>
    </p:spTree>
    <p:extLst>
      <p:ext uri="{BB962C8B-B14F-4D97-AF65-F5344CB8AC3E}">
        <p14:creationId xmlns:p14="http://schemas.microsoft.com/office/powerpoint/2010/main" val="1988833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10</a:t>
            </a:fld>
            <a:endParaRPr lang="en-US"/>
          </a:p>
        </p:txBody>
      </p:sp>
    </p:spTree>
    <p:extLst>
      <p:ext uri="{BB962C8B-B14F-4D97-AF65-F5344CB8AC3E}">
        <p14:creationId xmlns:p14="http://schemas.microsoft.com/office/powerpoint/2010/main" val="1797391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11</a:t>
            </a:fld>
            <a:endParaRPr lang="en-US"/>
          </a:p>
        </p:txBody>
      </p:sp>
    </p:spTree>
    <p:extLst>
      <p:ext uri="{BB962C8B-B14F-4D97-AF65-F5344CB8AC3E}">
        <p14:creationId xmlns:p14="http://schemas.microsoft.com/office/powerpoint/2010/main" val="1220193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0AA38-630F-41E2-AE90-8D123C437E4A}" type="slidenum">
              <a:rPr lang="en-US" smtClean="0"/>
              <a:t>12</a:t>
            </a:fld>
            <a:endParaRPr lang="en-US"/>
          </a:p>
        </p:txBody>
      </p:sp>
    </p:spTree>
    <p:extLst>
      <p:ext uri="{BB962C8B-B14F-4D97-AF65-F5344CB8AC3E}">
        <p14:creationId xmlns:p14="http://schemas.microsoft.com/office/powerpoint/2010/main" val="596356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368253-C5B8-4BE5-8A3E-A6C901E1AE03}"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3675410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68253-C5B8-4BE5-8A3E-A6C901E1AE03}"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2867105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68253-C5B8-4BE5-8A3E-A6C901E1AE03}"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13048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68253-C5B8-4BE5-8A3E-A6C901E1AE03}"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3928644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68253-C5B8-4BE5-8A3E-A6C901E1AE03}"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375330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368253-C5B8-4BE5-8A3E-A6C901E1AE03}"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2484070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368253-C5B8-4BE5-8A3E-A6C901E1AE03}" type="datetimeFigureOut">
              <a:rPr lang="en-US" smtClean="0"/>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380669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368253-C5B8-4BE5-8A3E-A6C901E1AE03}" type="datetimeFigureOut">
              <a:rPr lang="en-US" smtClean="0"/>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11028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68253-C5B8-4BE5-8A3E-A6C901E1AE03}" type="datetimeFigureOut">
              <a:rPr lang="en-US" smtClean="0"/>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2742499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68253-C5B8-4BE5-8A3E-A6C901E1AE03}"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728090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68253-C5B8-4BE5-8A3E-A6C901E1AE03}"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B28D7F-A07B-4FEE-A5DA-90C700339CED}" type="slidenum">
              <a:rPr lang="en-US" smtClean="0"/>
              <a:t>‹#›</a:t>
            </a:fld>
            <a:endParaRPr lang="en-US"/>
          </a:p>
        </p:txBody>
      </p:sp>
    </p:spTree>
    <p:extLst>
      <p:ext uri="{BB962C8B-B14F-4D97-AF65-F5344CB8AC3E}">
        <p14:creationId xmlns:p14="http://schemas.microsoft.com/office/powerpoint/2010/main" val="2562416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68253-C5B8-4BE5-8A3E-A6C901E1AE03}" type="datetimeFigureOut">
              <a:rPr lang="en-US" smtClean="0"/>
              <a:t>1/13/2015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B28D7F-A07B-4FEE-A5DA-90C700339CED}" type="slidenum">
              <a:rPr lang="en-US" smtClean="0"/>
              <a:t>‹#›</a:t>
            </a:fld>
            <a:endParaRPr lang="en-US"/>
          </a:p>
        </p:txBody>
      </p:sp>
    </p:spTree>
    <p:extLst>
      <p:ext uri="{BB962C8B-B14F-4D97-AF65-F5344CB8AC3E}">
        <p14:creationId xmlns:p14="http://schemas.microsoft.com/office/powerpoint/2010/main" val="851090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199"/>
            <a:ext cx="7772400" cy="2762251"/>
          </a:xfrm>
        </p:spPr>
        <p:txBody>
          <a:bodyPr>
            <a:normAutofit fontScale="90000"/>
          </a:bodyPr>
          <a:lstStyle/>
          <a:p>
            <a:r>
              <a:rPr lang="en-US" dirty="0" smtClean="0"/>
              <a:t>Uniform Administrative Requirements, Cost Principles, and Audit Requirements for Federal Awards</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p>
            <a:r>
              <a:rPr lang="en-US" sz="2000" dirty="0" smtClean="0"/>
              <a:t>University Senate Meeting</a:t>
            </a:r>
          </a:p>
          <a:p>
            <a:r>
              <a:rPr lang="en-US" sz="2000" dirty="0" smtClean="0"/>
              <a:t>1-13-2015</a:t>
            </a:r>
          </a:p>
          <a:p>
            <a:r>
              <a:rPr lang="en-US" sz="2000" dirty="0" smtClean="0"/>
              <a:t>Martha Taylor</a:t>
            </a:r>
          </a:p>
          <a:p>
            <a:endParaRPr lang="en-US" dirty="0"/>
          </a:p>
        </p:txBody>
      </p:sp>
    </p:spTree>
    <p:extLst>
      <p:ext uri="{BB962C8B-B14F-4D97-AF65-F5344CB8AC3E}">
        <p14:creationId xmlns:p14="http://schemas.microsoft.com/office/powerpoint/2010/main" val="3396402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75000"/>
                  </a:schemeClr>
                </a:solidFill>
              </a:rPr>
              <a:t>Emphasis on internal controls</a:t>
            </a:r>
          </a:p>
          <a:p>
            <a:r>
              <a:rPr lang="en-US" sz="3600" dirty="0" smtClean="0"/>
              <a:t>Procurement</a:t>
            </a:r>
          </a:p>
          <a:p>
            <a:r>
              <a:rPr lang="en-US" sz="3600" dirty="0" smtClean="0">
                <a:solidFill>
                  <a:schemeClr val="bg1">
                    <a:lumMod val="75000"/>
                  </a:schemeClr>
                </a:solidFill>
              </a:rPr>
              <a:t>Performance Reporting</a:t>
            </a:r>
          </a:p>
          <a:p>
            <a:r>
              <a:rPr lang="en-US" sz="3600" dirty="0" err="1" smtClean="0">
                <a:solidFill>
                  <a:schemeClr val="bg1">
                    <a:lumMod val="75000"/>
                  </a:schemeClr>
                </a:solidFill>
              </a:rPr>
              <a:t>Subrecipient</a:t>
            </a:r>
            <a:r>
              <a:rPr lang="en-US" sz="3600" dirty="0" smtClean="0">
                <a:solidFill>
                  <a:schemeClr val="bg1">
                    <a:lumMod val="75000"/>
                  </a:schemeClr>
                </a:solidFill>
              </a:rPr>
              <a:t> Monitoring</a:t>
            </a:r>
          </a:p>
          <a:p>
            <a:r>
              <a:rPr lang="en-US" sz="3600" dirty="0" smtClean="0">
                <a:solidFill>
                  <a:schemeClr val="bg1">
                    <a:lumMod val="75000"/>
                  </a:schemeClr>
                </a:solidFill>
              </a:rPr>
              <a:t>Compensation</a:t>
            </a:r>
          </a:p>
          <a:p>
            <a:r>
              <a:rPr lang="en-US" sz="3600" dirty="0" smtClean="0">
                <a:solidFill>
                  <a:schemeClr val="bg1">
                    <a:lumMod val="75000"/>
                  </a:schemeClr>
                </a:solidFill>
              </a:rPr>
              <a:t>Indirect Costs</a:t>
            </a:r>
          </a:p>
        </p:txBody>
      </p:sp>
    </p:spTree>
    <p:extLst>
      <p:ext uri="{BB962C8B-B14F-4D97-AF65-F5344CB8AC3E}">
        <p14:creationId xmlns:p14="http://schemas.microsoft.com/office/powerpoint/2010/main" val="7591496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Procurement</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a:spcAft>
                <a:spcPts val="1200"/>
              </a:spcAft>
            </a:pPr>
            <a:r>
              <a:rPr lang="en-US" dirty="0" smtClean="0"/>
              <a:t>Purchases of supplies AND services under $3,000 do not require quotes</a:t>
            </a:r>
          </a:p>
          <a:p>
            <a:pPr>
              <a:spcAft>
                <a:spcPts val="1200"/>
              </a:spcAft>
            </a:pPr>
            <a:r>
              <a:rPr lang="en-US" dirty="0" smtClean="0"/>
              <a:t>Purchases of supplies AND services between $3,000 and $150,000 </a:t>
            </a:r>
            <a:r>
              <a:rPr lang="en-US" b="1" u="sng" dirty="0" smtClean="0"/>
              <a:t>require</a:t>
            </a:r>
            <a:r>
              <a:rPr lang="en-US" dirty="0" smtClean="0"/>
              <a:t> quotes from an “adequate number of qualified suppliers”</a:t>
            </a:r>
          </a:p>
          <a:p>
            <a:pPr>
              <a:spcAft>
                <a:spcPts val="1200"/>
              </a:spcAft>
            </a:pPr>
            <a:r>
              <a:rPr lang="en-US" dirty="0" smtClean="0"/>
              <a:t>Purchases over $150,000 require sealed bids or competitive proposals</a:t>
            </a:r>
          </a:p>
          <a:p>
            <a:pPr>
              <a:spcAft>
                <a:spcPts val="1200"/>
              </a:spcAft>
            </a:pPr>
            <a:r>
              <a:rPr lang="en-US" dirty="0" smtClean="0"/>
              <a:t>Note that the State of Alabama bid law threshold for requiring bids is $7,500</a:t>
            </a:r>
            <a:endParaRPr lang="en-US" dirty="0"/>
          </a:p>
        </p:txBody>
      </p:sp>
    </p:spTree>
    <p:extLst>
      <p:ext uri="{BB962C8B-B14F-4D97-AF65-F5344CB8AC3E}">
        <p14:creationId xmlns:p14="http://schemas.microsoft.com/office/powerpoint/2010/main" val="3683735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Auburn Response</a:t>
            </a:r>
            <a:endParaRPr lang="en-US" dirty="0"/>
          </a:p>
        </p:txBody>
      </p:sp>
      <p:sp>
        <p:nvSpPr>
          <p:cNvPr id="3" name="Content Placeholder 2"/>
          <p:cNvSpPr>
            <a:spLocks noGrp="1"/>
          </p:cNvSpPr>
          <p:nvPr>
            <p:ph idx="1"/>
          </p:nvPr>
        </p:nvSpPr>
        <p:spPr/>
        <p:txBody>
          <a:bodyPr/>
          <a:lstStyle/>
          <a:p>
            <a:pPr>
              <a:spcAft>
                <a:spcPts val="1200"/>
              </a:spcAft>
            </a:pPr>
            <a:r>
              <a:rPr lang="en-US" dirty="0" smtClean="0"/>
              <a:t>PPS changed the small purchase threshold for purchases which do NOT require a purchase order from the current $2500 to $3000 and modified the spending policies accordingly</a:t>
            </a:r>
          </a:p>
          <a:p>
            <a:r>
              <a:rPr lang="en-US" dirty="0" smtClean="0"/>
              <a:t>Auburn’s practice of using preferred vendor contracts will relieve the requirement for quotes on many types of purchases</a:t>
            </a:r>
            <a:endParaRPr lang="en-US" dirty="0"/>
          </a:p>
        </p:txBody>
      </p:sp>
    </p:spTree>
    <p:extLst>
      <p:ext uri="{BB962C8B-B14F-4D97-AF65-F5344CB8AC3E}">
        <p14:creationId xmlns:p14="http://schemas.microsoft.com/office/powerpoint/2010/main" val="3784254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75000"/>
                  </a:schemeClr>
                </a:solidFill>
              </a:rPr>
              <a:t>Emphasis on internal controls</a:t>
            </a:r>
          </a:p>
          <a:p>
            <a:r>
              <a:rPr lang="en-US" sz="3600" dirty="0" smtClean="0">
                <a:solidFill>
                  <a:schemeClr val="bg1">
                    <a:lumMod val="75000"/>
                  </a:schemeClr>
                </a:solidFill>
              </a:rPr>
              <a:t>Procurement</a:t>
            </a:r>
          </a:p>
          <a:p>
            <a:r>
              <a:rPr lang="en-US" sz="3600" dirty="0" smtClean="0"/>
              <a:t>Performance Reporting</a:t>
            </a:r>
          </a:p>
          <a:p>
            <a:r>
              <a:rPr lang="en-US" sz="3600" dirty="0" err="1" smtClean="0">
                <a:solidFill>
                  <a:schemeClr val="bg1">
                    <a:lumMod val="75000"/>
                  </a:schemeClr>
                </a:solidFill>
              </a:rPr>
              <a:t>Subrecipient</a:t>
            </a:r>
            <a:r>
              <a:rPr lang="en-US" sz="3600" dirty="0" smtClean="0">
                <a:solidFill>
                  <a:schemeClr val="bg1">
                    <a:lumMod val="75000"/>
                  </a:schemeClr>
                </a:solidFill>
              </a:rPr>
              <a:t> Monitoring</a:t>
            </a:r>
          </a:p>
          <a:p>
            <a:r>
              <a:rPr lang="en-US" sz="3600" dirty="0" smtClean="0">
                <a:solidFill>
                  <a:schemeClr val="bg1">
                    <a:lumMod val="75000"/>
                  </a:schemeClr>
                </a:solidFill>
              </a:rPr>
              <a:t>Compensation</a:t>
            </a:r>
          </a:p>
          <a:p>
            <a:r>
              <a:rPr lang="en-US" sz="3600" dirty="0" smtClean="0">
                <a:solidFill>
                  <a:schemeClr val="bg1">
                    <a:lumMod val="75000"/>
                  </a:schemeClr>
                </a:solidFill>
              </a:rPr>
              <a:t>Indirect Costs</a:t>
            </a:r>
          </a:p>
        </p:txBody>
      </p:sp>
    </p:spTree>
    <p:extLst>
      <p:ext uri="{BB962C8B-B14F-4D97-AF65-F5344CB8AC3E}">
        <p14:creationId xmlns:p14="http://schemas.microsoft.com/office/powerpoint/2010/main" val="33875027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reporting</a:t>
            </a:r>
            <a:endParaRPr lang="en-US" dirty="0"/>
          </a:p>
        </p:txBody>
      </p:sp>
      <p:sp>
        <p:nvSpPr>
          <p:cNvPr id="3" name="Content Placeholder 2"/>
          <p:cNvSpPr>
            <a:spLocks noGrp="1"/>
          </p:cNvSpPr>
          <p:nvPr>
            <p:ph idx="1"/>
          </p:nvPr>
        </p:nvSpPr>
        <p:spPr/>
        <p:txBody>
          <a:bodyPr/>
          <a:lstStyle/>
          <a:p>
            <a:r>
              <a:rPr lang="en-US" dirty="0" smtClean="0"/>
              <a:t>We </a:t>
            </a:r>
            <a:r>
              <a:rPr lang="en-US" u="sng" dirty="0" smtClean="0"/>
              <a:t>MUST</a:t>
            </a:r>
            <a:r>
              <a:rPr lang="en-US" dirty="0" smtClean="0"/>
              <a:t> monitor activities under Federal awards to assure compliance with applicable Federal requirements and that </a:t>
            </a:r>
            <a:r>
              <a:rPr lang="en-US" b="1" u="sng" dirty="0" smtClean="0"/>
              <a:t>performance expectations are being achieved</a:t>
            </a:r>
            <a:endParaRPr lang="en-US" b="1" u="sng" dirty="0"/>
          </a:p>
        </p:txBody>
      </p:sp>
    </p:spTree>
    <p:extLst>
      <p:ext uri="{BB962C8B-B14F-4D97-AF65-F5344CB8AC3E}">
        <p14:creationId xmlns:p14="http://schemas.microsoft.com/office/powerpoint/2010/main" val="1470673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75000"/>
                  </a:schemeClr>
                </a:solidFill>
              </a:rPr>
              <a:t>Emphasis on internal controls</a:t>
            </a:r>
          </a:p>
          <a:p>
            <a:r>
              <a:rPr lang="en-US" sz="3600" dirty="0" smtClean="0">
                <a:solidFill>
                  <a:schemeClr val="bg1">
                    <a:lumMod val="75000"/>
                  </a:schemeClr>
                </a:solidFill>
              </a:rPr>
              <a:t>Procurement</a:t>
            </a:r>
          </a:p>
          <a:p>
            <a:r>
              <a:rPr lang="en-US" sz="3600" dirty="0" smtClean="0">
                <a:solidFill>
                  <a:schemeClr val="bg1">
                    <a:lumMod val="75000"/>
                  </a:schemeClr>
                </a:solidFill>
              </a:rPr>
              <a:t>Performance Reporting</a:t>
            </a:r>
          </a:p>
          <a:p>
            <a:r>
              <a:rPr lang="en-US" sz="3600" dirty="0" err="1" smtClean="0">
                <a:solidFill>
                  <a:schemeClr val="tx1">
                    <a:lumMod val="95000"/>
                    <a:lumOff val="5000"/>
                  </a:schemeClr>
                </a:solidFill>
              </a:rPr>
              <a:t>Subrecipient</a:t>
            </a:r>
            <a:r>
              <a:rPr lang="en-US" sz="3600" dirty="0" smtClean="0">
                <a:solidFill>
                  <a:schemeClr val="tx1">
                    <a:lumMod val="95000"/>
                    <a:lumOff val="5000"/>
                  </a:schemeClr>
                </a:solidFill>
              </a:rPr>
              <a:t> Monitoring</a:t>
            </a:r>
          </a:p>
          <a:p>
            <a:r>
              <a:rPr lang="en-US" sz="3600" dirty="0" smtClean="0">
                <a:solidFill>
                  <a:schemeClr val="bg1">
                    <a:lumMod val="75000"/>
                  </a:schemeClr>
                </a:solidFill>
              </a:rPr>
              <a:t>Compensation</a:t>
            </a:r>
          </a:p>
          <a:p>
            <a:r>
              <a:rPr lang="en-US" sz="3600" dirty="0" smtClean="0">
                <a:solidFill>
                  <a:schemeClr val="bg1">
                    <a:lumMod val="75000"/>
                  </a:schemeClr>
                </a:solidFill>
              </a:rPr>
              <a:t>Indirect Costs</a:t>
            </a:r>
          </a:p>
        </p:txBody>
      </p:sp>
    </p:spTree>
    <p:extLst>
      <p:ext uri="{BB962C8B-B14F-4D97-AF65-F5344CB8AC3E}">
        <p14:creationId xmlns:p14="http://schemas.microsoft.com/office/powerpoint/2010/main" val="20194466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Subrecipient</a:t>
            </a:r>
            <a:r>
              <a:rPr lang="en-US" dirty="0" smtClean="0"/>
              <a:t> Monitoring</a:t>
            </a:r>
            <a:endParaRPr lang="en-US" dirty="0"/>
          </a:p>
        </p:txBody>
      </p:sp>
      <p:sp>
        <p:nvSpPr>
          <p:cNvPr id="3" name="Content Placeholder 2"/>
          <p:cNvSpPr>
            <a:spLocks noGrp="1"/>
          </p:cNvSpPr>
          <p:nvPr>
            <p:ph idx="1"/>
          </p:nvPr>
        </p:nvSpPr>
        <p:spPr/>
        <p:txBody>
          <a:bodyPr/>
          <a:lstStyle/>
          <a:p>
            <a:r>
              <a:rPr lang="en-US" dirty="0" smtClean="0"/>
              <a:t>We </a:t>
            </a:r>
            <a:r>
              <a:rPr lang="en-US" u="sng" dirty="0" smtClean="0"/>
              <a:t>MUST</a:t>
            </a:r>
            <a:r>
              <a:rPr lang="en-US" dirty="0" smtClean="0"/>
              <a:t> monitor the </a:t>
            </a:r>
            <a:r>
              <a:rPr lang="en-US" dirty="0" err="1" smtClean="0"/>
              <a:t>subrecipient</a:t>
            </a:r>
            <a:r>
              <a:rPr lang="en-US" dirty="0" smtClean="0"/>
              <a:t> to ensure the funds are used for authorized purposes and </a:t>
            </a:r>
            <a:r>
              <a:rPr lang="en-US" b="1" u="sng" dirty="0" smtClean="0"/>
              <a:t>that the </a:t>
            </a:r>
            <a:r>
              <a:rPr lang="en-US" b="1" u="sng" dirty="0" err="1" smtClean="0"/>
              <a:t>subaward</a:t>
            </a:r>
            <a:r>
              <a:rPr lang="en-US" b="1" u="sng" dirty="0" smtClean="0"/>
              <a:t> performance goals are achieved</a:t>
            </a:r>
            <a:endParaRPr lang="en-US" b="1" dirty="0"/>
          </a:p>
        </p:txBody>
      </p:sp>
    </p:spTree>
    <p:extLst>
      <p:ext uri="{BB962C8B-B14F-4D97-AF65-F5344CB8AC3E}">
        <p14:creationId xmlns:p14="http://schemas.microsoft.com/office/powerpoint/2010/main" val="35739288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75000"/>
                  </a:schemeClr>
                </a:solidFill>
              </a:rPr>
              <a:t>Emphasis on internal controls</a:t>
            </a:r>
          </a:p>
          <a:p>
            <a:r>
              <a:rPr lang="en-US" sz="3600" dirty="0" smtClean="0">
                <a:solidFill>
                  <a:schemeClr val="bg1">
                    <a:lumMod val="75000"/>
                  </a:schemeClr>
                </a:solidFill>
              </a:rPr>
              <a:t>Procurement</a:t>
            </a:r>
          </a:p>
          <a:p>
            <a:r>
              <a:rPr lang="en-US" sz="3600" dirty="0" smtClean="0">
                <a:solidFill>
                  <a:schemeClr val="bg1">
                    <a:lumMod val="75000"/>
                  </a:schemeClr>
                </a:solidFill>
              </a:rPr>
              <a:t>Performance Reporting</a:t>
            </a:r>
          </a:p>
          <a:p>
            <a:r>
              <a:rPr lang="en-US" sz="3600" dirty="0" err="1" smtClean="0">
                <a:solidFill>
                  <a:schemeClr val="bg1">
                    <a:lumMod val="75000"/>
                  </a:schemeClr>
                </a:solidFill>
              </a:rPr>
              <a:t>Subrecipient</a:t>
            </a:r>
            <a:r>
              <a:rPr lang="en-US" sz="3600" dirty="0" smtClean="0">
                <a:solidFill>
                  <a:schemeClr val="bg1">
                    <a:lumMod val="75000"/>
                  </a:schemeClr>
                </a:solidFill>
              </a:rPr>
              <a:t> Monitoring</a:t>
            </a:r>
          </a:p>
          <a:p>
            <a:r>
              <a:rPr lang="en-US" sz="3600" dirty="0" smtClean="0">
                <a:solidFill>
                  <a:schemeClr val="tx1">
                    <a:lumMod val="95000"/>
                    <a:lumOff val="5000"/>
                  </a:schemeClr>
                </a:solidFill>
              </a:rPr>
              <a:t>Compensation</a:t>
            </a:r>
          </a:p>
          <a:p>
            <a:r>
              <a:rPr lang="en-US" sz="3600" dirty="0" smtClean="0">
                <a:solidFill>
                  <a:schemeClr val="bg1">
                    <a:lumMod val="75000"/>
                  </a:schemeClr>
                </a:solidFill>
              </a:rPr>
              <a:t>Indirect Costs</a:t>
            </a:r>
          </a:p>
        </p:txBody>
      </p:sp>
    </p:spTree>
    <p:extLst>
      <p:ext uri="{BB962C8B-B14F-4D97-AF65-F5344CB8AC3E}">
        <p14:creationId xmlns:p14="http://schemas.microsoft.com/office/powerpoint/2010/main" val="39791040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Compensation</a:t>
            </a:r>
            <a:endParaRPr lang="en-US" dirty="0"/>
          </a:p>
        </p:txBody>
      </p:sp>
      <p:sp>
        <p:nvSpPr>
          <p:cNvPr id="3" name="Content Placeholder 2"/>
          <p:cNvSpPr>
            <a:spLocks noGrp="1"/>
          </p:cNvSpPr>
          <p:nvPr>
            <p:ph idx="1"/>
          </p:nvPr>
        </p:nvSpPr>
        <p:spPr/>
        <p:txBody>
          <a:bodyPr/>
          <a:lstStyle/>
          <a:p>
            <a:pPr>
              <a:spcAft>
                <a:spcPts val="1800"/>
              </a:spcAft>
            </a:pPr>
            <a:r>
              <a:rPr lang="en-US" dirty="0" smtClean="0"/>
              <a:t>Emphasis is placed on internal controls over personnel related expenditures and less prescription on specific documentation</a:t>
            </a:r>
          </a:p>
          <a:p>
            <a:pPr>
              <a:spcAft>
                <a:spcPts val="1800"/>
              </a:spcAft>
            </a:pPr>
            <a:r>
              <a:rPr lang="en-US" dirty="0" smtClean="0"/>
              <a:t>More flexibility on frequency</a:t>
            </a:r>
          </a:p>
          <a:p>
            <a:pPr>
              <a:spcAft>
                <a:spcPts val="1800"/>
              </a:spcAft>
            </a:pPr>
            <a:r>
              <a:rPr lang="en-US" dirty="0" smtClean="0"/>
              <a:t>Records MUST reflect the work performed</a:t>
            </a:r>
            <a:endParaRPr lang="en-US" dirty="0"/>
          </a:p>
        </p:txBody>
      </p:sp>
    </p:spTree>
    <p:extLst>
      <p:ext uri="{BB962C8B-B14F-4D97-AF65-F5344CB8AC3E}">
        <p14:creationId xmlns:p14="http://schemas.microsoft.com/office/powerpoint/2010/main" val="3572030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solidFill>
                  <a:schemeClr val="bg1">
                    <a:lumMod val="75000"/>
                  </a:schemeClr>
                </a:solidFill>
              </a:rPr>
              <a:t>Emphasis on internal controls</a:t>
            </a:r>
          </a:p>
          <a:p>
            <a:r>
              <a:rPr lang="en-US" sz="3600" dirty="0" smtClean="0">
                <a:solidFill>
                  <a:schemeClr val="bg1">
                    <a:lumMod val="75000"/>
                  </a:schemeClr>
                </a:solidFill>
              </a:rPr>
              <a:t>Procurement</a:t>
            </a:r>
          </a:p>
          <a:p>
            <a:r>
              <a:rPr lang="en-US" sz="3600" dirty="0" smtClean="0">
                <a:solidFill>
                  <a:schemeClr val="bg1">
                    <a:lumMod val="75000"/>
                  </a:schemeClr>
                </a:solidFill>
              </a:rPr>
              <a:t>Performance Reporting</a:t>
            </a:r>
          </a:p>
          <a:p>
            <a:r>
              <a:rPr lang="en-US" sz="3600" dirty="0" err="1" smtClean="0">
                <a:solidFill>
                  <a:schemeClr val="bg1">
                    <a:lumMod val="75000"/>
                  </a:schemeClr>
                </a:solidFill>
              </a:rPr>
              <a:t>Subrecipient</a:t>
            </a:r>
            <a:r>
              <a:rPr lang="en-US" sz="3600" dirty="0" smtClean="0">
                <a:solidFill>
                  <a:schemeClr val="bg1">
                    <a:lumMod val="75000"/>
                  </a:schemeClr>
                </a:solidFill>
              </a:rPr>
              <a:t> Monitoring</a:t>
            </a:r>
          </a:p>
          <a:p>
            <a:r>
              <a:rPr lang="en-US" sz="3600" dirty="0" smtClean="0">
                <a:solidFill>
                  <a:schemeClr val="bg1">
                    <a:lumMod val="75000"/>
                  </a:schemeClr>
                </a:solidFill>
              </a:rPr>
              <a:t>Compensation</a:t>
            </a:r>
          </a:p>
          <a:p>
            <a:r>
              <a:rPr lang="en-US" sz="3600" dirty="0" smtClean="0">
                <a:solidFill>
                  <a:schemeClr val="tx1">
                    <a:lumMod val="95000"/>
                    <a:lumOff val="5000"/>
                  </a:schemeClr>
                </a:solidFill>
              </a:rPr>
              <a:t>Indirect Costs</a:t>
            </a:r>
          </a:p>
        </p:txBody>
      </p:sp>
    </p:spTree>
    <p:extLst>
      <p:ext uri="{BB962C8B-B14F-4D97-AF65-F5344CB8AC3E}">
        <p14:creationId xmlns:p14="http://schemas.microsoft.com/office/powerpoint/2010/main" val="1622640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Grants Reform</a:t>
            </a:r>
            <a:endParaRPr lang="en-US" dirty="0"/>
          </a:p>
        </p:txBody>
      </p:sp>
      <p:sp>
        <p:nvSpPr>
          <p:cNvPr id="3" name="Content Placeholder 2"/>
          <p:cNvSpPr>
            <a:spLocks noGrp="1"/>
          </p:cNvSpPr>
          <p:nvPr>
            <p:ph idx="1"/>
          </p:nvPr>
        </p:nvSpPr>
        <p:spPr/>
        <p:txBody>
          <a:bodyPr/>
          <a:lstStyle/>
          <a:p>
            <a:pPr>
              <a:spcAft>
                <a:spcPts val="1800"/>
              </a:spcAft>
            </a:pPr>
            <a:r>
              <a:rPr lang="en-US" dirty="0" smtClean="0"/>
              <a:t>February 2011 – President directed OMB to reduce unnecessary regulatory and administrative burdens</a:t>
            </a:r>
          </a:p>
          <a:p>
            <a:r>
              <a:rPr lang="en-US" dirty="0" smtClean="0"/>
              <a:t>October 2011 OMB created the COFAR</a:t>
            </a:r>
          </a:p>
          <a:p>
            <a:pPr lvl="1">
              <a:spcAft>
                <a:spcPts val="1800"/>
              </a:spcAft>
            </a:pPr>
            <a:r>
              <a:rPr lang="en-US" dirty="0" smtClean="0"/>
              <a:t>Council on Financial Assistance Reform</a:t>
            </a:r>
            <a:endParaRPr lang="en-US" dirty="0"/>
          </a:p>
        </p:txBody>
      </p:sp>
    </p:spTree>
    <p:extLst>
      <p:ext uri="{BB962C8B-B14F-4D97-AF65-F5344CB8AC3E}">
        <p14:creationId xmlns:p14="http://schemas.microsoft.com/office/powerpoint/2010/main" val="12227926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Costs</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spcAft>
                <a:spcPts val="1800"/>
              </a:spcAft>
            </a:pPr>
            <a:r>
              <a:rPr lang="en-US" dirty="0" smtClean="0"/>
              <a:t>Federal Agencies MUST honor our negotiated F&amp;A rate agreements unless statute prohibits such</a:t>
            </a:r>
          </a:p>
          <a:p>
            <a:pPr>
              <a:spcAft>
                <a:spcPts val="1800"/>
              </a:spcAft>
            </a:pPr>
            <a:r>
              <a:rPr lang="en-US" dirty="0" smtClean="0"/>
              <a:t>For entities without a negotiated rate agreement, a 10% de </a:t>
            </a:r>
            <a:r>
              <a:rPr lang="en-US" dirty="0" err="1" smtClean="0"/>
              <a:t>minimus</a:t>
            </a:r>
            <a:r>
              <a:rPr lang="en-US" dirty="0" smtClean="0"/>
              <a:t> rate may apply</a:t>
            </a:r>
          </a:p>
          <a:p>
            <a:pPr>
              <a:spcAft>
                <a:spcPts val="1800"/>
              </a:spcAft>
            </a:pPr>
            <a:r>
              <a:rPr lang="en-US" dirty="0" smtClean="0"/>
              <a:t>We MUST honor the negotiated rates of our </a:t>
            </a:r>
            <a:r>
              <a:rPr lang="en-US" dirty="0" err="1" smtClean="0"/>
              <a:t>subrecipients</a:t>
            </a:r>
            <a:r>
              <a:rPr lang="en-US" dirty="0" smtClean="0"/>
              <a:t>, negotiate one with them or provide the de </a:t>
            </a:r>
            <a:r>
              <a:rPr lang="en-US" dirty="0" err="1" smtClean="0"/>
              <a:t>minimus</a:t>
            </a:r>
            <a:r>
              <a:rPr lang="en-US" dirty="0" smtClean="0"/>
              <a:t> 10% unless statute prohibits such</a:t>
            </a:r>
            <a:endParaRPr lang="en-US" dirty="0"/>
          </a:p>
        </p:txBody>
      </p:sp>
    </p:spTree>
    <p:extLst>
      <p:ext uri="{BB962C8B-B14F-4D97-AF65-F5344CB8AC3E}">
        <p14:creationId xmlns:p14="http://schemas.microsoft.com/office/powerpoint/2010/main" val="2693433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Other changes that are helpful</a:t>
            </a:r>
            <a:endParaRPr lang="en-US" dirty="0"/>
          </a:p>
        </p:txBody>
      </p:sp>
      <p:sp>
        <p:nvSpPr>
          <p:cNvPr id="3" name="Content Placeholder 2"/>
          <p:cNvSpPr>
            <a:spLocks noGrp="1"/>
          </p:cNvSpPr>
          <p:nvPr>
            <p:ph idx="1"/>
          </p:nvPr>
        </p:nvSpPr>
        <p:spPr>
          <a:xfrm>
            <a:off x="457200" y="1143000"/>
            <a:ext cx="8229600" cy="5486400"/>
          </a:xfrm>
        </p:spPr>
        <p:txBody>
          <a:bodyPr>
            <a:normAutofit fontScale="92500" lnSpcReduction="20000"/>
          </a:bodyPr>
          <a:lstStyle/>
          <a:p>
            <a:r>
              <a:rPr lang="en-US" dirty="0" smtClean="0"/>
              <a:t>Funding announcements</a:t>
            </a:r>
          </a:p>
          <a:p>
            <a:pPr lvl="2"/>
            <a:r>
              <a:rPr lang="en-US" dirty="0" smtClean="0"/>
              <a:t>Standard 60 day lead time with standard format and posting information</a:t>
            </a:r>
          </a:p>
          <a:p>
            <a:pPr lvl="2">
              <a:spcAft>
                <a:spcPts val="600"/>
              </a:spcAft>
            </a:pPr>
            <a:r>
              <a:rPr lang="en-US" dirty="0" smtClean="0"/>
              <a:t>Standard forms across all programs</a:t>
            </a:r>
          </a:p>
          <a:p>
            <a:r>
              <a:rPr lang="en-US" dirty="0" smtClean="0"/>
              <a:t>Award notices</a:t>
            </a:r>
          </a:p>
          <a:p>
            <a:pPr lvl="2"/>
            <a:r>
              <a:rPr lang="en-US" dirty="0" smtClean="0"/>
              <a:t>Unique identifier government-wide</a:t>
            </a:r>
          </a:p>
          <a:p>
            <a:pPr lvl="2">
              <a:spcAft>
                <a:spcPts val="600"/>
              </a:spcAft>
            </a:pPr>
            <a:r>
              <a:rPr lang="en-US" dirty="0" smtClean="0"/>
              <a:t>Terms and conditions clearly communicated including deliverables</a:t>
            </a:r>
          </a:p>
          <a:p>
            <a:r>
              <a:rPr lang="en-US" dirty="0" smtClean="0"/>
              <a:t>Cost Sharing</a:t>
            </a:r>
          </a:p>
          <a:p>
            <a:pPr lvl="2"/>
            <a:r>
              <a:rPr lang="en-US" dirty="0" smtClean="0"/>
              <a:t>Voluntary cost share not expected and required MUST be included in RFP</a:t>
            </a:r>
          </a:p>
          <a:p>
            <a:pPr lvl="2">
              <a:spcAft>
                <a:spcPts val="600"/>
              </a:spcAft>
            </a:pPr>
            <a:r>
              <a:rPr lang="en-US" dirty="0" smtClean="0"/>
              <a:t>May NOT be used in review criteria</a:t>
            </a:r>
          </a:p>
          <a:p>
            <a:r>
              <a:rPr lang="en-US" dirty="0"/>
              <a:t>Absence of PI for more than three months</a:t>
            </a:r>
          </a:p>
          <a:p>
            <a:pPr lvl="2"/>
            <a:r>
              <a:rPr lang="en-US" dirty="0"/>
              <a:t>Clarification that prior approval is required only for “disengagement” and not physical absence</a:t>
            </a:r>
          </a:p>
          <a:p>
            <a:endParaRPr lang="en-US" dirty="0" smtClean="0"/>
          </a:p>
          <a:p>
            <a:endParaRPr lang="en-US" dirty="0" smtClean="0"/>
          </a:p>
        </p:txBody>
      </p:sp>
    </p:spTree>
    <p:extLst>
      <p:ext uri="{BB962C8B-B14F-4D97-AF65-F5344CB8AC3E}">
        <p14:creationId xmlns:p14="http://schemas.microsoft.com/office/powerpoint/2010/main" val="25413284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Allowability</a:t>
            </a:r>
            <a:r>
              <a:rPr lang="en-US" dirty="0" smtClean="0"/>
              <a:t> of costs</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dirty="0" smtClean="0"/>
              <a:t>Same criteria apply in new guidance as was in A-21</a:t>
            </a:r>
          </a:p>
          <a:p>
            <a:pPr lvl="1">
              <a:spcAft>
                <a:spcPts val="1200"/>
              </a:spcAft>
            </a:pPr>
            <a:r>
              <a:rPr lang="en-US" dirty="0" smtClean="0"/>
              <a:t>Must be necessary and reasonable for the performance of the project and be allocable to the work</a:t>
            </a:r>
          </a:p>
          <a:p>
            <a:pPr lvl="1">
              <a:spcAft>
                <a:spcPts val="1200"/>
              </a:spcAft>
            </a:pPr>
            <a:r>
              <a:rPr lang="en-US" dirty="0" smtClean="0"/>
              <a:t>Must be consistently treated as a direct or indirect costs when incurred for the same purpose in the same circumstance</a:t>
            </a:r>
          </a:p>
          <a:p>
            <a:pPr lvl="1">
              <a:spcAft>
                <a:spcPts val="1200"/>
              </a:spcAft>
            </a:pPr>
            <a:r>
              <a:rPr lang="en-US" dirty="0" smtClean="0"/>
              <a:t>Must comply with the requirements in the guidance</a:t>
            </a:r>
          </a:p>
          <a:p>
            <a:pPr lvl="1">
              <a:spcAft>
                <a:spcPts val="1200"/>
              </a:spcAft>
            </a:pPr>
            <a:r>
              <a:rPr lang="en-US" dirty="0" smtClean="0"/>
              <a:t>Must be documented in records in compliance with institutional policy or procedure and the Uniform Guidance</a:t>
            </a:r>
            <a:endParaRPr lang="en-US" dirty="0"/>
          </a:p>
        </p:txBody>
      </p:sp>
    </p:spTree>
    <p:extLst>
      <p:ext uri="{BB962C8B-B14F-4D97-AF65-F5344CB8AC3E}">
        <p14:creationId xmlns:p14="http://schemas.microsoft.com/office/powerpoint/2010/main" val="4040525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“Good” news</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r>
              <a:rPr lang="en-US" b="1" dirty="0" smtClean="0"/>
              <a:t>Administrative and Clerical salaries</a:t>
            </a:r>
          </a:p>
          <a:p>
            <a:pPr lvl="2">
              <a:spcAft>
                <a:spcPts val="1200"/>
              </a:spcAft>
            </a:pPr>
            <a:r>
              <a:rPr lang="en-US" dirty="0" smtClean="0"/>
              <a:t>may be charged IF </a:t>
            </a:r>
            <a:r>
              <a:rPr lang="en-US" altLang="en-US" dirty="0"/>
              <a:t>services provided are integral to the award, specifically identified with the activity, explicitly included in the budget or have prior written approval of the Federal </a:t>
            </a:r>
            <a:r>
              <a:rPr lang="en-US" altLang="en-US" dirty="0" smtClean="0"/>
              <a:t>agency</a:t>
            </a:r>
          </a:p>
          <a:p>
            <a:r>
              <a:rPr lang="en-US" altLang="en-US" b="1" dirty="0" smtClean="0"/>
              <a:t>Computing Devices</a:t>
            </a:r>
          </a:p>
          <a:p>
            <a:pPr lvl="2">
              <a:spcAft>
                <a:spcPts val="1200"/>
              </a:spcAft>
            </a:pPr>
            <a:r>
              <a:rPr lang="en-US" altLang="en-US" dirty="0" smtClean="0"/>
              <a:t>allowable for devices that are </a:t>
            </a:r>
            <a:r>
              <a:rPr lang="en-US" altLang="en-US" u="sng" dirty="0" smtClean="0"/>
              <a:t>essential and necessary for the performance </a:t>
            </a:r>
            <a:r>
              <a:rPr lang="en-US" altLang="en-US" dirty="0" smtClean="0"/>
              <a:t>of the project</a:t>
            </a:r>
          </a:p>
          <a:p>
            <a:r>
              <a:rPr lang="en-US" altLang="en-US" b="1" dirty="0" smtClean="0"/>
              <a:t>Publication Costs</a:t>
            </a:r>
          </a:p>
          <a:p>
            <a:pPr lvl="2">
              <a:spcAft>
                <a:spcPts val="1200"/>
              </a:spcAft>
            </a:pPr>
            <a:r>
              <a:rPr lang="en-US" altLang="en-US" dirty="0" smtClean="0"/>
              <a:t>Allowable after the award end date </a:t>
            </a:r>
            <a:r>
              <a:rPr lang="en-US" altLang="en-US" u="sng" dirty="0" smtClean="0"/>
              <a:t>but</a:t>
            </a:r>
            <a:r>
              <a:rPr lang="en-US" altLang="en-US" dirty="0" smtClean="0"/>
              <a:t> before closeout</a:t>
            </a:r>
          </a:p>
          <a:p>
            <a:r>
              <a:rPr lang="en-US" altLang="en-US" b="1" dirty="0" smtClean="0"/>
              <a:t>Visa Costs</a:t>
            </a:r>
          </a:p>
          <a:p>
            <a:pPr lvl="2"/>
            <a:r>
              <a:rPr lang="en-US" altLang="en-US" dirty="0" smtClean="0"/>
              <a:t>Costs of short term travel visas are allowable</a:t>
            </a:r>
          </a:p>
          <a:p>
            <a:pPr lvl="2"/>
            <a:endParaRPr lang="en-US" altLang="en-US" dirty="0" smtClean="0"/>
          </a:p>
          <a:p>
            <a:pPr lvl="2"/>
            <a:endParaRPr lang="en-US" dirty="0" smtClean="0"/>
          </a:p>
          <a:p>
            <a:endParaRPr lang="en-US" dirty="0"/>
          </a:p>
        </p:txBody>
      </p:sp>
    </p:spTree>
    <p:extLst>
      <p:ext uri="{BB962C8B-B14F-4D97-AF65-F5344CB8AC3E}">
        <p14:creationId xmlns:p14="http://schemas.microsoft.com/office/powerpoint/2010/main" val="37443234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Uniform Guidance Implementation</a:t>
            </a:r>
          </a:p>
        </p:txBody>
      </p:sp>
      <p:sp>
        <p:nvSpPr>
          <p:cNvPr id="3" name="Content Placeholder 2"/>
          <p:cNvSpPr>
            <a:spLocks noGrp="1"/>
          </p:cNvSpPr>
          <p:nvPr>
            <p:ph idx="1"/>
          </p:nvPr>
        </p:nvSpPr>
        <p:spPr>
          <a:xfrm>
            <a:off x="457200" y="2209800"/>
            <a:ext cx="8229600" cy="4525963"/>
          </a:xfrm>
        </p:spPr>
        <p:txBody>
          <a:bodyPr>
            <a:normAutofit fontScale="77500" lnSpcReduction="20000"/>
          </a:bodyPr>
          <a:lstStyle/>
          <a:p>
            <a:pPr>
              <a:spcAft>
                <a:spcPts val="1800"/>
              </a:spcAft>
            </a:pPr>
            <a:r>
              <a:rPr lang="en-US" dirty="0" smtClean="0"/>
              <a:t>Patience – large amount of information to digest and new procedures to implement/communicate across campus</a:t>
            </a:r>
          </a:p>
          <a:p>
            <a:pPr lvl="0">
              <a:spcAft>
                <a:spcPts val="1800"/>
              </a:spcAft>
            </a:pPr>
            <a:r>
              <a:rPr lang="en-US" dirty="0" smtClean="0"/>
              <a:t>Still need to evaluate the implementation plans from each </a:t>
            </a:r>
            <a:r>
              <a:rPr lang="en-US" smtClean="0"/>
              <a:t>Federal Agency</a:t>
            </a:r>
            <a:endParaRPr lang="en-US" dirty="0" smtClean="0"/>
          </a:p>
          <a:p>
            <a:pPr>
              <a:spcAft>
                <a:spcPts val="1800"/>
              </a:spcAft>
            </a:pPr>
            <a:r>
              <a:rPr lang="en-US" dirty="0" smtClean="0"/>
              <a:t>Will continue to follow OMB communications and guidance from professional associations</a:t>
            </a:r>
          </a:p>
          <a:p>
            <a:r>
              <a:rPr lang="en-US" dirty="0" smtClean="0"/>
              <a:t>Hope to have Faculty Investigators and departmental administrators as partners in determining best practices that are compliant and fit within the culture of our institution</a:t>
            </a:r>
            <a:endParaRPr lang="en-US" dirty="0"/>
          </a:p>
        </p:txBody>
      </p:sp>
      <p:sp>
        <p:nvSpPr>
          <p:cNvPr id="4" name="Title 1"/>
          <p:cNvSpPr txBox="1">
            <a:spLocks/>
          </p:cNvSpPr>
          <p:nvPr/>
        </p:nvSpPr>
        <p:spPr>
          <a:xfrm>
            <a:off x="457200" y="9906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smtClean="0"/>
              <a:t>Next Steps</a:t>
            </a:r>
            <a:endParaRPr lang="en-US" sz="4000" dirty="0"/>
          </a:p>
        </p:txBody>
      </p:sp>
    </p:spTree>
    <p:extLst>
      <p:ext uri="{BB962C8B-B14F-4D97-AF65-F5344CB8AC3E}">
        <p14:creationId xmlns:p14="http://schemas.microsoft.com/office/powerpoint/2010/main" val="298205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14343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COFAR</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a:spcAft>
                <a:spcPts val="1200"/>
              </a:spcAft>
            </a:pPr>
            <a:r>
              <a:rPr lang="en-US" dirty="0" smtClean="0"/>
              <a:t>Council on Financial Assistance Reform</a:t>
            </a:r>
          </a:p>
          <a:p>
            <a:pPr lvl="1">
              <a:spcAft>
                <a:spcPts val="1800"/>
              </a:spcAft>
            </a:pPr>
            <a:r>
              <a:rPr lang="en-US" dirty="0" smtClean="0"/>
              <a:t>To improve delivery, management, coordination and accountability on federal </a:t>
            </a:r>
            <a:r>
              <a:rPr lang="en-US" u="sng" dirty="0" smtClean="0"/>
              <a:t>grants</a:t>
            </a:r>
            <a:r>
              <a:rPr lang="en-US" dirty="0" smtClean="0"/>
              <a:t> and </a:t>
            </a:r>
            <a:r>
              <a:rPr lang="en-US" u="sng" dirty="0" smtClean="0"/>
              <a:t>cooperative agreements</a:t>
            </a:r>
          </a:p>
          <a:p>
            <a:pPr lvl="1"/>
            <a:r>
              <a:rPr lang="en-US" dirty="0" smtClean="0"/>
              <a:t>December 19, 2013 released the new Uniform Guidance</a:t>
            </a:r>
          </a:p>
          <a:p>
            <a:pPr lvl="2">
              <a:spcAft>
                <a:spcPts val="1200"/>
              </a:spcAft>
            </a:pPr>
            <a:r>
              <a:rPr lang="en-US" dirty="0" smtClean="0"/>
              <a:t>Partnership of Federal, State, Indian Tribes, Universities, non-profits and auditors</a:t>
            </a:r>
          </a:p>
          <a:p>
            <a:pPr lvl="2">
              <a:spcAft>
                <a:spcPts val="1200"/>
              </a:spcAft>
            </a:pPr>
            <a:r>
              <a:rPr lang="en-US" dirty="0" smtClean="0"/>
              <a:t>To rethink the rules that govern our stewardship of Federal dollars</a:t>
            </a:r>
          </a:p>
          <a:p>
            <a:pPr lvl="2">
              <a:spcAft>
                <a:spcPts val="1200"/>
              </a:spcAft>
            </a:pPr>
            <a:r>
              <a:rPr lang="en-US" dirty="0" smtClean="0"/>
              <a:t>Included changes not previously indicated in document drafts</a:t>
            </a:r>
            <a:endParaRPr lang="en-US" dirty="0"/>
          </a:p>
        </p:txBody>
      </p:sp>
    </p:spTree>
    <p:extLst>
      <p:ext uri="{BB962C8B-B14F-4D97-AF65-F5344CB8AC3E}">
        <p14:creationId xmlns:p14="http://schemas.microsoft.com/office/powerpoint/2010/main" val="2144294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Uniform Guidance</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spcAft>
                <a:spcPts val="1800"/>
              </a:spcAft>
            </a:pPr>
            <a:r>
              <a:rPr lang="en-US" dirty="0" smtClean="0"/>
              <a:t>Supersedes and streamlines requirements from OMB Circulars A-21, A-50, A-87, A-89, A-102, A-110, A-122, and A-133</a:t>
            </a:r>
          </a:p>
          <a:p>
            <a:pPr>
              <a:spcAft>
                <a:spcPts val="1800"/>
              </a:spcAft>
            </a:pPr>
            <a:r>
              <a:rPr lang="en-US" dirty="0" smtClean="0"/>
              <a:t>Effective December 26, 2014 (all sections except the Audit requirements)</a:t>
            </a:r>
          </a:p>
          <a:p>
            <a:pPr>
              <a:spcAft>
                <a:spcPts val="1800"/>
              </a:spcAft>
            </a:pPr>
            <a:r>
              <a:rPr lang="en-US" dirty="0" smtClean="0"/>
              <a:t>December 18, 2014 agency implementations of the Uniform Guidance </a:t>
            </a:r>
            <a:r>
              <a:rPr lang="en-US" dirty="0"/>
              <a:t>were </a:t>
            </a:r>
            <a:r>
              <a:rPr lang="en-US" dirty="0" smtClean="0"/>
              <a:t>released</a:t>
            </a:r>
          </a:p>
          <a:p>
            <a:r>
              <a:rPr lang="en-US" dirty="0" smtClean="0"/>
              <a:t>Applies </a:t>
            </a:r>
            <a:r>
              <a:rPr lang="en-US" dirty="0"/>
              <a:t>to all new awards and any modifications (incremental funding) AFTER 12/26</a:t>
            </a:r>
          </a:p>
          <a:p>
            <a:endParaRPr lang="en-US" dirty="0"/>
          </a:p>
        </p:txBody>
      </p:sp>
    </p:spTree>
    <p:extLst>
      <p:ext uri="{BB962C8B-B14F-4D97-AF65-F5344CB8AC3E}">
        <p14:creationId xmlns:p14="http://schemas.microsoft.com/office/powerpoint/2010/main" val="1112353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Auburn’s Process</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smtClean="0"/>
              <a:t>Implementation committee established</a:t>
            </a:r>
          </a:p>
          <a:p>
            <a:pPr lvl="1"/>
            <a:r>
              <a:rPr lang="en-US" dirty="0" smtClean="0"/>
              <a:t>Business office and sponsored programs personnel</a:t>
            </a:r>
          </a:p>
          <a:p>
            <a:pPr lvl="1">
              <a:spcAft>
                <a:spcPts val="1200"/>
              </a:spcAft>
            </a:pPr>
            <a:r>
              <a:rPr lang="en-US" dirty="0" smtClean="0"/>
              <a:t>Working subgroups established for specific areas</a:t>
            </a:r>
          </a:p>
          <a:p>
            <a:pPr>
              <a:spcAft>
                <a:spcPts val="1200"/>
              </a:spcAft>
            </a:pPr>
            <a:r>
              <a:rPr lang="en-US" dirty="0" smtClean="0"/>
              <a:t>Some changes already implemented</a:t>
            </a:r>
          </a:p>
          <a:p>
            <a:pPr>
              <a:spcAft>
                <a:spcPts val="1200"/>
              </a:spcAft>
            </a:pPr>
            <a:r>
              <a:rPr lang="en-US" dirty="0" smtClean="0"/>
              <a:t>Other changes under discussion</a:t>
            </a:r>
          </a:p>
          <a:p>
            <a:pPr>
              <a:spcAft>
                <a:spcPts val="1200"/>
              </a:spcAft>
            </a:pPr>
            <a:r>
              <a:rPr lang="en-US" dirty="0" smtClean="0"/>
              <a:t>Many new policies, procedures or modifications anticipated</a:t>
            </a:r>
          </a:p>
          <a:p>
            <a:r>
              <a:rPr lang="en-US" dirty="0" smtClean="0"/>
              <a:t>Probably will need some additional educational opportunities</a:t>
            </a:r>
          </a:p>
        </p:txBody>
      </p:sp>
    </p:spTree>
    <p:extLst>
      <p:ext uri="{BB962C8B-B14F-4D97-AF65-F5344CB8AC3E}">
        <p14:creationId xmlns:p14="http://schemas.microsoft.com/office/powerpoint/2010/main" val="1161613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Pertinent Changes</a:t>
            </a:r>
            <a:endParaRPr lang="en-US" dirty="0"/>
          </a:p>
        </p:txBody>
      </p:sp>
      <p:sp>
        <p:nvSpPr>
          <p:cNvPr id="3" name="Content Placeholder 2"/>
          <p:cNvSpPr>
            <a:spLocks noGrp="1"/>
          </p:cNvSpPr>
          <p:nvPr>
            <p:ph idx="1"/>
          </p:nvPr>
        </p:nvSpPr>
        <p:spPr/>
        <p:txBody>
          <a:bodyPr>
            <a:normAutofit/>
          </a:bodyPr>
          <a:lstStyle/>
          <a:p>
            <a:r>
              <a:rPr lang="en-US" sz="3600" dirty="0" smtClean="0"/>
              <a:t>Emphasis on internal controls</a:t>
            </a:r>
          </a:p>
          <a:p>
            <a:r>
              <a:rPr lang="en-US" sz="3600" dirty="0" smtClean="0">
                <a:solidFill>
                  <a:schemeClr val="bg1">
                    <a:lumMod val="75000"/>
                  </a:schemeClr>
                </a:solidFill>
              </a:rPr>
              <a:t>Procurement</a:t>
            </a:r>
          </a:p>
          <a:p>
            <a:r>
              <a:rPr lang="en-US" sz="3600" dirty="0" smtClean="0">
                <a:solidFill>
                  <a:schemeClr val="bg1">
                    <a:lumMod val="75000"/>
                  </a:schemeClr>
                </a:solidFill>
              </a:rPr>
              <a:t>Performance Reporting</a:t>
            </a:r>
          </a:p>
          <a:p>
            <a:r>
              <a:rPr lang="en-US" sz="3600" dirty="0" err="1" smtClean="0">
                <a:solidFill>
                  <a:schemeClr val="bg1">
                    <a:lumMod val="75000"/>
                  </a:schemeClr>
                </a:solidFill>
              </a:rPr>
              <a:t>Subrecipient</a:t>
            </a:r>
            <a:r>
              <a:rPr lang="en-US" sz="3600" dirty="0" smtClean="0">
                <a:solidFill>
                  <a:schemeClr val="bg1">
                    <a:lumMod val="75000"/>
                  </a:schemeClr>
                </a:solidFill>
              </a:rPr>
              <a:t> Monitoring</a:t>
            </a:r>
          </a:p>
          <a:p>
            <a:r>
              <a:rPr lang="en-US" sz="3600" dirty="0" smtClean="0">
                <a:solidFill>
                  <a:schemeClr val="bg1">
                    <a:lumMod val="75000"/>
                  </a:schemeClr>
                </a:solidFill>
              </a:rPr>
              <a:t>Compensation</a:t>
            </a:r>
          </a:p>
          <a:p>
            <a:r>
              <a:rPr lang="en-US" sz="3600" dirty="0" smtClean="0">
                <a:solidFill>
                  <a:schemeClr val="bg1">
                    <a:lumMod val="75000"/>
                  </a:schemeClr>
                </a:solidFill>
              </a:rPr>
              <a:t>Indirect Costs</a:t>
            </a:r>
          </a:p>
        </p:txBody>
      </p:sp>
    </p:spTree>
    <p:extLst>
      <p:ext uri="{BB962C8B-B14F-4D97-AF65-F5344CB8AC3E}">
        <p14:creationId xmlns:p14="http://schemas.microsoft.com/office/powerpoint/2010/main" val="3861606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Controls</a:t>
            </a:r>
            <a:endParaRPr lang="en-US" dirty="0"/>
          </a:p>
        </p:txBody>
      </p:sp>
      <p:sp>
        <p:nvSpPr>
          <p:cNvPr id="3" name="Content Placeholder 2"/>
          <p:cNvSpPr>
            <a:spLocks noGrp="1"/>
          </p:cNvSpPr>
          <p:nvPr>
            <p:ph idx="1"/>
          </p:nvPr>
        </p:nvSpPr>
        <p:spPr>
          <a:xfrm>
            <a:off x="457200" y="1600200"/>
            <a:ext cx="8229600" cy="4952999"/>
          </a:xfrm>
        </p:spPr>
        <p:txBody>
          <a:bodyPr>
            <a:normAutofit fontScale="70000" lnSpcReduction="20000"/>
          </a:bodyPr>
          <a:lstStyle/>
          <a:p>
            <a:pPr marL="69850" indent="0">
              <a:buFont typeface="Wingdings 2" pitchFamily="18" charset="2"/>
              <a:buNone/>
              <a:defRPr/>
            </a:pPr>
            <a:r>
              <a:rPr lang="en-US" sz="4500" dirty="0"/>
              <a:t>B</a:t>
            </a:r>
            <a:r>
              <a:rPr lang="en-US" sz="4500" dirty="0" smtClean="0"/>
              <a:t>roadly </a:t>
            </a:r>
            <a:r>
              <a:rPr lang="en-US" sz="4500" dirty="0"/>
              <a:t>defined as a </a:t>
            </a:r>
            <a:r>
              <a:rPr lang="en-US" sz="4500" b="1" dirty="0"/>
              <a:t>process</a:t>
            </a:r>
            <a:r>
              <a:rPr lang="en-US" sz="4500" dirty="0"/>
              <a:t>, effected by an entity's board of directors, management, and other personnel, designed to provide </a:t>
            </a:r>
            <a:r>
              <a:rPr lang="en-US" sz="4500" b="1" dirty="0"/>
              <a:t>reasonable assurance </a:t>
            </a:r>
            <a:r>
              <a:rPr lang="en-US" sz="4500" dirty="0"/>
              <a:t>regarding the achievement of objectives relating to </a:t>
            </a:r>
            <a:r>
              <a:rPr lang="en-US" sz="4500" b="1" dirty="0"/>
              <a:t>operations, reporting, and compliance</a:t>
            </a:r>
            <a:r>
              <a:rPr lang="en-US" sz="4500" dirty="0"/>
              <a:t>.</a:t>
            </a:r>
          </a:p>
          <a:p>
            <a:pPr marL="69850" indent="0">
              <a:buFont typeface="Wingdings 2" pitchFamily="18" charset="2"/>
              <a:buNone/>
              <a:defRPr/>
            </a:pPr>
            <a:endParaRPr lang="en-US" sz="4500" dirty="0"/>
          </a:p>
          <a:p>
            <a:pPr marL="69850" indent="0">
              <a:buFont typeface="Wingdings 2" pitchFamily="18" charset="2"/>
              <a:buNone/>
              <a:defRPr/>
            </a:pPr>
            <a:endParaRPr lang="en-US" sz="4500" dirty="0"/>
          </a:p>
          <a:p>
            <a:pPr marL="69850" indent="0">
              <a:buFont typeface="Wingdings 2" pitchFamily="18" charset="2"/>
              <a:buNone/>
              <a:defRPr/>
            </a:pPr>
            <a:r>
              <a:rPr lang="en-US" sz="4500" dirty="0"/>
              <a:t>R</a:t>
            </a:r>
            <a:r>
              <a:rPr lang="en-US" sz="4500" dirty="0" smtClean="0"/>
              <a:t>elates </a:t>
            </a:r>
            <a:r>
              <a:rPr lang="en-US" sz="4500" dirty="0"/>
              <a:t>to the </a:t>
            </a:r>
            <a:r>
              <a:rPr lang="en-US" sz="4500" b="1" dirty="0"/>
              <a:t>aggregate control system of the organization</a:t>
            </a:r>
            <a:r>
              <a:rPr lang="en-US" sz="4500" dirty="0"/>
              <a:t>, which is composed of </a:t>
            </a:r>
            <a:r>
              <a:rPr lang="en-US" sz="4500" b="1" dirty="0"/>
              <a:t>many individual </a:t>
            </a:r>
            <a:r>
              <a:rPr lang="en-US" sz="4500" b="1" dirty="0" smtClean="0"/>
              <a:t>policies and procedures.</a:t>
            </a:r>
            <a:endParaRPr lang="en-US" sz="4500" b="1" dirty="0"/>
          </a:p>
          <a:p>
            <a:pPr marL="0" indent="0">
              <a:buNone/>
            </a:pPr>
            <a:endParaRPr lang="en-US" dirty="0"/>
          </a:p>
        </p:txBody>
      </p:sp>
    </p:spTree>
    <p:extLst>
      <p:ext uri="{BB962C8B-B14F-4D97-AF65-F5344CB8AC3E}">
        <p14:creationId xmlns:p14="http://schemas.microsoft.com/office/powerpoint/2010/main" val="3272704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Concern 1</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pPr marL="0" indent="0">
              <a:spcAft>
                <a:spcPts val="1800"/>
              </a:spcAft>
              <a:buNone/>
            </a:pPr>
            <a:r>
              <a:rPr lang="en-US" altLang="en-US" sz="4600" dirty="0"/>
              <a:t>This the new financial certification that University Administrators will have to sign:</a:t>
            </a:r>
          </a:p>
          <a:p>
            <a:pPr marL="0" indent="0">
              <a:buNone/>
            </a:pPr>
            <a:r>
              <a:rPr lang="en-US" i="1" dirty="0"/>
              <a:t>I certify to the best of my knowledge and belief that the report is true, complete, and accurate, and the expenditures, disbursements and cash receipts are for the purposes and objectives set forth in the terms and conditions of the Federal award. I am aware that any false, fictitious, or fraudulent information, or the omission of any material fact, </a:t>
            </a:r>
            <a:r>
              <a:rPr lang="en-US" i="1" u="sng" dirty="0"/>
              <a:t>may subject </a:t>
            </a:r>
            <a:r>
              <a:rPr lang="en-US" sz="4600" b="1" i="1" u="sng" dirty="0"/>
              <a:t>me </a:t>
            </a:r>
            <a:r>
              <a:rPr lang="en-US" i="1" u="sng" dirty="0"/>
              <a:t>to criminal, civil or administrative penalties for fraud, false statements, false claims or otherwise</a:t>
            </a:r>
            <a:r>
              <a:rPr lang="en-US" dirty="0"/>
              <a:t>. (U.S. Code Title 18, Section 1001 and Title 31, Sections 3729–3730 and 3801–3812</a:t>
            </a:r>
            <a:r>
              <a:rPr lang="en-US" dirty="0" smtClean="0"/>
              <a:t>).’’</a:t>
            </a:r>
            <a:endParaRPr lang="en-US" dirty="0"/>
          </a:p>
        </p:txBody>
      </p:sp>
    </p:spTree>
    <p:extLst>
      <p:ext uri="{BB962C8B-B14F-4D97-AF65-F5344CB8AC3E}">
        <p14:creationId xmlns:p14="http://schemas.microsoft.com/office/powerpoint/2010/main" val="4289021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Concern 2</a:t>
            </a:r>
            <a:endParaRPr lang="en-US" dirty="0"/>
          </a:p>
        </p:txBody>
      </p:sp>
      <p:sp>
        <p:nvSpPr>
          <p:cNvPr id="3" name="Content Placeholder 2"/>
          <p:cNvSpPr>
            <a:spLocks noGrp="1"/>
          </p:cNvSpPr>
          <p:nvPr>
            <p:ph idx="1"/>
          </p:nvPr>
        </p:nvSpPr>
        <p:spPr/>
        <p:txBody>
          <a:bodyPr/>
          <a:lstStyle/>
          <a:p>
            <a:pPr>
              <a:spcAft>
                <a:spcPts val="1200"/>
              </a:spcAft>
            </a:pPr>
            <a:r>
              <a:rPr lang="en-US" dirty="0" smtClean="0"/>
              <a:t>Generally, Auburn’s policies and procedures are the same as our peers</a:t>
            </a:r>
          </a:p>
          <a:p>
            <a:pPr>
              <a:spcAft>
                <a:spcPts val="1200"/>
              </a:spcAft>
            </a:pPr>
            <a:r>
              <a:rPr lang="en-US" dirty="0" smtClean="0"/>
              <a:t>Education on regulations is often limited to a subset of persons but the regulations impact everyone</a:t>
            </a:r>
          </a:p>
          <a:p>
            <a:pPr>
              <a:spcAft>
                <a:spcPts val="1200"/>
              </a:spcAft>
            </a:pPr>
            <a:r>
              <a:rPr lang="en-US" dirty="0" smtClean="0"/>
              <a:t>Most people are consumed with work and time for new opportunities is difficult to find</a:t>
            </a:r>
            <a:endParaRPr lang="en-US" dirty="0"/>
          </a:p>
        </p:txBody>
      </p:sp>
    </p:spTree>
    <p:extLst>
      <p:ext uri="{BB962C8B-B14F-4D97-AF65-F5344CB8AC3E}">
        <p14:creationId xmlns:p14="http://schemas.microsoft.com/office/powerpoint/2010/main" val="7838709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2287</TotalTime>
  <Words>1083</Words>
  <Application>Microsoft Office PowerPoint</Application>
  <PresentationFormat>On-screen Show (4:3)</PresentationFormat>
  <Paragraphs>158</Paragraphs>
  <Slides>25</Slides>
  <Notes>21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Uniform Administrative Requirements, Cost Principles, and Audit Requirements for Federal Awards</vt:lpstr>
      <vt:lpstr>Grants Reform</vt:lpstr>
      <vt:lpstr>COFAR</vt:lpstr>
      <vt:lpstr>Uniform Guidance</vt:lpstr>
      <vt:lpstr>Auburn’s Process</vt:lpstr>
      <vt:lpstr>Pertinent Changes</vt:lpstr>
      <vt:lpstr>Internal Controls</vt:lpstr>
      <vt:lpstr>Concern 1</vt:lpstr>
      <vt:lpstr>Concern 2</vt:lpstr>
      <vt:lpstr>Pertinent Changes</vt:lpstr>
      <vt:lpstr>Procurement</vt:lpstr>
      <vt:lpstr>Auburn Response</vt:lpstr>
      <vt:lpstr>Pertinent Changes</vt:lpstr>
      <vt:lpstr>Performance reporting</vt:lpstr>
      <vt:lpstr>Pertinent Changes</vt:lpstr>
      <vt:lpstr>Subrecipient Monitoring</vt:lpstr>
      <vt:lpstr>Pertinent Changes</vt:lpstr>
      <vt:lpstr>Compensation</vt:lpstr>
      <vt:lpstr>Pertinent Changes</vt:lpstr>
      <vt:lpstr>Indirect Costs</vt:lpstr>
      <vt:lpstr>Other changes that are helpful</vt:lpstr>
      <vt:lpstr>Allowability of costs</vt:lpstr>
      <vt:lpstr>“Good” news</vt:lpstr>
      <vt:lpstr>Uniform Guidance Implementation</vt:lpstr>
      <vt:lpstr>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Uniform Administrative Requirements, Cost Principles, and Audit Requirements for Federal Awards</dc:title>
  <dc:creator>Martha Taylor</dc:creator>
  <cp:lastModifiedBy>Martha Taylor</cp:lastModifiedBy>
  <cp:revision>44</cp:revision>
  <cp:lastPrinted>2014-05-22T13:10:48Z</cp:lastPrinted>
  <dcterms:created xsi:type="dcterms:W3CDTF">2014-05-19T22:06:07Z</dcterms:created>
  <dcterms:modified xsi:type="dcterms:W3CDTF">2015-01-13T18:41:12Z</dcterms:modified>
</cp:coreProperties>
</file>