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7"/>
  </p:notesMasterIdLst>
  <p:handoutMasterIdLst>
    <p:handoutMasterId r:id="rId18"/>
  </p:handoutMasterIdLst>
  <p:sldIdLst>
    <p:sldId id="258" r:id="rId2"/>
    <p:sldId id="259" r:id="rId3"/>
    <p:sldId id="260" r:id="rId4"/>
    <p:sldId id="261" r:id="rId5"/>
    <p:sldId id="269" r:id="rId6"/>
    <p:sldId id="266" r:id="rId7"/>
    <p:sldId id="262" r:id="rId8"/>
    <p:sldId id="263" r:id="rId9"/>
    <p:sldId id="270" r:id="rId10"/>
    <p:sldId id="264" r:id="rId11"/>
    <p:sldId id="265" r:id="rId12"/>
    <p:sldId id="272" r:id="rId13"/>
    <p:sldId id="271" r:id="rId14"/>
    <p:sldId id="257" r:id="rId15"/>
    <p:sldId id="267" r:id="rId16"/>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94660"/>
  </p:normalViewPr>
  <p:slideViewPr>
    <p:cSldViewPr>
      <p:cViewPr varScale="1">
        <p:scale>
          <a:sx n="106" d="100"/>
          <a:sy n="106" d="100"/>
        </p:scale>
        <p:origin x="1578" y="11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5438458" y="1"/>
            <a:ext cx="4160520" cy="367030"/>
          </a:xfrm>
          <a:prstGeom prst="rect">
            <a:avLst/>
          </a:prstGeom>
        </p:spPr>
        <p:txBody>
          <a:bodyPr vert="horz" lIns="96661" tIns="48331" rIns="96661" bIns="48331" rtlCol="0"/>
          <a:lstStyle>
            <a:lvl1pPr algn="r">
              <a:defRPr sz="1300"/>
            </a:lvl1pPr>
          </a:lstStyle>
          <a:p>
            <a:fld id="{4310EBC9-49EC-4914-A33E-E76BBCA8BCA7}" type="datetimeFigureOut">
              <a:rPr lang="en-US" smtClean="0"/>
              <a:t>11/13/2014</a:t>
            </a:fld>
            <a:endParaRPr lang="en-US" dirty="0"/>
          </a:p>
        </p:txBody>
      </p:sp>
      <p:sp>
        <p:nvSpPr>
          <p:cNvPr id="4" name="Footer Placeholder 3"/>
          <p:cNvSpPr>
            <a:spLocks noGrp="1"/>
          </p:cNvSpPr>
          <p:nvPr>
            <p:ph type="ftr" sz="quarter" idx="2"/>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8458" y="6948171"/>
            <a:ext cx="4160520" cy="367029"/>
          </a:xfrm>
          <a:prstGeom prst="rect">
            <a:avLst/>
          </a:prstGeom>
        </p:spPr>
        <p:txBody>
          <a:bodyPr vert="horz" lIns="96661" tIns="48331" rIns="96661" bIns="48331" rtlCol="0" anchor="b"/>
          <a:lstStyle>
            <a:lvl1pPr algn="r">
              <a:defRPr sz="1300"/>
            </a:lvl1pPr>
          </a:lstStyle>
          <a:p>
            <a:fld id="{070858CB-6B61-4F05-BCA7-49166CF7E41A}" type="slidenum">
              <a:rPr lang="en-US" smtClean="0"/>
              <a:t>‹#›</a:t>
            </a:fld>
            <a:endParaRPr lang="en-US" dirty="0"/>
          </a:p>
        </p:txBody>
      </p:sp>
    </p:spTree>
    <p:extLst>
      <p:ext uri="{BB962C8B-B14F-4D97-AF65-F5344CB8AC3E}">
        <p14:creationId xmlns:p14="http://schemas.microsoft.com/office/powerpoint/2010/main" val="4225031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5438458" y="1"/>
            <a:ext cx="4160520" cy="367030"/>
          </a:xfrm>
          <a:prstGeom prst="rect">
            <a:avLst/>
          </a:prstGeom>
        </p:spPr>
        <p:txBody>
          <a:bodyPr vert="horz" lIns="96661" tIns="48331" rIns="96661" bIns="48331" rtlCol="0"/>
          <a:lstStyle>
            <a:lvl1pPr algn="r">
              <a:defRPr sz="1300"/>
            </a:lvl1pPr>
          </a:lstStyle>
          <a:p>
            <a:fld id="{01272F4B-3657-48E8-BDB9-F14EE14832CD}" type="datetimeFigureOut">
              <a:rPr lang="en-US" smtClean="0"/>
              <a:t>11/13/2014</a:t>
            </a:fld>
            <a:endParaRPr lang="en-US" dirty="0"/>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960120" y="3520439"/>
            <a:ext cx="7680960" cy="2880361"/>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61" tIns="48331" rIns="96661" bIns="48331" rtlCol="0" anchor="b"/>
          <a:lstStyle>
            <a:lvl1pPr algn="r">
              <a:defRPr sz="1300"/>
            </a:lvl1pPr>
          </a:lstStyle>
          <a:p>
            <a:fld id="{CC5055FD-65E5-42C9-AE4F-D478ECCFCD65}" type="slidenum">
              <a:rPr lang="en-US" smtClean="0"/>
              <a:t>‹#›</a:t>
            </a:fld>
            <a:endParaRPr lang="en-US" dirty="0"/>
          </a:p>
        </p:txBody>
      </p:sp>
    </p:spTree>
    <p:extLst>
      <p:ext uri="{BB962C8B-B14F-4D97-AF65-F5344CB8AC3E}">
        <p14:creationId xmlns:p14="http://schemas.microsoft.com/office/powerpoint/2010/main" val="1131967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a:t>
            </a:fld>
            <a:endParaRPr lang="en-US" dirty="0"/>
          </a:p>
        </p:txBody>
      </p:sp>
    </p:spTree>
    <p:extLst>
      <p:ext uri="{BB962C8B-B14F-4D97-AF65-F5344CB8AC3E}">
        <p14:creationId xmlns:p14="http://schemas.microsoft.com/office/powerpoint/2010/main" val="2323309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10</a:t>
            </a:fld>
            <a:endParaRPr lang="en-US" dirty="0"/>
          </a:p>
        </p:txBody>
      </p:sp>
    </p:spTree>
    <p:extLst>
      <p:ext uri="{BB962C8B-B14F-4D97-AF65-F5344CB8AC3E}">
        <p14:creationId xmlns:p14="http://schemas.microsoft.com/office/powerpoint/2010/main" val="1888732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11</a:t>
            </a:fld>
            <a:endParaRPr lang="en-US" dirty="0"/>
          </a:p>
        </p:txBody>
      </p:sp>
    </p:spTree>
    <p:extLst>
      <p:ext uri="{BB962C8B-B14F-4D97-AF65-F5344CB8AC3E}">
        <p14:creationId xmlns:p14="http://schemas.microsoft.com/office/powerpoint/2010/main" val="3808550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12</a:t>
            </a:fld>
            <a:endParaRPr lang="en-US" dirty="0"/>
          </a:p>
        </p:txBody>
      </p:sp>
    </p:spTree>
    <p:extLst>
      <p:ext uri="{BB962C8B-B14F-4D97-AF65-F5344CB8AC3E}">
        <p14:creationId xmlns:p14="http://schemas.microsoft.com/office/powerpoint/2010/main" val="146036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13</a:t>
            </a:fld>
            <a:endParaRPr lang="en-US" dirty="0"/>
          </a:p>
        </p:txBody>
      </p:sp>
    </p:spTree>
    <p:extLst>
      <p:ext uri="{BB962C8B-B14F-4D97-AF65-F5344CB8AC3E}">
        <p14:creationId xmlns:p14="http://schemas.microsoft.com/office/powerpoint/2010/main" val="857571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14</a:t>
            </a:fld>
            <a:endParaRPr lang="en-US" dirty="0"/>
          </a:p>
        </p:txBody>
      </p:sp>
    </p:spTree>
    <p:extLst>
      <p:ext uri="{BB962C8B-B14F-4D97-AF65-F5344CB8AC3E}">
        <p14:creationId xmlns:p14="http://schemas.microsoft.com/office/powerpoint/2010/main" val="28561826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15</a:t>
            </a:fld>
            <a:endParaRPr lang="en-US" dirty="0"/>
          </a:p>
        </p:txBody>
      </p:sp>
    </p:spTree>
    <p:extLst>
      <p:ext uri="{BB962C8B-B14F-4D97-AF65-F5344CB8AC3E}">
        <p14:creationId xmlns:p14="http://schemas.microsoft.com/office/powerpoint/2010/main" val="4029294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2</a:t>
            </a:fld>
            <a:endParaRPr lang="en-US" dirty="0"/>
          </a:p>
        </p:txBody>
      </p:sp>
    </p:spTree>
    <p:extLst>
      <p:ext uri="{BB962C8B-B14F-4D97-AF65-F5344CB8AC3E}">
        <p14:creationId xmlns:p14="http://schemas.microsoft.com/office/powerpoint/2010/main" val="2068730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3</a:t>
            </a:fld>
            <a:endParaRPr lang="en-US" dirty="0"/>
          </a:p>
        </p:txBody>
      </p:sp>
    </p:spTree>
    <p:extLst>
      <p:ext uri="{BB962C8B-B14F-4D97-AF65-F5344CB8AC3E}">
        <p14:creationId xmlns:p14="http://schemas.microsoft.com/office/powerpoint/2010/main" val="3616912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4</a:t>
            </a:fld>
            <a:endParaRPr lang="en-US" dirty="0"/>
          </a:p>
        </p:txBody>
      </p:sp>
    </p:spTree>
    <p:extLst>
      <p:ext uri="{BB962C8B-B14F-4D97-AF65-F5344CB8AC3E}">
        <p14:creationId xmlns:p14="http://schemas.microsoft.com/office/powerpoint/2010/main" val="4235409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5</a:t>
            </a:fld>
            <a:endParaRPr lang="en-US" dirty="0"/>
          </a:p>
        </p:txBody>
      </p:sp>
    </p:spTree>
    <p:extLst>
      <p:ext uri="{BB962C8B-B14F-4D97-AF65-F5344CB8AC3E}">
        <p14:creationId xmlns:p14="http://schemas.microsoft.com/office/powerpoint/2010/main" val="2227137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6</a:t>
            </a:fld>
            <a:endParaRPr lang="en-US" dirty="0"/>
          </a:p>
        </p:txBody>
      </p:sp>
    </p:spTree>
    <p:extLst>
      <p:ext uri="{BB962C8B-B14F-4D97-AF65-F5344CB8AC3E}">
        <p14:creationId xmlns:p14="http://schemas.microsoft.com/office/powerpoint/2010/main" val="162053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7</a:t>
            </a:fld>
            <a:endParaRPr lang="en-US" dirty="0"/>
          </a:p>
        </p:txBody>
      </p:sp>
    </p:spTree>
    <p:extLst>
      <p:ext uri="{BB962C8B-B14F-4D97-AF65-F5344CB8AC3E}">
        <p14:creationId xmlns:p14="http://schemas.microsoft.com/office/powerpoint/2010/main" val="4236353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8</a:t>
            </a:fld>
            <a:endParaRPr lang="en-US" dirty="0"/>
          </a:p>
        </p:txBody>
      </p:sp>
    </p:spTree>
    <p:extLst>
      <p:ext uri="{BB962C8B-B14F-4D97-AF65-F5344CB8AC3E}">
        <p14:creationId xmlns:p14="http://schemas.microsoft.com/office/powerpoint/2010/main" val="2900577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055FD-65E5-42C9-AE4F-D478ECCFCD65}" type="slidenum">
              <a:rPr lang="en-US" smtClean="0"/>
              <a:t>9</a:t>
            </a:fld>
            <a:endParaRPr lang="en-US" dirty="0"/>
          </a:p>
        </p:txBody>
      </p:sp>
    </p:spTree>
    <p:extLst>
      <p:ext uri="{BB962C8B-B14F-4D97-AF65-F5344CB8AC3E}">
        <p14:creationId xmlns:p14="http://schemas.microsoft.com/office/powerpoint/2010/main" val="762562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7C2F96C-4D5A-4AAC-807F-165CDD01A36B}" type="datetimeFigureOut">
              <a:rPr lang="en-US" smtClean="0"/>
              <a:t>11/13/2014</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ED102B9-DF1C-40FB-84A6-D2F4DFAF4BCF}"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102B9-DF1C-40FB-84A6-D2F4DFAF4BC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7C2F96C-4D5A-4AAC-807F-165CDD01A36B}" type="datetimeFigureOut">
              <a:rPr lang="en-US" smtClean="0"/>
              <a:t>11/13/2014</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3ED102B9-DF1C-40FB-84A6-D2F4DFAF4BCF}"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ED102B9-DF1C-40FB-84A6-D2F4DFAF4BCF}"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7C2F96C-4D5A-4AAC-807F-165CDD01A36B}" type="datetimeFigureOut">
              <a:rPr lang="en-US" smtClean="0"/>
              <a:t>11/13/2014</a:t>
            </a:fld>
            <a:endParaRPr lang="en-US" dirty="0"/>
          </a:p>
        </p:txBody>
      </p:sp>
      <p:sp>
        <p:nvSpPr>
          <p:cNvPr id="10" name="Slide Number Placeholder 9"/>
          <p:cNvSpPr>
            <a:spLocks noGrp="1"/>
          </p:cNvSpPr>
          <p:nvPr>
            <p:ph type="sldNum" sz="quarter" idx="16"/>
          </p:nvPr>
        </p:nvSpPr>
        <p:spPr/>
        <p:txBody>
          <a:bodyPr rtlCol="0"/>
          <a:lstStyle/>
          <a:p>
            <a:fld id="{3ED102B9-DF1C-40FB-84A6-D2F4DFAF4BCF}" type="slidenum">
              <a:rPr lang="en-US" smtClean="0"/>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7C2F96C-4D5A-4AAC-807F-165CDD01A36B}" type="datetimeFigureOut">
              <a:rPr lang="en-US" smtClean="0"/>
              <a:t>11/13/2014</a:t>
            </a:fld>
            <a:endParaRPr lang="en-US" dirty="0"/>
          </a:p>
        </p:txBody>
      </p:sp>
      <p:sp>
        <p:nvSpPr>
          <p:cNvPr id="12" name="Slide Number Placeholder 11"/>
          <p:cNvSpPr>
            <a:spLocks noGrp="1"/>
          </p:cNvSpPr>
          <p:nvPr>
            <p:ph type="sldNum" sz="quarter" idx="16"/>
          </p:nvPr>
        </p:nvSpPr>
        <p:spPr/>
        <p:txBody>
          <a:bodyPr rtlCol="0"/>
          <a:lstStyle/>
          <a:p>
            <a:fld id="{3ED102B9-DF1C-40FB-84A6-D2F4DFAF4BCF}" type="slidenum">
              <a:rPr lang="en-US" smtClean="0"/>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ED102B9-DF1C-40FB-84A6-D2F4DFAF4BC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7C2F96C-4D5A-4AAC-807F-165CDD01A36B}" type="datetimeFigureOut">
              <a:rPr lang="en-US" smtClean="0"/>
              <a:t>11/13/2014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ED102B9-DF1C-40FB-84A6-D2F4DFAF4BCF}"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67C2F96C-4D5A-4AAC-807F-165CDD01A36B}" type="datetimeFigureOut">
              <a:rPr lang="en-US" smtClean="0"/>
              <a:t>11/13/2014</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ED102B9-DF1C-40FB-84A6-D2F4DFAF4BCF}"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7C2F96C-4D5A-4AAC-807F-165CDD01A36B}" type="datetimeFigureOut">
              <a:rPr lang="en-US" smtClean="0"/>
              <a:t>11/13/2014</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ED102B9-DF1C-40FB-84A6-D2F4DFAF4BC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295400"/>
            <a:ext cx="6477000" cy="2286000"/>
          </a:xfrm>
        </p:spPr>
        <p:txBody>
          <a:bodyPr>
            <a:normAutofit/>
          </a:bodyPr>
          <a:lstStyle/>
          <a:p>
            <a:r>
              <a:rPr lang="en-US" dirty="0" smtClean="0"/>
              <a:t>Revise the Course Repeat policy</a:t>
            </a:r>
            <a:br>
              <a:rPr lang="en-US" dirty="0" smtClean="0"/>
            </a:br>
            <a:r>
              <a:rPr lang="en-US" dirty="0" smtClean="0"/>
              <a:t>and CAP policy</a:t>
            </a:r>
            <a:endParaRPr lang="en-US" dirty="0"/>
          </a:p>
        </p:txBody>
      </p:sp>
      <p:sp>
        <p:nvSpPr>
          <p:cNvPr id="3" name="Subtitle 2"/>
          <p:cNvSpPr>
            <a:spLocks noGrp="1"/>
          </p:cNvSpPr>
          <p:nvPr>
            <p:ph type="subTitle" idx="1"/>
          </p:nvPr>
        </p:nvSpPr>
        <p:spPr>
          <a:xfrm>
            <a:off x="1371600" y="4343400"/>
            <a:ext cx="6400800" cy="1295400"/>
          </a:xfrm>
        </p:spPr>
        <p:txBody>
          <a:bodyPr>
            <a:normAutofit/>
          </a:bodyPr>
          <a:lstStyle/>
          <a:p>
            <a:r>
              <a:rPr lang="en-US" dirty="0" smtClean="0"/>
              <a:t>Two Proposals from the Academic Standards Committee, November 13, 2014</a:t>
            </a:r>
            <a:endParaRPr lang="en-US" dirty="0"/>
          </a:p>
        </p:txBody>
      </p:sp>
    </p:spTree>
    <p:extLst>
      <p:ext uri="{BB962C8B-B14F-4D97-AF65-F5344CB8AC3E}">
        <p14:creationId xmlns:p14="http://schemas.microsoft.com/office/powerpoint/2010/main" val="1807921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61248" cy="990600"/>
          </a:xfrm>
        </p:spPr>
        <p:txBody>
          <a:bodyPr>
            <a:normAutofit fontScale="90000"/>
          </a:bodyPr>
          <a:lstStyle/>
          <a:p>
            <a:r>
              <a:rPr lang="en-US" dirty="0" smtClean="0"/>
              <a:t>Practicalities: </a:t>
            </a:r>
            <a:r>
              <a:rPr lang="en-US" i="1" dirty="0"/>
              <a:t>Revised course repeat policy </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92500" lnSpcReduction="10000"/>
          </a:bodyPr>
          <a:lstStyle/>
          <a:p>
            <a:r>
              <a:rPr lang="en-US" dirty="0" smtClean="0"/>
              <a:t>If </a:t>
            </a:r>
            <a:r>
              <a:rPr lang="en-US" dirty="0"/>
              <a:t>a student </a:t>
            </a:r>
            <a:r>
              <a:rPr lang="en-US" dirty="0" smtClean="0"/>
              <a:t>got </a:t>
            </a:r>
            <a:r>
              <a:rPr lang="en-US" dirty="0"/>
              <a:t>D or F </a:t>
            </a:r>
            <a:r>
              <a:rPr lang="en-US" dirty="0" smtClean="0"/>
              <a:t>twice for the same course, the </a:t>
            </a:r>
            <a:r>
              <a:rPr lang="en-US" dirty="0"/>
              <a:t>student </a:t>
            </a:r>
            <a:r>
              <a:rPr lang="en-US" dirty="0" smtClean="0"/>
              <a:t>will need to </a:t>
            </a:r>
            <a:r>
              <a:rPr lang="en-US" dirty="0"/>
              <a:t>get </a:t>
            </a:r>
            <a:r>
              <a:rPr lang="en-US" dirty="0" smtClean="0"/>
              <a:t>a permission from </a:t>
            </a:r>
            <a:r>
              <a:rPr lang="en-US" dirty="0"/>
              <a:t>the student’s academic dean if the student wants to retake the course in the third time</a:t>
            </a:r>
            <a:r>
              <a:rPr lang="en-US" dirty="0" smtClean="0"/>
              <a:t>.</a:t>
            </a:r>
          </a:p>
          <a:p>
            <a:r>
              <a:rPr lang="en-US" dirty="0"/>
              <a:t>The student is encouraged to seek career counseling from the Auburn University Career Center prior to meeting with the academic dean.</a:t>
            </a:r>
          </a:p>
          <a:p>
            <a:r>
              <a:rPr lang="en-US" dirty="0"/>
              <a:t>This revision has been discussed with the Provost, the University Registrar, the Academic Associate Deans, and some academic advisors, and it has received generally strong support</a:t>
            </a:r>
            <a:r>
              <a:rPr lang="en-US" dirty="0" smtClean="0"/>
              <a:t>.</a:t>
            </a:r>
            <a:endParaRPr lang="en-US" dirty="0"/>
          </a:p>
        </p:txBody>
      </p:sp>
    </p:spTree>
    <p:extLst>
      <p:ext uri="{BB962C8B-B14F-4D97-AF65-F5344CB8AC3E}">
        <p14:creationId xmlns:p14="http://schemas.microsoft.com/office/powerpoint/2010/main" val="230575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Statement in Current CAP Policy</a:t>
            </a:r>
            <a:endParaRPr lang="en-US" dirty="0"/>
          </a:p>
        </p:txBody>
      </p:sp>
      <p:sp>
        <p:nvSpPr>
          <p:cNvPr id="3" name="Content Placeholder 2"/>
          <p:cNvSpPr>
            <a:spLocks noGrp="1"/>
          </p:cNvSpPr>
          <p:nvPr>
            <p:ph sz="quarter" idx="1"/>
          </p:nvPr>
        </p:nvSpPr>
        <p:spPr>
          <a:xfrm>
            <a:off x="457200" y="1676400"/>
            <a:ext cx="8229600" cy="4953000"/>
          </a:xfrm>
        </p:spPr>
        <p:txBody>
          <a:bodyPr>
            <a:normAutofit/>
          </a:bodyPr>
          <a:lstStyle/>
          <a:p>
            <a:endParaRPr lang="en-US" sz="2000" dirty="0"/>
          </a:p>
          <a:p>
            <a:pPr marL="0" indent="0" algn="ctr">
              <a:buNone/>
            </a:pPr>
            <a:r>
              <a:rPr lang="en-US" sz="2000" dirty="0"/>
              <a:t> </a:t>
            </a:r>
            <a:r>
              <a:rPr lang="en-US" sz="2000" b="1" dirty="0"/>
              <a:t>POLICY AND PROCEDURES FOR ESTABLISHING OR CHANGING THE ENROLLMENT CAP OF AN UNDERGRADUATE MAJOR </a:t>
            </a:r>
            <a:endParaRPr lang="en-US" sz="2000" b="1" dirty="0" smtClean="0"/>
          </a:p>
          <a:p>
            <a:pPr marL="0" indent="0">
              <a:buNone/>
            </a:pPr>
            <a:endParaRPr lang="en-US" sz="2000" dirty="0"/>
          </a:p>
          <a:p>
            <a:r>
              <a:rPr lang="en-US" sz="2000" dirty="0"/>
              <a:t>1. </a:t>
            </a:r>
            <a:r>
              <a:rPr lang="en-US" sz="2000" b="1" dirty="0"/>
              <a:t>Policy </a:t>
            </a:r>
            <a:endParaRPr lang="en-US" sz="2000" dirty="0"/>
          </a:p>
          <a:p>
            <a:endParaRPr lang="en-US" sz="2000" dirty="0"/>
          </a:p>
          <a:p>
            <a:r>
              <a:rPr lang="en-US" sz="2000" dirty="0"/>
              <a:t> Based on its land-grant traditions of service and access, according to its mission statement, Auburn University will provide students broad access to the institution’s educational resources. Therefore, as a basic principle, students </a:t>
            </a:r>
            <a:r>
              <a:rPr lang="en-US" sz="2000" dirty="0">
                <a:solidFill>
                  <a:srgbClr val="FF0000"/>
                </a:solidFill>
              </a:rPr>
              <a:t>who are in good standing </a:t>
            </a:r>
            <a:r>
              <a:rPr lang="en-US" sz="2000" dirty="0"/>
              <a:t>should be allowed access to the majors of their choice, subject to constraint of educational resources, including insufficient numbers of faculty to provide a quality learning experience to all who wish to enroll. </a:t>
            </a:r>
          </a:p>
        </p:txBody>
      </p:sp>
    </p:spTree>
    <p:extLst>
      <p:ext uri="{BB962C8B-B14F-4D97-AF65-F5344CB8AC3E}">
        <p14:creationId xmlns:p14="http://schemas.microsoft.com/office/powerpoint/2010/main" val="1130472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28600"/>
            <a:ext cx="8385048" cy="990600"/>
          </a:xfrm>
        </p:spPr>
        <p:txBody>
          <a:bodyPr>
            <a:normAutofit/>
          </a:bodyPr>
          <a:lstStyle/>
          <a:p>
            <a:r>
              <a:rPr lang="en-US" dirty="0" smtClean="0"/>
              <a:t>Fact and Problems of Current Policy</a:t>
            </a:r>
            <a:endParaRPr lang="en-US" dirty="0"/>
          </a:p>
        </p:txBody>
      </p:sp>
      <p:sp>
        <p:nvSpPr>
          <p:cNvPr id="8" name="Content Placeholder 7"/>
          <p:cNvSpPr>
            <a:spLocks noGrp="1"/>
          </p:cNvSpPr>
          <p:nvPr>
            <p:ph sz="quarter" idx="1"/>
          </p:nvPr>
        </p:nvSpPr>
        <p:spPr>
          <a:xfrm>
            <a:off x="375719" y="1676400"/>
            <a:ext cx="8385048" cy="5105400"/>
          </a:xfrm>
        </p:spPr>
        <p:txBody>
          <a:bodyPr>
            <a:normAutofit fontScale="77500" lnSpcReduction="20000"/>
          </a:bodyPr>
          <a:lstStyle/>
          <a:p>
            <a:r>
              <a:rPr lang="en-US" dirty="0"/>
              <a:t>S</a:t>
            </a:r>
            <a:r>
              <a:rPr lang="en-US" dirty="0" smtClean="0"/>
              <a:t>ome </a:t>
            </a:r>
            <a:r>
              <a:rPr lang="en-US" dirty="0"/>
              <a:t>academic units which do not have specific enrollment caps are not allowing students on academic warning to transfer into programs</a:t>
            </a:r>
            <a:r>
              <a:rPr lang="en-US" dirty="0" smtClean="0"/>
              <a:t>.</a:t>
            </a:r>
          </a:p>
          <a:p>
            <a:r>
              <a:rPr lang="en-US" dirty="0" smtClean="0"/>
              <a:t>When </a:t>
            </a:r>
            <a:r>
              <a:rPr lang="en-US" dirty="0"/>
              <a:t>a student’s cumulative GPA is less than 2.0, the student is placed at academic warning, which is not “in good standing”.</a:t>
            </a:r>
            <a:r>
              <a:rPr lang="en-US" b="1" dirty="0" smtClean="0"/>
              <a:t>.</a:t>
            </a:r>
          </a:p>
          <a:p>
            <a:r>
              <a:rPr lang="en-US" dirty="0" smtClean="0"/>
              <a:t>Students </a:t>
            </a:r>
            <a:r>
              <a:rPr lang="en-US" dirty="0"/>
              <a:t>currently enrolled but on academic warning are restricted from a large array of majors</a:t>
            </a:r>
            <a:r>
              <a:rPr lang="en-US" dirty="0" smtClean="0"/>
              <a:t>.</a:t>
            </a:r>
          </a:p>
          <a:p>
            <a:r>
              <a:rPr lang="en-US" dirty="0" smtClean="0"/>
              <a:t>It </a:t>
            </a:r>
            <a:r>
              <a:rPr lang="en-US" dirty="0"/>
              <a:t>means that students cannot take courses from another major to explore whether another major is more suitable for them. </a:t>
            </a:r>
            <a:endParaRPr lang="en-US" dirty="0" smtClean="0"/>
          </a:p>
          <a:p>
            <a:r>
              <a:rPr lang="en-US" dirty="0" smtClean="0"/>
              <a:t>The </a:t>
            </a:r>
            <a:r>
              <a:rPr lang="en-US" dirty="0"/>
              <a:t>policy restricts students to take certain courses to improve their GPA and to not be able to explore another major.  This creates unfavorable conditions for students to complete their college degrees</a:t>
            </a:r>
            <a:r>
              <a:rPr lang="en-US" dirty="0" smtClean="0"/>
              <a:t>.</a:t>
            </a:r>
          </a:p>
          <a:p>
            <a:r>
              <a:rPr lang="en-US" dirty="0"/>
              <a:t>The practice using good standing or GPA ≥ 2.0 is fairly widespread on campus (involving primarily two colleges).  </a:t>
            </a:r>
            <a:endParaRPr lang="en-US" dirty="0" smtClean="0"/>
          </a:p>
          <a:p>
            <a:r>
              <a:rPr lang="en-US" dirty="0" smtClean="0"/>
              <a:t>When </a:t>
            </a:r>
            <a:r>
              <a:rPr lang="en-US" dirty="0"/>
              <a:t>the Cap policy was developed several years ago, this issue was not thought about.</a:t>
            </a:r>
            <a:endParaRPr lang="en-US" dirty="0" smtClean="0"/>
          </a:p>
        </p:txBody>
      </p:sp>
    </p:spTree>
    <p:extLst>
      <p:ext uri="{BB962C8B-B14F-4D97-AF65-F5344CB8AC3E}">
        <p14:creationId xmlns:p14="http://schemas.microsoft.com/office/powerpoint/2010/main" val="1803402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Revised Statement</a:t>
            </a:r>
            <a:r>
              <a:rPr lang="en-US" dirty="0" smtClean="0"/>
              <a:t> in CAP Policy</a:t>
            </a:r>
            <a:endParaRPr lang="en-US" dirty="0"/>
          </a:p>
        </p:txBody>
      </p:sp>
      <p:sp>
        <p:nvSpPr>
          <p:cNvPr id="3" name="Content Placeholder 2"/>
          <p:cNvSpPr>
            <a:spLocks noGrp="1"/>
          </p:cNvSpPr>
          <p:nvPr>
            <p:ph sz="quarter" idx="1"/>
          </p:nvPr>
        </p:nvSpPr>
        <p:spPr>
          <a:xfrm>
            <a:off x="457200" y="1676400"/>
            <a:ext cx="8229600" cy="4953000"/>
          </a:xfrm>
        </p:spPr>
        <p:txBody>
          <a:bodyPr>
            <a:normAutofit/>
          </a:bodyPr>
          <a:lstStyle/>
          <a:p>
            <a:endParaRPr lang="en-US" sz="2000" dirty="0"/>
          </a:p>
          <a:p>
            <a:pPr marL="0" indent="0" algn="ctr">
              <a:buNone/>
            </a:pPr>
            <a:r>
              <a:rPr lang="en-US" sz="2000" dirty="0"/>
              <a:t> </a:t>
            </a:r>
            <a:r>
              <a:rPr lang="en-US" sz="2000" b="1" dirty="0"/>
              <a:t>POLICY AND PROCEDURES FOR ESTABLISHING OR CHANGING THE ENROLLMENT CAP OF AN UNDERGRADUATE MAJOR </a:t>
            </a:r>
            <a:endParaRPr lang="en-US" sz="2000" b="1" dirty="0" smtClean="0"/>
          </a:p>
          <a:p>
            <a:pPr marL="0" indent="0">
              <a:buNone/>
            </a:pPr>
            <a:endParaRPr lang="en-US" sz="2000" dirty="0"/>
          </a:p>
          <a:p>
            <a:r>
              <a:rPr lang="en-US" sz="2000" dirty="0"/>
              <a:t>1. </a:t>
            </a:r>
            <a:r>
              <a:rPr lang="en-US" sz="2000" b="1" dirty="0"/>
              <a:t>Policy </a:t>
            </a:r>
            <a:endParaRPr lang="en-US" sz="2000" dirty="0"/>
          </a:p>
          <a:p>
            <a:endParaRPr lang="en-US" sz="2000" dirty="0"/>
          </a:p>
          <a:p>
            <a:r>
              <a:rPr lang="en-US" sz="2000" dirty="0"/>
              <a:t> Based on its land-grant traditions of service and access, according to its mission statement, Auburn University will provide students broad access to the institution’s educational resources. Therefore, as a basic principle, students </a:t>
            </a:r>
            <a:r>
              <a:rPr lang="en-US" sz="2000" dirty="0">
                <a:solidFill>
                  <a:srgbClr val="FF0000"/>
                </a:solidFill>
              </a:rPr>
              <a:t>who are </a:t>
            </a:r>
            <a:r>
              <a:rPr lang="en-US" sz="2000" b="1" dirty="0" smtClean="0">
                <a:solidFill>
                  <a:srgbClr val="FF0000"/>
                </a:solidFill>
              </a:rPr>
              <a:t>currently enrolled </a:t>
            </a:r>
            <a:r>
              <a:rPr lang="en-US" sz="2000" dirty="0" smtClean="0"/>
              <a:t>should </a:t>
            </a:r>
            <a:r>
              <a:rPr lang="en-US" sz="2000" dirty="0"/>
              <a:t>be allowed access to the majors of their choice, subject to constraint of educational resources, including insufficient numbers of faculty to provide a quality learning experience to all who wish to enroll. </a:t>
            </a:r>
          </a:p>
        </p:txBody>
      </p:sp>
    </p:spTree>
    <p:extLst>
      <p:ext uri="{BB962C8B-B14F-4D97-AF65-F5344CB8AC3E}">
        <p14:creationId xmlns:p14="http://schemas.microsoft.com/office/powerpoint/2010/main" val="16559801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Rationale: </a:t>
            </a:r>
            <a:r>
              <a:rPr lang="en-US" b="1" u="sng" dirty="0"/>
              <a:t>Revised Statement</a:t>
            </a:r>
            <a:r>
              <a:rPr lang="en-US" dirty="0"/>
              <a:t> </a:t>
            </a:r>
          </a:p>
        </p:txBody>
      </p:sp>
      <p:sp>
        <p:nvSpPr>
          <p:cNvPr id="3" name="Content Placeholder 2"/>
          <p:cNvSpPr>
            <a:spLocks noGrp="1"/>
          </p:cNvSpPr>
          <p:nvPr>
            <p:ph sz="quarter" idx="1"/>
          </p:nvPr>
        </p:nvSpPr>
        <p:spPr/>
        <p:txBody>
          <a:bodyPr>
            <a:normAutofit/>
          </a:bodyPr>
          <a:lstStyle/>
          <a:p>
            <a:r>
              <a:rPr lang="en-US" dirty="0" smtClean="0"/>
              <a:t>Students </a:t>
            </a:r>
            <a:r>
              <a:rPr lang="en-US" dirty="0"/>
              <a:t>who are eligible to take classes and pursue an Auburn degree (but who may be on Academic Warning because their GPA has fallen below 2.0) are still eligible to change majors</a:t>
            </a:r>
            <a:r>
              <a:rPr lang="en-US" dirty="0" smtClean="0"/>
              <a:t>.</a:t>
            </a:r>
          </a:p>
          <a:p>
            <a:r>
              <a:rPr lang="en-US" dirty="0" smtClean="0"/>
              <a:t>Revised statement is </a:t>
            </a:r>
            <a:r>
              <a:rPr lang="en-US" dirty="0"/>
              <a:t>related to university level “Cap” policy</a:t>
            </a:r>
            <a:r>
              <a:rPr lang="en-US" dirty="0" smtClean="0"/>
              <a:t>. </a:t>
            </a:r>
            <a:endParaRPr lang="en-US" dirty="0"/>
          </a:p>
        </p:txBody>
      </p:sp>
    </p:spTree>
    <p:extLst>
      <p:ext uri="{BB962C8B-B14F-4D97-AF65-F5344CB8AC3E}">
        <p14:creationId xmlns:p14="http://schemas.microsoft.com/office/powerpoint/2010/main" val="30413643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from the Committee </a:t>
            </a:r>
            <a:endParaRPr lang="en-US" dirty="0"/>
          </a:p>
        </p:txBody>
      </p:sp>
      <p:sp>
        <p:nvSpPr>
          <p:cNvPr id="3" name="Content Placeholder 2"/>
          <p:cNvSpPr>
            <a:spLocks noGrp="1"/>
          </p:cNvSpPr>
          <p:nvPr>
            <p:ph sz="quarter" idx="1"/>
          </p:nvPr>
        </p:nvSpPr>
        <p:spPr/>
        <p:txBody>
          <a:bodyPr>
            <a:normAutofit/>
          </a:bodyPr>
          <a:lstStyle/>
          <a:p>
            <a:r>
              <a:rPr lang="en-US" dirty="0" smtClean="0"/>
              <a:t>Two policy proposals or changes </a:t>
            </a:r>
            <a:r>
              <a:rPr lang="en-US" dirty="0"/>
              <a:t>were discussed, revised, and approved unanimously by the Academic Standards </a:t>
            </a:r>
            <a:r>
              <a:rPr lang="en-US" dirty="0" smtClean="0"/>
              <a:t>Committee on </a:t>
            </a:r>
            <a:r>
              <a:rPr lang="en-US" dirty="0" smtClean="0"/>
              <a:t>October </a:t>
            </a:r>
            <a:r>
              <a:rPr lang="en-US" dirty="0" smtClean="0"/>
              <a:t>20 , 2014.</a:t>
            </a:r>
          </a:p>
          <a:p>
            <a:endParaRPr lang="en-US" dirty="0" smtClean="0"/>
          </a:p>
          <a:p>
            <a:r>
              <a:rPr lang="en-US" dirty="0" smtClean="0"/>
              <a:t>The committee members who did not attend the meeting also sent emails to vote and support the policy changes.</a:t>
            </a:r>
            <a:endParaRPr lang="en-US" dirty="0"/>
          </a:p>
          <a:p>
            <a:endParaRPr lang="en-US" dirty="0"/>
          </a:p>
        </p:txBody>
      </p:sp>
    </p:spTree>
    <p:extLst>
      <p:ext uri="{BB962C8B-B14F-4D97-AF65-F5344CB8AC3E}">
        <p14:creationId xmlns:p14="http://schemas.microsoft.com/office/powerpoint/2010/main" val="2142078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Genesis of the Proposals &amp; Proposal Development Process</a:t>
            </a:r>
            <a:endParaRPr lang="en-US" dirty="0"/>
          </a:p>
        </p:txBody>
      </p:sp>
      <p:sp>
        <p:nvSpPr>
          <p:cNvPr id="3" name="Content Placeholder 2"/>
          <p:cNvSpPr>
            <a:spLocks noGrp="1"/>
          </p:cNvSpPr>
          <p:nvPr>
            <p:ph sz="quarter" idx="1"/>
          </p:nvPr>
        </p:nvSpPr>
        <p:spPr>
          <a:xfrm>
            <a:off x="612648" y="1600200"/>
            <a:ext cx="8153400" cy="5029200"/>
          </a:xfrm>
        </p:spPr>
        <p:txBody>
          <a:bodyPr>
            <a:normAutofit/>
          </a:bodyPr>
          <a:lstStyle/>
          <a:p>
            <a:r>
              <a:rPr lang="en-US" dirty="0" smtClean="0"/>
              <a:t>The 2013-2018 Auburn University Strategic Plan establishes promoting academic success as its first priority. It includes the following:</a:t>
            </a:r>
          </a:p>
          <a:p>
            <a:pPr lvl="1"/>
            <a:r>
              <a:rPr lang="en-US" b="1" u="sng" dirty="0" smtClean="0"/>
              <a:t>Strategic </a:t>
            </a:r>
            <a:r>
              <a:rPr lang="en-US" b="1" u="sng" dirty="0"/>
              <a:t>Goal </a:t>
            </a:r>
            <a:r>
              <a:rPr lang="en-US" b="1" u="sng" dirty="0" smtClean="0"/>
              <a:t>1</a:t>
            </a:r>
            <a:r>
              <a:rPr lang="en-US" b="1" u="sng" dirty="0"/>
              <a:t>: “The University will emphasize student retention and achievement by encouraging and expecting timely degree completion and by clearing pathways to student success.” </a:t>
            </a:r>
            <a:endParaRPr lang="en-US" b="1" dirty="0" smtClean="0"/>
          </a:p>
          <a:p>
            <a:r>
              <a:rPr lang="en-US" dirty="0"/>
              <a:t>One means of furthering that goal is to review academic policies that may </a:t>
            </a:r>
            <a:r>
              <a:rPr lang="en-US" b="1" dirty="0"/>
              <a:t>unintentionally</a:t>
            </a:r>
            <a:r>
              <a:rPr lang="en-US" dirty="0"/>
              <a:t> delay students' progress toward obtaining their Bachelor's degree.</a:t>
            </a:r>
          </a:p>
        </p:txBody>
      </p:sp>
    </p:spTree>
    <p:extLst>
      <p:ext uri="{BB962C8B-B14F-4D97-AF65-F5344CB8AC3E}">
        <p14:creationId xmlns:p14="http://schemas.microsoft.com/office/powerpoint/2010/main" val="357723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a:bodyPr>
          <a:lstStyle/>
          <a:p>
            <a:r>
              <a:rPr lang="en-US" i="1" dirty="0" smtClean="0"/>
              <a:t>Current </a:t>
            </a:r>
            <a:r>
              <a:rPr lang="en-US" i="1" dirty="0"/>
              <a:t>the course repeat policy</a:t>
            </a:r>
          </a:p>
        </p:txBody>
      </p:sp>
      <p:sp>
        <p:nvSpPr>
          <p:cNvPr id="2" name="Content Placeholder 1"/>
          <p:cNvSpPr>
            <a:spLocks noGrp="1"/>
          </p:cNvSpPr>
          <p:nvPr>
            <p:ph sz="quarter" idx="2"/>
          </p:nvPr>
        </p:nvSpPr>
        <p:spPr>
          <a:xfrm>
            <a:off x="457200" y="1600200"/>
            <a:ext cx="8240162" cy="4953000"/>
          </a:xfrm>
        </p:spPr>
        <p:txBody>
          <a:bodyPr>
            <a:noAutofit/>
          </a:bodyPr>
          <a:lstStyle/>
          <a:p>
            <a:pPr marL="0" indent="0">
              <a:buNone/>
            </a:pPr>
            <a:r>
              <a:rPr lang="en-US" sz="2400" i="1" dirty="0"/>
              <a:t>Repeat of Courses</a:t>
            </a:r>
            <a:endParaRPr lang="en-US" sz="2400" dirty="0"/>
          </a:p>
          <a:p>
            <a:r>
              <a:rPr lang="en-US" sz="2400" i="1" dirty="0"/>
              <a:t>No student may repeat a course for credit in which the student has </a:t>
            </a:r>
            <a:r>
              <a:rPr lang="en-US" sz="2400" i="1" dirty="0" smtClean="0"/>
              <a:t>previously </a:t>
            </a:r>
            <a:r>
              <a:rPr lang="en-US" sz="2400" i="1" dirty="0"/>
              <a:t>earned a grade of A, B, or </a:t>
            </a:r>
            <a:r>
              <a:rPr lang="en-US" sz="2400" dirty="0"/>
              <a:t>C </a:t>
            </a:r>
            <a:r>
              <a:rPr lang="en-US" sz="2400" i="1" dirty="0"/>
              <a:t>without written permission by  the student's academic dean.  Courses specifically designated as repeatable in the </a:t>
            </a:r>
            <a:r>
              <a:rPr lang="en-US" sz="2400" i="1" dirty="0" smtClean="0"/>
              <a:t>Auburn </a:t>
            </a:r>
            <a:r>
              <a:rPr lang="en-US" sz="2400" i="1" dirty="0"/>
              <a:t>University Bulletin are exempt from this regulation</a:t>
            </a:r>
            <a:r>
              <a:rPr lang="en-US" sz="2400" i="1" dirty="0" smtClean="0"/>
              <a:t>.  Students </a:t>
            </a:r>
            <a:r>
              <a:rPr lang="en-US" sz="2400" i="1" dirty="0"/>
              <a:t>may repeat courses in which they earn a grade of D or F. Grades and hours for both attempts will be included in the calculation of the GPA unless the </a:t>
            </a:r>
            <a:r>
              <a:rPr lang="en-US" sz="2400" i="1" u="sng" dirty="0"/>
              <a:t>Grade </a:t>
            </a:r>
            <a:r>
              <a:rPr lang="en-US" sz="2400" i="1" u="sng" dirty="0" smtClean="0"/>
              <a:t>Adjustment </a:t>
            </a:r>
            <a:r>
              <a:rPr lang="en-US" sz="2400" i="1" u="sng" dirty="0"/>
              <a:t>Policy</a:t>
            </a:r>
            <a:r>
              <a:rPr lang="en-US" sz="2400" i="1" dirty="0"/>
              <a:t> has been invoked for the first </a:t>
            </a:r>
            <a:r>
              <a:rPr lang="en-US" sz="2400" i="1" dirty="0" smtClean="0"/>
              <a:t>attempt. If </a:t>
            </a:r>
            <a:r>
              <a:rPr lang="en-US" sz="2400" i="1" dirty="0"/>
              <a:t>the grade adjustment policy is not invoked in the case </a:t>
            </a:r>
            <a:r>
              <a:rPr lang="en-US" sz="2400" i="1" dirty="0" smtClean="0"/>
              <a:t>of the </a:t>
            </a:r>
            <a:r>
              <a:rPr lang="en-US" sz="2400" i="1" dirty="0"/>
              <a:t>repeat of a D grade, then the course credit hours may count only once toward graduation unless the course is designated as repeatable. </a:t>
            </a:r>
            <a:r>
              <a:rPr lang="en-US" sz="2400" dirty="0"/>
              <a:t>(</a:t>
            </a:r>
            <a:r>
              <a:rPr lang="en-US" sz="2400" u="sng" dirty="0"/>
              <a:t>2014-2015 </a:t>
            </a:r>
            <a:r>
              <a:rPr lang="en-US" sz="2400" i="1" u="sng" dirty="0"/>
              <a:t>AU </a:t>
            </a:r>
            <a:r>
              <a:rPr lang="en-US" sz="2400" i="1" u="sng" dirty="0" smtClean="0"/>
              <a:t>Bulletin</a:t>
            </a:r>
            <a:r>
              <a:rPr lang="en-US" sz="2400" i="1" dirty="0" smtClean="0"/>
              <a:t>).</a:t>
            </a:r>
            <a:endParaRPr lang="en-US" sz="2400" dirty="0"/>
          </a:p>
        </p:txBody>
      </p:sp>
    </p:spTree>
    <p:extLst>
      <p:ext uri="{BB962C8B-B14F-4D97-AF65-F5344CB8AC3E}">
        <p14:creationId xmlns:p14="http://schemas.microsoft.com/office/powerpoint/2010/main" val="811064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28600"/>
            <a:ext cx="8385048" cy="990600"/>
          </a:xfrm>
        </p:spPr>
        <p:txBody>
          <a:bodyPr>
            <a:normAutofit fontScale="90000"/>
          </a:bodyPr>
          <a:lstStyle/>
          <a:p>
            <a:r>
              <a:rPr lang="en-US" dirty="0" smtClean="0"/>
              <a:t>Problems and Fact of Repeating Courses</a:t>
            </a:r>
            <a:endParaRPr lang="en-US" dirty="0"/>
          </a:p>
        </p:txBody>
      </p:sp>
      <p:sp>
        <p:nvSpPr>
          <p:cNvPr id="8" name="Content Placeholder 7"/>
          <p:cNvSpPr>
            <a:spLocks noGrp="1"/>
          </p:cNvSpPr>
          <p:nvPr>
            <p:ph sz="quarter" idx="1"/>
          </p:nvPr>
        </p:nvSpPr>
        <p:spPr/>
        <p:txBody>
          <a:bodyPr>
            <a:normAutofit fontScale="92500" lnSpcReduction="10000"/>
          </a:bodyPr>
          <a:lstStyle/>
          <a:p>
            <a:r>
              <a:rPr lang="en-US" b="1" dirty="0" smtClean="0"/>
              <a:t>The policy </a:t>
            </a:r>
            <a:r>
              <a:rPr lang="en-US" b="1" dirty="0"/>
              <a:t>places no limits on the number of times a student who has earned a D/F in a course may attempt to pass it</a:t>
            </a:r>
            <a:r>
              <a:rPr lang="en-US" b="1" dirty="0" smtClean="0"/>
              <a:t>.</a:t>
            </a:r>
          </a:p>
          <a:p>
            <a:endParaRPr lang="en-US" dirty="0" smtClean="0"/>
          </a:p>
          <a:p>
            <a:r>
              <a:rPr lang="en-US" dirty="0"/>
              <a:t>A review of student records by the staff of the Office of Institutional Research and Assessment indicates that between Fall 2007 and Spring 2014</a:t>
            </a:r>
            <a:r>
              <a:rPr lang="en-US" dirty="0" smtClean="0"/>
              <a:t>, approximately </a:t>
            </a:r>
            <a:r>
              <a:rPr lang="en-US" dirty="0"/>
              <a:t>6% of students (3,244) had taken a non-repeatable course three or more times</a:t>
            </a:r>
            <a:r>
              <a:rPr lang="en-US" dirty="0" smtClean="0"/>
              <a:t>.</a:t>
            </a:r>
          </a:p>
          <a:p>
            <a:r>
              <a:rPr lang="en-US" dirty="0"/>
              <a:t>Typically, the courses repeated were Calculus Ill, Differential Equations, or English Composition II</a:t>
            </a:r>
            <a:r>
              <a:rPr lang="en-US" dirty="0" smtClean="0"/>
              <a:t>.</a:t>
            </a:r>
            <a:endParaRPr lang="en-US" dirty="0"/>
          </a:p>
          <a:p>
            <a:pPr marL="0" indent="0">
              <a:buNone/>
            </a:pPr>
            <a:endParaRPr lang="en-US" dirty="0" smtClean="0"/>
          </a:p>
        </p:txBody>
      </p:sp>
    </p:spTree>
    <p:extLst>
      <p:ext uri="{BB962C8B-B14F-4D97-AF65-F5344CB8AC3E}">
        <p14:creationId xmlns:p14="http://schemas.microsoft.com/office/powerpoint/2010/main" val="1654017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28600"/>
            <a:ext cx="8385048" cy="990600"/>
          </a:xfrm>
        </p:spPr>
        <p:txBody>
          <a:bodyPr>
            <a:normAutofit fontScale="90000"/>
          </a:bodyPr>
          <a:lstStyle/>
          <a:p>
            <a:r>
              <a:rPr lang="en-US" dirty="0" smtClean="0"/>
              <a:t>Problem and Fact of Repeating Courses</a:t>
            </a:r>
            <a:endParaRPr lang="en-US" dirty="0"/>
          </a:p>
        </p:txBody>
      </p:sp>
      <p:sp>
        <p:nvSpPr>
          <p:cNvPr id="8" name="Content Placeholder 7"/>
          <p:cNvSpPr>
            <a:spLocks noGrp="1"/>
          </p:cNvSpPr>
          <p:nvPr>
            <p:ph sz="quarter" idx="1"/>
          </p:nvPr>
        </p:nvSpPr>
        <p:spPr>
          <a:xfrm>
            <a:off x="612648" y="1600200"/>
            <a:ext cx="8153400" cy="5029200"/>
          </a:xfrm>
        </p:spPr>
        <p:txBody>
          <a:bodyPr>
            <a:normAutofit fontScale="85000" lnSpcReduction="20000"/>
          </a:bodyPr>
          <a:lstStyle/>
          <a:p>
            <a:r>
              <a:rPr lang="en-US" b="1" dirty="0" smtClean="0"/>
              <a:t>Review selected transcripts:</a:t>
            </a:r>
            <a:r>
              <a:rPr lang="en-US" dirty="0" smtClean="0"/>
              <a:t> more than one </a:t>
            </a:r>
            <a:r>
              <a:rPr lang="en-US" dirty="0"/>
              <a:t>student who has taken the same course </a:t>
            </a:r>
            <a:r>
              <a:rPr lang="en-US" b="1" dirty="0"/>
              <a:t>seven times</a:t>
            </a:r>
            <a:r>
              <a:rPr lang="en-US" dirty="0"/>
              <a:t>. </a:t>
            </a:r>
            <a:r>
              <a:rPr lang="en-US" dirty="0" smtClean="0"/>
              <a:t>In one such </a:t>
            </a:r>
            <a:r>
              <a:rPr lang="en-US" dirty="0"/>
              <a:t>case the course was Thermodynamics</a:t>
            </a:r>
            <a:r>
              <a:rPr lang="en-US" dirty="0" smtClean="0"/>
              <a:t>, in </a:t>
            </a:r>
            <a:r>
              <a:rPr lang="en-US" dirty="0"/>
              <a:t>which the student received four Fs</a:t>
            </a:r>
            <a:r>
              <a:rPr lang="en-US" dirty="0" smtClean="0"/>
              <a:t>, two Ds, and </a:t>
            </a:r>
            <a:r>
              <a:rPr lang="en-US" dirty="0"/>
              <a:t>a C</a:t>
            </a:r>
            <a:r>
              <a:rPr lang="en-US" dirty="0" smtClean="0"/>
              <a:t>; in </a:t>
            </a:r>
            <a:r>
              <a:rPr lang="en-US" dirty="0"/>
              <a:t>another case a student earned seven Fs in </a:t>
            </a:r>
            <a:r>
              <a:rPr lang="en-US" dirty="0" smtClean="0"/>
              <a:t>Linear Differential Equations.</a:t>
            </a:r>
          </a:p>
          <a:p>
            <a:endParaRPr lang="en-US" dirty="0" smtClean="0"/>
          </a:p>
          <a:p>
            <a:r>
              <a:rPr lang="en-US" dirty="0"/>
              <a:t>In cases in which a student has repeated a course multiple times, it is very likely that </a:t>
            </a:r>
            <a:r>
              <a:rPr lang="en-US" b="1" dirty="0"/>
              <a:t>a better course of action </a:t>
            </a:r>
            <a:r>
              <a:rPr lang="en-US" dirty="0"/>
              <a:t>would have been for the student to have been </a:t>
            </a:r>
            <a:r>
              <a:rPr lang="en-US" b="1" dirty="0"/>
              <a:t>counseled to change his or her major to a discipline that would more closely match his or her talents</a:t>
            </a:r>
            <a:r>
              <a:rPr lang="en-US" dirty="0"/>
              <a:t>. Such conversations are difficult to have, but they could help put a student on a path toward achieving academic and career success and save a student thousands of dollars</a:t>
            </a:r>
            <a:r>
              <a:rPr lang="en-US" dirty="0" smtClean="0"/>
              <a:t>.</a:t>
            </a:r>
            <a:endParaRPr lang="en-US" dirty="0"/>
          </a:p>
          <a:p>
            <a:pPr marL="0" indent="0">
              <a:buNone/>
            </a:pPr>
            <a:endParaRPr lang="en-US" dirty="0" smtClean="0"/>
          </a:p>
        </p:txBody>
      </p:sp>
    </p:spTree>
    <p:extLst>
      <p:ext uri="{BB962C8B-B14F-4D97-AF65-F5344CB8AC3E}">
        <p14:creationId xmlns:p14="http://schemas.microsoft.com/office/powerpoint/2010/main" val="1852939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Senate Committee Reviews</a:t>
            </a:r>
            <a:endParaRPr lang="en-US" dirty="0"/>
          </a:p>
        </p:txBody>
      </p:sp>
      <p:sp>
        <p:nvSpPr>
          <p:cNvPr id="9" name="Content Placeholder 8"/>
          <p:cNvSpPr>
            <a:spLocks noGrp="1"/>
          </p:cNvSpPr>
          <p:nvPr>
            <p:ph sz="quarter" idx="2"/>
          </p:nvPr>
        </p:nvSpPr>
        <p:spPr>
          <a:xfrm>
            <a:off x="609600" y="2057400"/>
            <a:ext cx="3886200" cy="3962400"/>
          </a:xfrm>
        </p:spPr>
        <p:txBody>
          <a:bodyPr>
            <a:noAutofit/>
          </a:bodyPr>
          <a:lstStyle/>
          <a:p>
            <a:pPr marL="0" indent="0">
              <a:buNone/>
            </a:pPr>
            <a:r>
              <a:rPr lang="en-US" sz="1400" dirty="0" smtClean="0"/>
              <a:t>Sabit Adanur, Polymer </a:t>
            </a:r>
            <a:r>
              <a:rPr lang="en-US" sz="1400" dirty="0"/>
              <a:t>&amp;</a:t>
            </a:r>
            <a:r>
              <a:rPr lang="en-US" sz="1400" dirty="0" smtClean="0"/>
              <a:t> Fiber Engineering</a:t>
            </a:r>
          </a:p>
          <a:p>
            <a:pPr marL="0" indent="0">
              <a:buNone/>
            </a:pPr>
            <a:r>
              <a:rPr lang="en-US" sz="1400" dirty="0" smtClean="0"/>
              <a:t>Wayne </a:t>
            </a:r>
            <a:r>
              <a:rPr lang="en-US" sz="1400" dirty="0"/>
              <a:t>Alderman, Dean of Enrollment Services  </a:t>
            </a:r>
            <a:endParaRPr lang="en-US" sz="1400" dirty="0" smtClean="0"/>
          </a:p>
          <a:p>
            <a:pPr marL="0" indent="0">
              <a:buNone/>
            </a:pPr>
            <a:r>
              <a:rPr lang="en-US" sz="1400" dirty="0" smtClean="0"/>
              <a:t>Nadine P. Ellero, Library</a:t>
            </a:r>
          </a:p>
          <a:p>
            <a:pPr marL="0" indent="0">
              <a:buNone/>
            </a:pPr>
            <a:r>
              <a:rPr lang="en-US" sz="1400" dirty="0" smtClean="0"/>
              <a:t>Xing Fang, Civil Engineering  (Chair)</a:t>
            </a:r>
          </a:p>
          <a:p>
            <a:pPr marL="0" indent="0">
              <a:buNone/>
            </a:pPr>
            <a:r>
              <a:rPr lang="en-US" sz="1400" dirty="0" smtClean="0"/>
              <a:t>Xing Ping Hu, Entomology </a:t>
            </a:r>
            <a:r>
              <a:rPr lang="en-US" sz="1400" dirty="0"/>
              <a:t>&amp;</a:t>
            </a:r>
            <a:r>
              <a:rPr lang="en-US" sz="1400" dirty="0" smtClean="0"/>
              <a:t> Plant Pathology</a:t>
            </a:r>
          </a:p>
          <a:p>
            <a:pPr marL="0" indent="0">
              <a:buNone/>
            </a:pPr>
            <a:r>
              <a:rPr lang="en-US" sz="1400" dirty="0" smtClean="0"/>
              <a:t>Lisa Kensler, Educational Foundations </a:t>
            </a:r>
            <a:r>
              <a:rPr lang="en-US" sz="1400" dirty="0"/>
              <a:t>&amp;</a:t>
            </a:r>
            <a:endParaRPr lang="en-US" sz="1400" dirty="0" smtClean="0"/>
          </a:p>
          <a:p>
            <a:pPr marL="0" indent="0">
              <a:buNone/>
            </a:pPr>
            <a:r>
              <a:rPr lang="en-US" sz="1400" dirty="0" smtClean="0"/>
              <a:t>     Leadership Technology</a:t>
            </a:r>
          </a:p>
          <a:p>
            <a:pPr marL="0" indent="0">
              <a:buNone/>
            </a:pPr>
            <a:r>
              <a:rPr lang="en-US" sz="1400" dirty="0" smtClean="0"/>
              <a:t>Brian Parr, Curriculum </a:t>
            </a:r>
            <a:r>
              <a:rPr lang="en-US" sz="1400" dirty="0"/>
              <a:t>&amp;</a:t>
            </a:r>
            <a:r>
              <a:rPr lang="en-US" sz="1400" dirty="0" smtClean="0"/>
              <a:t> Teaching</a:t>
            </a:r>
            <a:endParaRPr lang="en-US" sz="1400" dirty="0"/>
          </a:p>
          <a:p>
            <a:pPr marL="0" indent="0">
              <a:buNone/>
            </a:pPr>
            <a:r>
              <a:rPr lang="en-US" sz="1400" dirty="0" smtClean="0"/>
              <a:t>Amysue Reilly, Special Ed., Rehabilitation, </a:t>
            </a:r>
            <a:r>
              <a:rPr lang="en-US" sz="1400" dirty="0"/>
              <a:t>&amp;</a:t>
            </a:r>
            <a:r>
              <a:rPr lang="en-US" sz="1400" dirty="0" smtClean="0"/>
              <a:t> </a:t>
            </a:r>
          </a:p>
          <a:p>
            <a:pPr marL="0" indent="0">
              <a:buNone/>
            </a:pPr>
            <a:r>
              <a:rPr lang="en-US" sz="1400" dirty="0"/>
              <a:t> </a:t>
            </a:r>
            <a:r>
              <a:rPr lang="en-US" sz="1400" dirty="0" smtClean="0"/>
              <a:t>    Counseling</a:t>
            </a:r>
          </a:p>
          <a:p>
            <a:pPr marL="0" indent="0">
              <a:buNone/>
            </a:pPr>
            <a:r>
              <a:rPr lang="en-US" sz="1400" dirty="0" smtClean="0"/>
              <a:t>Paula Peek, Consumer Affairs</a:t>
            </a:r>
          </a:p>
          <a:p>
            <a:pPr marL="0" indent="0">
              <a:buNone/>
            </a:pPr>
            <a:r>
              <a:rPr lang="en-US" sz="1400" dirty="0" smtClean="0"/>
              <a:t>Constance </a:t>
            </a:r>
            <a:r>
              <a:rPr lang="en-US" sz="1400" dirty="0"/>
              <a:t>Relihan, Associate Provost for </a:t>
            </a:r>
            <a:endParaRPr lang="en-US" sz="1400" dirty="0" smtClean="0"/>
          </a:p>
          <a:p>
            <a:pPr marL="0" indent="0">
              <a:buNone/>
            </a:pPr>
            <a:r>
              <a:rPr lang="en-US" sz="1400" dirty="0"/>
              <a:t> </a:t>
            </a:r>
            <a:r>
              <a:rPr lang="en-US" sz="1400" dirty="0" smtClean="0"/>
              <a:t>    Undergraduate Studies</a:t>
            </a:r>
            <a:r>
              <a:rPr lang="en-US" sz="1400" dirty="0"/>
              <a:t>	</a:t>
            </a:r>
          </a:p>
          <a:p>
            <a:pPr marL="0" indent="0">
              <a:buNone/>
            </a:pPr>
            <a:r>
              <a:rPr lang="en-US" sz="1400" dirty="0" smtClean="0"/>
              <a:t>Margaret </a:t>
            </a:r>
            <a:r>
              <a:rPr lang="en-US" sz="1400" dirty="0"/>
              <a:t>Ross, Educational Foundations &amp;</a:t>
            </a:r>
          </a:p>
          <a:p>
            <a:pPr marL="0" indent="0">
              <a:buNone/>
            </a:pPr>
            <a:r>
              <a:rPr lang="en-US" sz="1400" dirty="0"/>
              <a:t>     Leadership Technology</a:t>
            </a:r>
          </a:p>
          <a:p>
            <a:pPr marL="0" indent="0">
              <a:buNone/>
            </a:pPr>
            <a:endParaRPr lang="en-US" sz="1400" dirty="0"/>
          </a:p>
        </p:txBody>
      </p:sp>
      <p:sp>
        <p:nvSpPr>
          <p:cNvPr id="11" name="Content Placeholder 10"/>
          <p:cNvSpPr>
            <a:spLocks noGrp="1"/>
          </p:cNvSpPr>
          <p:nvPr>
            <p:ph sz="quarter" idx="4"/>
          </p:nvPr>
        </p:nvSpPr>
        <p:spPr>
          <a:xfrm>
            <a:off x="4800600" y="2057400"/>
            <a:ext cx="3886200" cy="4495800"/>
          </a:xfrm>
        </p:spPr>
        <p:txBody>
          <a:bodyPr>
            <a:normAutofit fontScale="85000" lnSpcReduction="20000"/>
          </a:bodyPr>
          <a:lstStyle/>
          <a:p>
            <a:pPr marL="0" indent="0">
              <a:buNone/>
            </a:pPr>
            <a:r>
              <a:rPr lang="en-US" sz="1600" dirty="0" smtClean="0"/>
              <a:t>Michael Baginski, Electrical &amp;</a:t>
            </a:r>
          </a:p>
          <a:p>
            <a:pPr marL="0" indent="0">
              <a:buNone/>
            </a:pPr>
            <a:r>
              <a:rPr lang="en-US" sz="1600" dirty="0"/>
              <a:t> </a:t>
            </a:r>
            <a:r>
              <a:rPr lang="en-US" sz="1600" dirty="0" smtClean="0"/>
              <a:t>     Computer Engineering</a:t>
            </a:r>
          </a:p>
          <a:p>
            <a:pPr marL="0" indent="0">
              <a:buNone/>
            </a:pPr>
            <a:r>
              <a:rPr lang="en-US" sz="1600" dirty="0" smtClean="0"/>
              <a:t>Timothy Boosinger, Provost</a:t>
            </a:r>
          </a:p>
          <a:p>
            <a:pPr marL="0" indent="0">
              <a:buNone/>
            </a:pPr>
            <a:r>
              <a:rPr lang="en-US" sz="1600" dirty="0" smtClean="0"/>
              <a:t>Gisela Buschle-Diller, </a:t>
            </a:r>
            <a:r>
              <a:rPr lang="en-US" sz="1600" dirty="0"/>
              <a:t>Polymer </a:t>
            </a:r>
            <a:r>
              <a:rPr lang="en-US" sz="1600" dirty="0" smtClean="0"/>
              <a:t>&amp; </a:t>
            </a:r>
            <a:r>
              <a:rPr lang="en-US" sz="1600" dirty="0"/>
              <a:t>Fiber </a:t>
            </a:r>
            <a:r>
              <a:rPr lang="en-US" sz="1600" dirty="0" smtClean="0"/>
              <a:t>  </a:t>
            </a:r>
          </a:p>
          <a:p>
            <a:pPr marL="0" indent="0">
              <a:buNone/>
            </a:pPr>
            <a:r>
              <a:rPr lang="en-US" sz="1600" dirty="0"/>
              <a:t> </a:t>
            </a:r>
            <a:r>
              <a:rPr lang="en-US" sz="1600" dirty="0" smtClean="0"/>
              <a:t>    Engineering, Senate Secretary </a:t>
            </a:r>
          </a:p>
          <a:p>
            <a:pPr marL="0" indent="0">
              <a:buNone/>
            </a:pPr>
            <a:r>
              <a:rPr lang="en-US" sz="1600" dirty="0" smtClean="0"/>
              <a:t>Larry Crowley, Civil Engineering, Immediate </a:t>
            </a:r>
          </a:p>
          <a:p>
            <a:pPr marL="0" indent="0">
              <a:buNone/>
            </a:pPr>
            <a:r>
              <a:rPr lang="en-US" sz="1600" dirty="0"/>
              <a:t> </a:t>
            </a:r>
            <a:r>
              <a:rPr lang="en-US" sz="1600" dirty="0" smtClean="0"/>
              <a:t>    Senate Past Chair</a:t>
            </a:r>
          </a:p>
          <a:p>
            <a:pPr marL="0" indent="0">
              <a:buNone/>
            </a:pPr>
            <a:r>
              <a:rPr lang="en-US" sz="1600" dirty="0" smtClean="0"/>
              <a:t>Patricia Duffy, Ag Economics &amp; Rural Sociology, </a:t>
            </a:r>
          </a:p>
          <a:p>
            <a:pPr marL="0" indent="0">
              <a:buNone/>
            </a:pPr>
            <a:r>
              <a:rPr lang="en-US" sz="1600" dirty="0" smtClean="0"/>
              <a:t>     Senate Chair</a:t>
            </a:r>
          </a:p>
          <a:p>
            <a:pPr marL="0" indent="0">
              <a:buNone/>
            </a:pPr>
            <a:r>
              <a:rPr lang="en-US" sz="1600" dirty="0" smtClean="0"/>
              <a:t>Emily Myers, Sociology</a:t>
            </a:r>
          </a:p>
          <a:p>
            <a:pPr marL="0" indent="0">
              <a:buNone/>
            </a:pPr>
            <a:r>
              <a:rPr lang="en-US" sz="1600" dirty="0" smtClean="0"/>
              <a:t>Laura Plexico, Communication Disorders, Senate </a:t>
            </a:r>
          </a:p>
          <a:p>
            <a:pPr marL="0" indent="0">
              <a:buNone/>
            </a:pPr>
            <a:r>
              <a:rPr lang="en-US" sz="1600" dirty="0"/>
              <a:t> </a:t>
            </a:r>
            <a:r>
              <a:rPr lang="en-US" sz="1600" dirty="0" smtClean="0"/>
              <a:t>    Secretary-elect </a:t>
            </a:r>
          </a:p>
          <a:p>
            <a:pPr marL="0" indent="0">
              <a:buNone/>
            </a:pPr>
            <a:r>
              <a:rPr lang="en-US" sz="1600" dirty="0" smtClean="0"/>
              <a:t>Larry Teeter, Senate Chair-elect</a:t>
            </a:r>
          </a:p>
          <a:p>
            <a:pPr marL="0" indent="0">
              <a:buNone/>
            </a:pPr>
            <a:r>
              <a:rPr lang="en-US" sz="1600" dirty="0" smtClean="0"/>
              <a:t>Sara Wolf, </a:t>
            </a:r>
            <a:r>
              <a:rPr lang="en-US" sz="1600" dirty="0"/>
              <a:t>Educational Foundations &amp;</a:t>
            </a:r>
          </a:p>
          <a:p>
            <a:pPr marL="0" indent="0">
              <a:buNone/>
            </a:pPr>
            <a:r>
              <a:rPr lang="en-US" sz="1600" dirty="0"/>
              <a:t>     Leadership Technology</a:t>
            </a:r>
          </a:p>
          <a:p>
            <a:pPr marL="0" indent="0">
              <a:buNone/>
            </a:pPr>
            <a:r>
              <a:rPr lang="en-US" sz="1600" dirty="0" smtClean="0"/>
              <a:t>Kevin E. Yost, Finance</a:t>
            </a:r>
            <a:endParaRPr lang="en-US" sz="1600" dirty="0"/>
          </a:p>
        </p:txBody>
      </p:sp>
      <p:sp>
        <p:nvSpPr>
          <p:cNvPr id="8" name="Text Placeholder 7"/>
          <p:cNvSpPr>
            <a:spLocks noGrp="1"/>
          </p:cNvSpPr>
          <p:nvPr>
            <p:ph type="body" sz="quarter" idx="1"/>
          </p:nvPr>
        </p:nvSpPr>
        <p:spPr>
          <a:xfrm>
            <a:off x="609600" y="1600200"/>
            <a:ext cx="3886200" cy="381000"/>
          </a:xfrm>
        </p:spPr>
        <p:txBody>
          <a:bodyPr>
            <a:normAutofit lnSpcReduction="10000"/>
          </a:bodyPr>
          <a:lstStyle/>
          <a:p>
            <a:r>
              <a:rPr lang="en-US" dirty="0" smtClean="0"/>
              <a:t>Academic Standards Committee</a:t>
            </a:r>
            <a:endParaRPr lang="en-US" dirty="0"/>
          </a:p>
        </p:txBody>
      </p:sp>
      <p:sp>
        <p:nvSpPr>
          <p:cNvPr id="10" name="Text Placeholder 9"/>
          <p:cNvSpPr>
            <a:spLocks noGrp="1"/>
          </p:cNvSpPr>
          <p:nvPr>
            <p:ph type="body" sz="quarter" idx="3"/>
          </p:nvPr>
        </p:nvSpPr>
        <p:spPr>
          <a:xfrm>
            <a:off x="4800600" y="1600200"/>
            <a:ext cx="3886200" cy="381000"/>
          </a:xfrm>
        </p:spPr>
        <p:txBody>
          <a:bodyPr>
            <a:normAutofit lnSpcReduction="10000"/>
          </a:bodyPr>
          <a:lstStyle/>
          <a:p>
            <a:r>
              <a:rPr lang="en-US" dirty="0" smtClean="0"/>
              <a:t>Senate Steering Committee</a:t>
            </a:r>
            <a:endParaRPr lang="en-US" dirty="0"/>
          </a:p>
        </p:txBody>
      </p:sp>
    </p:spTree>
    <p:extLst>
      <p:ext uri="{BB962C8B-B14F-4D97-AF65-F5344CB8AC3E}">
        <p14:creationId xmlns:p14="http://schemas.microsoft.com/office/powerpoint/2010/main" val="992090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153400" cy="990600"/>
          </a:xfrm>
        </p:spPr>
        <p:txBody>
          <a:bodyPr>
            <a:normAutofit fontScale="90000"/>
          </a:bodyPr>
          <a:lstStyle/>
          <a:p>
            <a:r>
              <a:rPr lang="en-US" dirty="0" smtClean="0"/>
              <a:t>Recommended </a:t>
            </a:r>
            <a:r>
              <a:rPr lang="en-US" b="1" dirty="0" smtClean="0">
                <a:solidFill>
                  <a:srgbClr val="FF0000"/>
                </a:solidFill>
              </a:rPr>
              <a:t>C</a:t>
            </a:r>
            <a:r>
              <a:rPr lang="en-US" b="1" i="1" dirty="0" smtClean="0">
                <a:solidFill>
                  <a:srgbClr val="FF0000"/>
                </a:solidFill>
              </a:rPr>
              <a:t>ourse Repeat</a:t>
            </a:r>
            <a:r>
              <a:rPr lang="en-US" i="1" dirty="0" smtClean="0">
                <a:solidFill>
                  <a:srgbClr val="FF0000"/>
                </a:solidFill>
              </a:rPr>
              <a:t> </a:t>
            </a:r>
            <a:r>
              <a:rPr lang="en-US" dirty="0" smtClean="0"/>
              <a:t>Policy: </a:t>
            </a:r>
            <a:endParaRPr lang="en-US" dirty="0"/>
          </a:p>
        </p:txBody>
      </p:sp>
      <p:sp>
        <p:nvSpPr>
          <p:cNvPr id="3" name="Content Placeholder 2"/>
          <p:cNvSpPr>
            <a:spLocks noGrp="1"/>
          </p:cNvSpPr>
          <p:nvPr>
            <p:ph sz="quarter" idx="1"/>
          </p:nvPr>
        </p:nvSpPr>
        <p:spPr>
          <a:xfrm>
            <a:off x="612648" y="1600200"/>
            <a:ext cx="8153400" cy="5181600"/>
          </a:xfrm>
        </p:spPr>
        <p:txBody>
          <a:bodyPr>
            <a:normAutofit fontScale="70000" lnSpcReduction="20000"/>
          </a:bodyPr>
          <a:lstStyle/>
          <a:p>
            <a:pPr marL="0" indent="0">
              <a:buNone/>
            </a:pPr>
            <a:r>
              <a:rPr lang="en-US" sz="3400" i="1" dirty="0"/>
              <a:t>Repeat of Courses</a:t>
            </a:r>
            <a:endParaRPr lang="en-US" sz="3400" dirty="0"/>
          </a:p>
          <a:p>
            <a:r>
              <a:rPr lang="en-US" sz="3400" i="1" dirty="0"/>
              <a:t>No student may repeat a course for credit in which the student has previously earned a grade of A, B, or </a:t>
            </a:r>
            <a:r>
              <a:rPr lang="en-US" sz="3400" dirty="0"/>
              <a:t>C </a:t>
            </a:r>
            <a:r>
              <a:rPr lang="en-US" sz="3400" i="1" dirty="0"/>
              <a:t>without written permission by  the student's academic dean.  Courses specifically designated as repeatable in the Auburn University Bulletin are exempt from this regulation.  </a:t>
            </a:r>
            <a:r>
              <a:rPr lang="en-US" sz="3400" b="1" i="1" dirty="0"/>
              <a:t>Students may repeat only once courses in which they earn a grade of D or F without written permission from the student's academic dean. The student is encouraged to seek career counseling from the Auburn University Career Center prior to meeting with the academic dean</a:t>
            </a:r>
            <a:r>
              <a:rPr lang="en-US" sz="3400" b="1" i="1" dirty="0" smtClean="0"/>
              <a:t>. </a:t>
            </a:r>
            <a:r>
              <a:rPr lang="en-US" sz="3400" i="1" dirty="0"/>
              <a:t>Grades and hours for both attempts will be included in the calculation of the GPA unless the Grade Adjustment Policy has been invoked for the first attempt. If the grade adjustment policy is not invoked in the case of the repeat of a D grade, then the course credit hours may count only once toward graduation unless the course is designated as repeatable</a:t>
            </a:r>
            <a:r>
              <a:rPr lang="en-US" sz="3400" i="1" dirty="0" smtClean="0"/>
              <a:t>.</a:t>
            </a:r>
            <a:endParaRPr lang="en-US" dirty="0"/>
          </a:p>
        </p:txBody>
      </p:sp>
    </p:spTree>
    <p:extLst>
      <p:ext uri="{BB962C8B-B14F-4D97-AF65-F5344CB8AC3E}">
        <p14:creationId xmlns:p14="http://schemas.microsoft.com/office/powerpoint/2010/main" val="1531175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Rationale: </a:t>
            </a:r>
            <a:r>
              <a:rPr lang="en-US" i="1" dirty="0" smtClean="0"/>
              <a:t>Revised </a:t>
            </a:r>
            <a:r>
              <a:rPr lang="en-US" i="1" dirty="0"/>
              <a:t>course repeat policy</a:t>
            </a:r>
            <a:r>
              <a:rPr lang="en-US" i="1" dirty="0" smtClean="0"/>
              <a:t> </a:t>
            </a:r>
            <a:endParaRPr lang="en-US" i="1" dirty="0"/>
          </a:p>
        </p:txBody>
      </p:sp>
      <p:sp>
        <p:nvSpPr>
          <p:cNvPr id="3" name="Content Placeholder 2"/>
          <p:cNvSpPr>
            <a:spLocks noGrp="1"/>
          </p:cNvSpPr>
          <p:nvPr>
            <p:ph sz="quarter" idx="1"/>
          </p:nvPr>
        </p:nvSpPr>
        <p:spPr>
          <a:xfrm>
            <a:off x="612648" y="1600200"/>
            <a:ext cx="8153400" cy="4953000"/>
          </a:xfrm>
        </p:spPr>
        <p:txBody>
          <a:bodyPr>
            <a:normAutofit fontScale="92500" lnSpcReduction="20000"/>
          </a:bodyPr>
          <a:lstStyle/>
          <a:p>
            <a:r>
              <a:rPr lang="en-US" dirty="0"/>
              <a:t>The revision would limit the number of times a student could take a </a:t>
            </a:r>
            <a:r>
              <a:rPr lang="en-US" dirty="0" smtClean="0"/>
              <a:t>class (</a:t>
            </a:r>
            <a:r>
              <a:rPr lang="en-US" b="1" dirty="0" smtClean="0"/>
              <a:t>twice</a:t>
            </a:r>
            <a:r>
              <a:rPr lang="en-US" dirty="0" smtClean="0"/>
              <a:t> </a:t>
            </a:r>
            <a:r>
              <a:rPr lang="en-US" dirty="0"/>
              <a:t>without written permission from the student's academic </a:t>
            </a:r>
            <a:r>
              <a:rPr lang="en-US" dirty="0" smtClean="0"/>
              <a:t>dean)</a:t>
            </a:r>
          </a:p>
          <a:p>
            <a:r>
              <a:rPr lang="en-US" dirty="0"/>
              <a:t>If a student failed a course or got D or F twice, it is necessary or better for the student to get permission for the student’s academic dean if the student wants to retake the course in the third time</a:t>
            </a:r>
            <a:r>
              <a:rPr lang="en-US" dirty="0" smtClean="0"/>
              <a:t>.</a:t>
            </a:r>
          </a:p>
          <a:p>
            <a:r>
              <a:rPr lang="en-US" dirty="0" smtClean="0"/>
              <a:t>It </a:t>
            </a:r>
            <a:r>
              <a:rPr lang="en-US" dirty="0"/>
              <a:t>would also provide an avenue through which an academic associate dean might grant the student permission to take the course an additional time if circumstances warranted</a:t>
            </a:r>
            <a:r>
              <a:rPr lang="en-US" dirty="0" smtClean="0"/>
              <a:t>.</a:t>
            </a:r>
          </a:p>
          <a:p>
            <a:r>
              <a:rPr lang="en-US" dirty="0"/>
              <a:t>The “W” or withdrawal grade does not count towards the repeat of courses</a:t>
            </a:r>
            <a:r>
              <a:rPr lang="en-US" dirty="0" smtClean="0"/>
              <a:t>.</a:t>
            </a:r>
          </a:p>
        </p:txBody>
      </p:sp>
    </p:spTree>
    <p:extLst>
      <p:ext uri="{BB962C8B-B14F-4D97-AF65-F5344CB8AC3E}">
        <p14:creationId xmlns:p14="http://schemas.microsoft.com/office/powerpoint/2010/main" val="2903124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Rationale: </a:t>
            </a:r>
            <a:r>
              <a:rPr lang="en-US" i="1" dirty="0" smtClean="0"/>
              <a:t>Revised </a:t>
            </a:r>
            <a:r>
              <a:rPr lang="en-US" i="1" dirty="0"/>
              <a:t>course repeat policy</a:t>
            </a:r>
            <a:r>
              <a:rPr lang="en-US" i="1" dirty="0" smtClean="0"/>
              <a:t> </a:t>
            </a:r>
            <a:endParaRPr lang="en-US" i="1" dirty="0"/>
          </a:p>
        </p:txBody>
      </p:sp>
      <p:sp>
        <p:nvSpPr>
          <p:cNvPr id="3" name="Content Placeholder 2"/>
          <p:cNvSpPr>
            <a:spLocks noGrp="1"/>
          </p:cNvSpPr>
          <p:nvPr>
            <p:ph sz="quarter" idx="1"/>
          </p:nvPr>
        </p:nvSpPr>
        <p:spPr>
          <a:xfrm>
            <a:off x="612648" y="1600200"/>
            <a:ext cx="8153400" cy="4953000"/>
          </a:xfrm>
        </p:spPr>
        <p:txBody>
          <a:bodyPr>
            <a:normAutofit/>
          </a:bodyPr>
          <a:lstStyle/>
          <a:p>
            <a:r>
              <a:rPr lang="en-US" dirty="0" smtClean="0"/>
              <a:t>Revised </a:t>
            </a:r>
            <a:r>
              <a:rPr lang="en-US" dirty="0"/>
              <a:t>policy </a:t>
            </a:r>
            <a:r>
              <a:rPr lang="en-US" dirty="0" smtClean="0"/>
              <a:t>provides </a:t>
            </a:r>
            <a:r>
              <a:rPr lang="en-US" dirty="0"/>
              <a:t>an opportunity for the student to think about or examine whether current major is suitable for the student</a:t>
            </a:r>
            <a:r>
              <a:rPr lang="en-US" dirty="0" smtClean="0"/>
              <a:t>.</a:t>
            </a:r>
          </a:p>
          <a:p>
            <a:r>
              <a:rPr lang="en-US" dirty="0" smtClean="0"/>
              <a:t>It </a:t>
            </a:r>
            <a:r>
              <a:rPr lang="en-US" dirty="0"/>
              <a:t>provides an opportunity for the student’s academic dean to give necessary advice and guidance to the student</a:t>
            </a:r>
            <a:r>
              <a:rPr lang="en-US" dirty="0" smtClean="0"/>
              <a:t>.</a:t>
            </a:r>
          </a:p>
          <a:p>
            <a:r>
              <a:rPr lang="en-US" dirty="0" smtClean="0"/>
              <a:t>Revised </a:t>
            </a:r>
            <a:r>
              <a:rPr lang="en-US" dirty="0"/>
              <a:t>policy </a:t>
            </a:r>
            <a:r>
              <a:rPr lang="en-US" dirty="0" smtClean="0"/>
              <a:t>promotes </a:t>
            </a:r>
            <a:r>
              <a:rPr lang="en-US" dirty="0"/>
              <a:t>appropriate and better advising to a student for the student’s career path.  The provost office provides trainings to professional advisers at Auburn University.</a:t>
            </a:r>
            <a:endParaRPr lang="en-US" dirty="0" smtClean="0"/>
          </a:p>
        </p:txBody>
      </p:sp>
    </p:spTree>
    <p:extLst>
      <p:ext uri="{BB962C8B-B14F-4D97-AF65-F5344CB8AC3E}">
        <p14:creationId xmlns:p14="http://schemas.microsoft.com/office/powerpoint/2010/main" val="12933095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539</TotalTime>
  <Words>1578</Words>
  <Application>Microsoft Office PowerPoint</Application>
  <PresentationFormat>On-screen Show (4:3)</PresentationFormat>
  <Paragraphs>112</Paragraphs>
  <Slides>15</Slides>
  <Notes>15</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Tw Cen MT</vt:lpstr>
      <vt:lpstr>Wingdings</vt:lpstr>
      <vt:lpstr>Wingdings 2</vt:lpstr>
      <vt:lpstr>Median</vt:lpstr>
      <vt:lpstr>Revise the Course Repeat policy and CAP policy</vt:lpstr>
      <vt:lpstr>Genesis of the Proposals &amp; Proposal Development Process</vt:lpstr>
      <vt:lpstr>Current the course repeat policy</vt:lpstr>
      <vt:lpstr>Problems and Fact of Repeating Courses</vt:lpstr>
      <vt:lpstr>Problem and Fact of Repeating Courses</vt:lpstr>
      <vt:lpstr>Senate Committee Reviews</vt:lpstr>
      <vt:lpstr>Recommended Course Repeat Policy: </vt:lpstr>
      <vt:lpstr>Rationale: Revised course repeat policy </vt:lpstr>
      <vt:lpstr>Rationale: Revised course repeat policy </vt:lpstr>
      <vt:lpstr>Practicalities: Revised course repeat policy </vt:lpstr>
      <vt:lpstr>Statement in Current CAP Policy</vt:lpstr>
      <vt:lpstr>Fact and Problems of Current Policy</vt:lpstr>
      <vt:lpstr>Revised Statement in CAP Policy</vt:lpstr>
      <vt:lpstr>Rationale: Revised Statement </vt:lpstr>
      <vt:lpstr>Recommendations from the Committee </vt:lpstr>
    </vt:vector>
  </TitlesOfParts>
  <Company>Auburn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Exploratory Freshman Admission and Conditional Admission</dc:title>
  <dc:creator>Constance Relihan</dc:creator>
  <cp:lastModifiedBy>Xing Fang</cp:lastModifiedBy>
  <cp:revision>34</cp:revision>
  <cp:lastPrinted>2014-11-04T14:47:43Z</cp:lastPrinted>
  <dcterms:created xsi:type="dcterms:W3CDTF">2014-10-01T16:19:19Z</dcterms:created>
  <dcterms:modified xsi:type="dcterms:W3CDTF">2014-11-13T22:40:14Z</dcterms:modified>
</cp:coreProperties>
</file>