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56" r:id="rId2"/>
    <p:sldId id="323" r:id="rId3"/>
    <p:sldId id="324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F212116-9459-47F6-8CBC-B9248D0D0B41}">
          <p14:sldIdLst>
            <p14:sldId id="256"/>
            <p14:sldId id="323"/>
            <p14:sldId id="32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10" d="100"/>
          <a:sy n="110" d="100"/>
        </p:scale>
        <p:origin x="-9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B240603E-75EC-415A-AA02-98546A55D807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324BB7CD-B56E-47B4-87C1-60528E95A6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752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" y="153923"/>
            <a:ext cx="8839200" cy="28940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3429000"/>
            <a:ext cx="4626646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04800" y="11385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152400" y="3200400"/>
            <a:ext cx="8839200" cy="3581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5561330"/>
            <a:ext cx="2399453" cy="76327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6477000" cy="6478524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81000" y="990600"/>
            <a:ext cx="6400800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019800"/>
            <a:ext cx="1342051" cy="42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67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33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5791200"/>
            <a:ext cx="8686800" cy="9159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6478524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96815" y="6233254"/>
            <a:ext cx="6019800" cy="311847"/>
          </a:xfrm>
        </p:spPr>
        <p:txBody>
          <a:bodyPr tIns="0"/>
          <a:lstStyle>
            <a:lvl1pPr marL="0" indent="0">
              <a:buNone/>
              <a:defRPr sz="140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Strategic Plan Progress Update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81000" y="762000"/>
            <a:ext cx="8454412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096000"/>
            <a:ext cx="1342051" cy="42690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5791200"/>
            <a:ext cx="8686800" cy="9159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6478524"/>
          </a:xfrm>
        </p:spPr>
        <p:txBody>
          <a:bodyPr/>
          <a:lstStyle>
            <a:lvl1pPr marL="4572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96815" y="6233254"/>
            <a:ext cx="6019800" cy="311847"/>
          </a:xfrm>
        </p:spPr>
        <p:txBody>
          <a:bodyPr tIns="0"/>
          <a:lstStyle>
            <a:lvl1pPr marL="0" indent="0">
              <a:buNone/>
              <a:defRPr sz="140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Strategic Plan Progress Update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04800" y="838200"/>
            <a:ext cx="8530612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050091"/>
            <a:ext cx="1342051" cy="42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34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32FB18A-AD88-4313-899B-D1091DD68F60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09F98FA-5DBF-4623-B728-96C7D126D3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34" r:id="rId9"/>
    <p:sldLayoutId id="2147483733" r:id="rId10"/>
    <p:sldLayoutId id="2147483732" r:id="rId11"/>
    <p:sldLayoutId id="2147483729" r:id="rId12"/>
    <p:sldLayoutId id="2147483730" r:id="rId13"/>
    <p:sldLayoutId id="2147483731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1000" y="3429000"/>
            <a:ext cx="4626646" cy="1676400"/>
          </a:xfrm>
        </p:spPr>
        <p:txBody>
          <a:bodyPr/>
          <a:lstStyle/>
          <a:p>
            <a:r>
              <a:rPr lang="en-US" sz="1600" dirty="0" smtClean="0"/>
              <a:t>SENATE</a:t>
            </a:r>
          </a:p>
          <a:p>
            <a:r>
              <a:rPr lang="en-US" sz="1600" dirty="0" smtClean="0"/>
              <a:t>JANUARY 13, 2015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66800"/>
            <a:ext cx="8686800" cy="2514600"/>
          </a:xfrm>
        </p:spPr>
        <p:txBody>
          <a:bodyPr/>
          <a:lstStyle/>
          <a:p>
            <a:pPr algn="l"/>
            <a:r>
              <a:rPr lang="en-US" sz="3600" dirty="0" smtClean="0">
                <a:ln w="13335" cmpd="sng">
                  <a:noFill/>
                  <a:prstDash val="solid"/>
                </a:ln>
              </a:rPr>
              <a:t>Provost update</a:t>
            </a:r>
            <a:endParaRPr lang="en-US" sz="3600" dirty="0">
              <a:ln w="13335" cmpd="sng">
                <a:noFill/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7768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-76200"/>
            <a:ext cx="8686799" cy="6478524"/>
          </a:xfrm>
        </p:spPr>
        <p:txBody>
          <a:bodyPr>
            <a:normAutofit/>
          </a:bodyPr>
          <a:lstStyle/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Training for Department Heads and Chairs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6814" y="838200"/>
            <a:ext cx="874718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>
              <a:solidFill>
                <a:srgbClr val="002060"/>
              </a:solidFill>
            </a:endParaRPr>
          </a:p>
          <a:p>
            <a:pPr marL="53975"/>
            <a:r>
              <a:rPr lang="en-US" b="1" dirty="0" smtClean="0">
                <a:solidFill>
                  <a:srgbClr val="002060"/>
                </a:solidFill>
              </a:rPr>
              <a:t>Strategic Priority #2: Enhance Faculty Success</a:t>
            </a:r>
          </a:p>
          <a:p>
            <a:pPr marL="53975"/>
            <a:endParaRPr lang="en-US" dirty="0" smtClean="0">
              <a:solidFill>
                <a:srgbClr val="002060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Hosted a training session </a:t>
            </a:r>
            <a:r>
              <a:rPr lang="en-US" dirty="0" smtClean="0">
                <a:solidFill>
                  <a:srgbClr val="002060"/>
                </a:solidFill>
              </a:rPr>
              <a:t>in December 2014 </a:t>
            </a:r>
            <a:r>
              <a:rPr lang="en-US" dirty="0" smtClean="0">
                <a:solidFill>
                  <a:srgbClr val="002060"/>
                </a:solidFill>
              </a:rPr>
              <a:t>for Deans and Department Heads/Chairs</a:t>
            </a:r>
          </a:p>
          <a:p>
            <a:pPr marL="339725" indent="-285750">
              <a:buFont typeface="Wingdings" panose="05000000000000000000" pitchFamily="2" charset="2"/>
              <a:buChar char="Ø"/>
            </a:pPr>
            <a:endParaRPr lang="en-US" dirty="0" smtClean="0">
              <a:solidFill>
                <a:srgbClr val="002060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Invited Dr. Cathy Trower, 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former Co-Pl of the COACHE study and expert in faculty leadership</a:t>
            </a:r>
          </a:p>
          <a:p>
            <a:pPr marL="339725" indent="-285750">
              <a:buFont typeface="Wingdings" panose="05000000000000000000" pitchFamily="2" charset="2"/>
              <a:buChar char="Ø"/>
            </a:pPr>
            <a:endParaRPr lang="en-US" dirty="0" smtClean="0">
              <a:solidFill>
                <a:srgbClr val="002060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Key outcomes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  <a:endParaRPr lang="en-US" dirty="0" smtClean="0">
              <a:solidFill>
                <a:srgbClr val="002060"/>
              </a:solidFill>
            </a:endParaRPr>
          </a:p>
          <a:p>
            <a:pPr marL="854075" lvl="1" indent="-342900">
              <a:buFont typeface="+mj-lt"/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Meet 3-4 times </a:t>
            </a:r>
            <a:r>
              <a:rPr lang="en-US" dirty="0" smtClean="0">
                <a:solidFill>
                  <a:srgbClr val="002060"/>
                </a:solidFill>
              </a:rPr>
              <a:t>annually</a:t>
            </a:r>
            <a:endParaRPr lang="en-US" dirty="0" smtClean="0">
              <a:solidFill>
                <a:srgbClr val="002060"/>
              </a:solidFill>
            </a:endParaRPr>
          </a:p>
          <a:p>
            <a:pPr marL="854075" lvl="1" indent="-342900">
              <a:buFont typeface="+mj-lt"/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Include incoming </a:t>
            </a:r>
            <a:r>
              <a:rPr lang="en-US" dirty="0" smtClean="0">
                <a:solidFill>
                  <a:srgbClr val="002060"/>
                </a:solidFill>
              </a:rPr>
              <a:t>chairs</a:t>
            </a:r>
            <a:endParaRPr lang="en-US" dirty="0" smtClean="0">
              <a:solidFill>
                <a:srgbClr val="002060"/>
              </a:solidFill>
            </a:endParaRPr>
          </a:p>
          <a:p>
            <a:pPr marL="854075" lvl="1" indent="-342900">
              <a:buFont typeface="+mj-lt"/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Possible future training topics: </a:t>
            </a:r>
            <a:br>
              <a:rPr lang="en-US" dirty="0" smtClean="0">
                <a:solidFill>
                  <a:srgbClr val="002060"/>
                </a:solidFill>
              </a:rPr>
            </a:br>
            <a:endParaRPr lang="en-US" dirty="0" smtClean="0">
              <a:solidFill>
                <a:srgbClr val="002060"/>
              </a:solidFill>
            </a:endParaRPr>
          </a:p>
          <a:p>
            <a:pPr marL="1311275" lvl="2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Increasing faculty rewards and </a:t>
            </a:r>
            <a:r>
              <a:rPr lang="en-US" dirty="0" smtClean="0">
                <a:solidFill>
                  <a:srgbClr val="002060"/>
                </a:solidFill>
              </a:rPr>
              <a:t>recognition</a:t>
            </a:r>
            <a:endParaRPr lang="en-US" dirty="0" smtClean="0">
              <a:solidFill>
                <a:srgbClr val="002060"/>
              </a:solidFill>
            </a:endParaRPr>
          </a:p>
          <a:p>
            <a:pPr marL="1311275" lvl="2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Issues related to HR</a:t>
            </a:r>
          </a:p>
          <a:p>
            <a:pPr marL="1311275" lvl="2" indent="-3429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Enhancing departmental </a:t>
            </a:r>
            <a:r>
              <a:rPr lang="en-US" dirty="0" smtClean="0">
                <a:solidFill>
                  <a:srgbClr val="002060"/>
                </a:solidFill>
              </a:rPr>
              <a:t>culture</a:t>
            </a:r>
          </a:p>
          <a:p>
            <a:pPr marL="339725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002060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Scheduled training for February and April 2015 (dates TBD)</a:t>
            </a:r>
            <a:endParaRPr lang="en-US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35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-77724"/>
            <a:ext cx="8686799" cy="6478524"/>
          </a:xfrm>
        </p:spPr>
        <p:txBody>
          <a:bodyPr>
            <a:normAutofit/>
          </a:bodyPr>
          <a:lstStyle/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Cluster Hire Initiative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815" y="990600"/>
            <a:ext cx="848407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>
              <a:solidFill>
                <a:srgbClr val="002060"/>
              </a:solidFill>
            </a:endParaRPr>
          </a:p>
          <a:p>
            <a:pPr marL="53975"/>
            <a:r>
              <a:rPr lang="en-US" b="1" dirty="0" smtClean="0">
                <a:solidFill>
                  <a:srgbClr val="002060"/>
                </a:solidFill>
              </a:rPr>
              <a:t>Strategic Priority #3: Enhance Research and Scholarship</a:t>
            </a:r>
          </a:p>
          <a:p>
            <a:pPr marL="53975"/>
            <a:endParaRPr lang="en-US" dirty="0" smtClean="0">
              <a:solidFill>
                <a:schemeClr val="accent1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Launched the Cluster Hire Initiative in October 2014</a:t>
            </a:r>
          </a:p>
          <a:p>
            <a:pPr marL="339725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002060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Hosted eight faculty presentation sessions on topics highlighting possible cluster areas</a:t>
            </a:r>
          </a:p>
          <a:p>
            <a:pPr marL="53975"/>
            <a:endParaRPr lang="en-US" dirty="0">
              <a:solidFill>
                <a:srgbClr val="002060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Nearly 50 faculty presented synopses of their scholarly work</a:t>
            </a:r>
          </a:p>
          <a:p>
            <a:pPr marL="339725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rgbClr val="002060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RFP was announced in December, deadline for submissions is February 15, 2015</a:t>
            </a:r>
          </a:p>
          <a:p>
            <a:pPr marL="339725" indent="-285750">
              <a:buFont typeface="Wingdings" panose="05000000000000000000" pitchFamily="2" charset="2"/>
              <a:buChar char="Ø"/>
            </a:pPr>
            <a:endParaRPr lang="en-US" dirty="0" smtClean="0">
              <a:solidFill>
                <a:srgbClr val="002060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</a:rPr>
              <a:t>Presentations highlighted exciting work already occurring on campus and offered unique discussions about possible ways to advance Auburn’s interdisciplinary work</a:t>
            </a:r>
          </a:p>
          <a:p>
            <a:pPr marL="339725" indent="-285750">
              <a:buFont typeface="Wingdings" panose="05000000000000000000" pitchFamily="2" charset="2"/>
              <a:buChar char="Ø"/>
            </a:pPr>
            <a:endParaRPr lang="en-US" sz="1400" dirty="0" smtClean="0">
              <a:solidFill>
                <a:schemeClr val="accent1"/>
              </a:solidFill>
            </a:endParaRPr>
          </a:p>
          <a:p>
            <a:pPr marL="339725" indent="-285750">
              <a:buFont typeface="Wingdings" panose="05000000000000000000" pitchFamily="2" charset="2"/>
              <a:buChar char="Ø"/>
            </a:pPr>
            <a:endParaRPr lang="en-US" sz="1400" dirty="0" smtClean="0">
              <a:solidFill>
                <a:srgbClr val="002060"/>
              </a:solidFill>
            </a:endParaRPr>
          </a:p>
          <a:p>
            <a:pPr marL="231775"/>
            <a:endParaRPr lang="en-US" sz="1400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 smtClean="0">
              <a:solidFill>
                <a:srgbClr val="002060"/>
              </a:solidFill>
            </a:endParaRPr>
          </a:p>
          <a:p>
            <a:pPr marL="284163" indent="-284163">
              <a:buFont typeface="Wingdings" panose="05000000000000000000" pitchFamily="2" charset="2"/>
              <a:buChar char="Ø"/>
            </a:pPr>
            <a:endParaRPr lang="en-US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35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Custom 33">
      <a:dk1>
        <a:sysClr val="windowText" lastClr="000000"/>
      </a:dk1>
      <a:lt1>
        <a:sysClr val="window" lastClr="FFFFFF"/>
      </a:lt1>
      <a:dk2>
        <a:srgbClr val="D35712"/>
      </a:dk2>
      <a:lt2>
        <a:srgbClr val="D3DFEF"/>
      </a:lt2>
      <a:accent1>
        <a:srgbClr val="1C314E"/>
      </a:accent1>
      <a:accent2>
        <a:srgbClr val="EB641B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11320</TotalTime>
  <Words>139</Words>
  <Application>Microsoft Office PowerPoint</Application>
  <PresentationFormat>On-screen Show (4:3)</PresentationFormat>
  <Paragraphs>38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Grid</vt:lpstr>
      <vt:lpstr>Provost update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Retreat</dc:title>
  <dc:creator>Julie Huff</dc:creator>
  <cp:lastModifiedBy>Julie Huff</cp:lastModifiedBy>
  <cp:revision>178</cp:revision>
  <cp:lastPrinted>2014-10-28T14:09:25Z</cp:lastPrinted>
  <dcterms:created xsi:type="dcterms:W3CDTF">2011-08-08T19:52:04Z</dcterms:created>
  <dcterms:modified xsi:type="dcterms:W3CDTF">2015-01-13T16:59:37Z</dcterms:modified>
</cp:coreProperties>
</file>