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3004800" cy="9753600"/>
  <p:notesSz cx="6858000" cy="9144000"/>
  <p:defaultTextStyle>
    <a:lvl1pPr algn="ctr" defTabSz="584200">
      <a:defRPr sz="3200" cap="all">
        <a:solidFill>
          <a:srgbClr val="5C89A5"/>
        </a:solidFill>
        <a:latin typeface="+mj-lt"/>
        <a:ea typeface="+mj-ea"/>
        <a:cs typeface="+mj-cs"/>
        <a:sym typeface="Helvetica Neue Bold Condensed"/>
      </a:defRPr>
    </a:lvl1pPr>
    <a:lvl2pPr indent="342900" algn="ctr" defTabSz="584200">
      <a:defRPr sz="3200" cap="all">
        <a:solidFill>
          <a:srgbClr val="5C89A5"/>
        </a:solidFill>
        <a:latin typeface="+mj-lt"/>
        <a:ea typeface="+mj-ea"/>
        <a:cs typeface="+mj-cs"/>
        <a:sym typeface="Helvetica Neue Bold Condensed"/>
      </a:defRPr>
    </a:lvl2pPr>
    <a:lvl3pPr indent="685800" algn="ctr" defTabSz="584200">
      <a:defRPr sz="3200" cap="all">
        <a:solidFill>
          <a:srgbClr val="5C89A5"/>
        </a:solidFill>
        <a:latin typeface="+mj-lt"/>
        <a:ea typeface="+mj-ea"/>
        <a:cs typeface="+mj-cs"/>
        <a:sym typeface="Helvetica Neue Bold Condensed"/>
      </a:defRPr>
    </a:lvl3pPr>
    <a:lvl4pPr indent="1028700" algn="ctr" defTabSz="584200">
      <a:defRPr sz="3200" cap="all">
        <a:solidFill>
          <a:srgbClr val="5C89A5"/>
        </a:solidFill>
        <a:latin typeface="+mj-lt"/>
        <a:ea typeface="+mj-ea"/>
        <a:cs typeface="+mj-cs"/>
        <a:sym typeface="Helvetica Neue Bold Condensed"/>
      </a:defRPr>
    </a:lvl4pPr>
    <a:lvl5pPr indent="1371600" algn="ctr" defTabSz="584200">
      <a:defRPr sz="3200" cap="all">
        <a:solidFill>
          <a:srgbClr val="5C89A5"/>
        </a:solidFill>
        <a:latin typeface="+mj-lt"/>
        <a:ea typeface="+mj-ea"/>
        <a:cs typeface="+mj-cs"/>
        <a:sym typeface="Helvetica Neue Bold Condensed"/>
      </a:defRPr>
    </a:lvl5pPr>
    <a:lvl6pPr indent="1714500" algn="ctr" defTabSz="584200">
      <a:defRPr sz="3200" cap="all">
        <a:solidFill>
          <a:srgbClr val="5C89A5"/>
        </a:solidFill>
        <a:latin typeface="+mj-lt"/>
        <a:ea typeface="+mj-ea"/>
        <a:cs typeface="+mj-cs"/>
        <a:sym typeface="Helvetica Neue Bold Condensed"/>
      </a:defRPr>
    </a:lvl6pPr>
    <a:lvl7pPr indent="2057400" algn="ctr" defTabSz="584200">
      <a:defRPr sz="3200" cap="all">
        <a:solidFill>
          <a:srgbClr val="5C89A5"/>
        </a:solidFill>
        <a:latin typeface="+mj-lt"/>
        <a:ea typeface="+mj-ea"/>
        <a:cs typeface="+mj-cs"/>
        <a:sym typeface="Helvetica Neue Bold Condensed"/>
      </a:defRPr>
    </a:lvl7pPr>
    <a:lvl8pPr indent="2400300" algn="ctr" defTabSz="584200">
      <a:defRPr sz="3200" cap="all">
        <a:solidFill>
          <a:srgbClr val="5C89A5"/>
        </a:solidFill>
        <a:latin typeface="+mj-lt"/>
        <a:ea typeface="+mj-ea"/>
        <a:cs typeface="+mj-cs"/>
        <a:sym typeface="Helvetica Neue Bold Condensed"/>
      </a:defRPr>
    </a:lvl8pPr>
    <a:lvl9pPr indent="2743200" algn="ctr" defTabSz="584200">
      <a:defRPr sz="3200" cap="all">
        <a:solidFill>
          <a:srgbClr val="5C89A5"/>
        </a:solidFill>
        <a:latin typeface="+mj-lt"/>
        <a:ea typeface="+mj-ea"/>
        <a:cs typeface="+mj-cs"/>
        <a:sym typeface="Helvetica Neue Bold Condensed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34B"/>
    <a:srgbClr val="021B6A"/>
    <a:srgbClr val="1E2736"/>
    <a:srgbClr val="242F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</a:tcStyle>
    </a:firstCol>
    <a:lastRow>
      <a:tcTxStyle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25400" cap="flat">
              <a:solidFill>
                <a:srgbClr val="66635E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D6D5CB"/>
              </a:solidFill>
              <a:prstDash val="solid"/>
              <a:miter lim="400000"/>
            </a:ln>
          </a:left>
          <a:right>
            <a:ln w="12700" cap="flat">
              <a:solidFill>
                <a:srgbClr val="D6D5CB"/>
              </a:solidFill>
              <a:prstDash val="solid"/>
              <a:miter lim="400000"/>
            </a:ln>
          </a:right>
          <a:top>
            <a:ln w="12700" cap="flat">
              <a:solidFill>
                <a:srgbClr val="D6D5CB"/>
              </a:solidFill>
              <a:prstDash val="solid"/>
              <a:miter lim="400000"/>
            </a:ln>
          </a:top>
          <a:bottom>
            <a:ln w="12700" cap="flat">
              <a:solidFill>
                <a:srgbClr val="D6D5CB"/>
              </a:solidFill>
              <a:prstDash val="solid"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87660F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87660F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87660F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87660F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87660F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87660F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87660F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</a:tcStyle>
    </a:firstCol>
    <a:lastRow>
      <a:tcTxStyle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87660F"/>
              </a:solidFill>
              <a:prstDash val="solid"/>
              <a:miter lim="400000"/>
            </a:ln>
          </a:top>
          <a:bottom>
            <a:ln w="12700" cap="flat">
              <a:solidFill>
                <a:srgbClr val="87660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87660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V>
        </a:tcBdr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insideV>
        </a:tcBdr>
      </a:tcStyle>
    </a:lastRow>
    <a:fir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insideV>
        </a:tcBdr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EADA0"/>
              </a:solidFill>
              <a:prstDash val="solid"/>
              <a:miter lim="400000"/>
            </a:ln>
          </a:left>
          <a:right>
            <a:ln w="12700" cap="flat">
              <a:solidFill>
                <a:srgbClr val="AEADA0"/>
              </a:solidFill>
              <a:prstDash val="solid"/>
              <a:miter lim="400000"/>
            </a:ln>
          </a:right>
          <a:top>
            <a:ln w="12700" cap="flat">
              <a:solidFill>
                <a:srgbClr val="AEADA0"/>
              </a:solidFill>
              <a:prstDash val="solid"/>
              <a:miter lim="400000"/>
            </a:ln>
          </a:top>
          <a:bottom>
            <a:ln w="12700" cap="flat">
              <a:solidFill>
                <a:srgbClr val="AEADA0"/>
              </a:solidFill>
              <a:prstDash val="solid"/>
              <a:miter lim="400000"/>
            </a:ln>
          </a:bottom>
          <a:insideH>
            <a:ln w="12700" cap="flat">
              <a:solidFill>
                <a:srgbClr val="AEADA0"/>
              </a:solidFill>
              <a:prstDash val="solid"/>
              <a:miter lim="400000"/>
            </a:ln>
          </a:insideH>
          <a:insideV>
            <a:ln w="12700" cap="flat">
              <a:solidFill>
                <a:srgbClr val="AEADA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83827D"/>
              </a:solidFill>
              <a:prstDash val="solid"/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flat">
              <a:solidFill>
                <a:srgbClr val="83827D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flat">
              <a:solidFill>
                <a:srgbClr val="83827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83827D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flat">
              <a:solidFill>
                <a:srgbClr val="A2A1A6"/>
              </a:solidFill>
              <a:prstDash val="solid"/>
              <a:miter lim="400000"/>
            </a:ln>
          </a:left>
          <a:right>
            <a:ln w="25400" cap="flat">
              <a:solidFill>
                <a:srgbClr val="A2A1A6"/>
              </a:solidFill>
              <a:prstDash val="solid"/>
              <a:miter lim="400000"/>
            </a:ln>
          </a:right>
          <a:top>
            <a:ln w="25400" cap="flat">
              <a:solidFill>
                <a:srgbClr val="A2A1A6"/>
              </a:solidFill>
              <a:prstDash val="solid"/>
              <a:miter lim="400000"/>
            </a:ln>
          </a:top>
          <a:bottom>
            <a:ln w="25400" cap="flat">
              <a:solidFill>
                <a:srgbClr val="A2A1A6"/>
              </a:solidFill>
              <a:prstDash val="solid"/>
              <a:miter lim="400000"/>
            </a:ln>
          </a:bottom>
          <a:insideH>
            <a:ln w="25400" cap="flat">
              <a:solidFill>
                <a:srgbClr val="A2A1A6"/>
              </a:solidFill>
              <a:prstDash val="solid"/>
              <a:miter lim="400000"/>
            </a:ln>
          </a:insideH>
          <a:insideV>
            <a:ln w="25400" cap="flat">
              <a:solidFill>
                <a:srgbClr val="A2A1A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A1A3A7"/>
              </a:solidFill>
              <a:prstDash val="solid"/>
              <a:miter lim="400000"/>
            </a:ln>
          </a:left>
          <a:right>
            <a:ln w="25400" cap="flat">
              <a:solidFill>
                <a:srgbClr val="A1A3A7"/>
              </a:solidFill>
              <a:prstDash val="solid"/>
              <a:miter lim="400000"/>
            </a:ln>
          </a:right>
          <a:top>
            <a:ln w="25400" cap="flat">
              <a:solidFill>
                <a:srgbClr val="A1A3A7"/>
              </a:solidFill>
              <a:prstDash val="solid"/>
              <a:miter lim="400000"/>
            </a:ln>
          </a:top>
          <a:bottom>
            <a:ln w="25400" cap="flat">
              <a:solidFill>
                <a:srgbClr val="A1A3A7"/>
              </a:solidFill>
              <a:prstDash val="solid"/>
              <a:miter lim="400000"/>
            </a:ln>
          </a:bottom>
          <a:insideH>
            <a:ln w="25400" cap="flat">
              <a:solidFill>
                <a:srgbClr val="A1A3A7"/>
              </a:solidFill>
              <a:prstDash val="solid"/>
              <a:miter lim="400000"/>
            </a:ln>
          </a:insideH>
          <a:insideV>
            <a:ln w="25400" cap="flat">
              <a:solidFill>
                <a:srgbClr val="A1A3A7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A1A3A7"/>
              </a:solidFill>
              <a:prstDash val="solid"/>
              <a:miter lim="400000"/>
            </a:ln>
          </a:left>
          <a:right>
            <a:ln w="25400" cap="flat">
              <a:solidFill>
                <a:srgbClr val="A1A3A7"/>
              </a:solidFill>
              <a:prstDash val="solid"/>
              <a:miter lim="400000"/>
            </a:ln>
          </a:right>
          <a:top>
            <a:ln w="50800" cap="flat">
              <a:solidFill>
                <a:srgbClr val="A1A3A7"/>
              </a:solidFill>
              <a:prstDash val="solid"/>
              <a:miter lim="400000"/>
            </a:ln>
          </a:top>
          <a:bottom>
            <a:ln w="25400" cap="flat">
              <a:solidFill>
                <a:srgbClr val="A1A3A7"/>
              </a:solidFill>
              <a:prstDash val="solid"/>
              <a:miter lim="400000"/>
            </a:ln>
          </a:bottom>
          <a:insideH>
            <a:ln w="25400" cap="flat">
              <a:solidFill>
                <a:srgbClr val="A1A3A7"/>
              </a:solidFill>
              <a:prstDash val="solid"/>
              <a:miter lim="400000"/>
            </a:ln>
          </a:insideH>
          <a:insideV>
            <a:ln w="25400" cap="flat">
              <a:solidFill>
                <a:srgbClr val="A1A3A7"/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A1A3A7"/>
              </a:solidFill>
              <a:prstDash val="solid"/>
              <a:miter lim="400000"/>
            </a:ln>
          </a:left>
          <a:right>
            <a:ln w="25400" cap="flat">
              <a:solidFill>
                <a:srgbClr val="A1A3A7"/>
              </a:solidFill>
              <a:prstDash val="solid"/>
              <a:miter lim="400000"/>
            </a:ln>
          </a:right>
          <a:top>
            <a:ln w="25400" cap="flat">
              <a:solidFill>
                <a:srgbClr val="A1A3A7"/>
              </a:solidFill>
              <a:prstDash val="solid"/>
              <a:miter lim="400000"/>
            </a:ln>
          </a:top>
          <a:bottom>
            <a:ln w="25400" cap="flat">
              <a:solidFill>
                <a:srgbClr val="A1A3A7"/>
              </a:solidFill>
              <a:prstDash val="solid"/>
              <a:miter lim="400000"/>
            </a:ln>
          </a:bottom>
          <a:insideH>
            <a:ln w="25400" cap="flat">
              <a:solidFill>
                <a:srgbClr val="A1A3A7"/>
              </a:solidFill>
              <a:prstDash val="solid"/>
              <a:miter lim="400000"/>
            </a:ln>
          </a:insideH>
          <a:insideV>
            <a:ln w="25400" cap="flat">
              <a:solidFill>
                <a:srgbClr val="A1A3A7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8" d="100"/>
          <a:sy n="58" d="100"/>
        </p:scale>
        <p:origin x="-354" y="-7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426795705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422400" y="5245100"/>
            <a:ext cx="10541000" cy="2628900"/>
          </a:xfrm>
          <a:prstGeom prst="rect">
            <a:avLst/>
          </a:prstGeom>
        </p:spPr>
        <p:txBody>
          <a:bodyPr lIns="0" tIns="0" rIns="0" bIns="0" anchor="b"/>
          <a:lstStyle>
            <a:lvl1pPr marL="0">
              <a:lnSpc>
                <a:spcPct val="100000"/>
              </a:lnSpc>
              <a:defRPr sz="7600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DEDDDE"/>
                </a:solid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422400" y="7861300"/>
            <a:ext cx="10541000" cy="16129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4600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4600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4600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4600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4600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6696B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6696B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6696B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6696B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6696B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Bi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278468" y="8915400"/>
            <a:ext cx="12459504" cy="2"/>
          </a:xfrm>
          <a:prstGeom prst="line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 cap="none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" name="Shape 31"/>
          <p:cNvSpPr/>
          <p:nvPr/>
        </p:nvSpPr>
        <p:spPr>
          <a:xfrm>
            <a:off x="5256868" y="8902701"/>
            <a:ext cx="1" cy="596899"/>
          </a:xfrm>
          <a:prstGeom prst="line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 cap="none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" name="Shape 32"/>
          <p:cNvSpPr/>
          <p:nvPr/>
        </p:nvSpPr>
        <p:spPr>
          <a:xfrm>
            <a:off x="278468" y="7188200"/>
            <a:ext cx="12459504" cy="2"/>
          </a:xfrm>
          <a:prstGeom prst="line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 cap="none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1422400" y="7099300"/>
            <a:ext cx="10845800" cy="1028700"/>
          </a:xfrm>
          <a:prstGeom prst="rect">
            <a:avLst/>
          </a:prstGeom>
        </p:spPr>
        <p:txBody>
          <a:bodyPr lIns="0" tIns="0" rIns="0" bIns="0" anchor="b"/>
          <a:lstStyle>
            <a:lvl1pPr marL="0">
              <a:lnSpc>
                <a:spcPct val="100000"/>
              </a:lnSpc>
              <a:defRPr sz="74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400" cap="all">
                <a:solidFill>
                  <a:srgbClr val="DEDDDE"/>
                </a:solidFill>
              </a:rP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1422400" y="8115300"/>
            <a:ext cx="10845800" cy="7493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46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46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46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46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46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600" cap="all">
                <a:solidFill>
                  <a:srgbClr val="DEDDDE"/>
                </a:solidFill>
              </a:rPr>
              <a:t>Body Level One</a:t>
            </a:r>
          </a:p>
          <a:p>
            <a:pPr lvl="1">
              <a:defRPr sz="1800" cap="none">
                <a:solidFill>
                  <a:srgbClr val="000000"/>
                </a:solidFill>
              </a:defRPr>
            </a:pPr>
            <a:r>
              <a:rPr sz="4600" cap="all">
                <a:solidFill>
                  <a:srgbClr val="DEDDDE"/>
                </a:solidFill>
              </a:rPr>
              <a:t>Body Level Two</a:t>
            </a:r>
          </a:p>
          <a:p>
            <a:pPr lvl="2">
              <a:defRPr sz="1800" cap="none">
                <a:solidFill>
                  <a:srgbClr val="000000"/>
                </a:solidFill>
              </a:defRPr>
            </a:pPr>
            <a:r>
              <a:rPr sz="4600" cap="all">
                <a:solidFill>
                  <a:srgbClr val="DEDDDE"/>
                </a:solidFill>
              </a:rPr>
              <a:t>Body Level Three</a:t>
            </a:r>
          </a:p>
          <a:p>
            <a:pPr lvl="3">
              <a:defRPr sz="1800" cap="none">
                <a:solidFill>
                  <a:srgbClr val="000000"/>
                </a:solidFill>
              </a:defRPr>
            </a:pPr>
            <a:r>
              <a:rPr sz="4600" cap="all">
                <a:solidFill>
                  <a:srgbClr val="DEDDDE"/>
                </a:solidFill>
              </a:rPr>
              <a:t>Body Level Four</a:t>
            </a:r>
          </a:p>
          <a:p>
            <a:pPr lvl="4">
              <a:defRPr sz="1800" cap="none">
                <a:solidFill>
                  <a:srgbClr val="000000"/>
                </a:solidFill>
              </a:defRPr>
            </a:pPr>
            <a:r>
              <a:rPr sz="4600" cap="all">
                <a:solidFill>
                  <a:srgbClr val="DEDDDE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Bi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278468" y="8356600"/>
            <a:ext cx="12459504" cy="2"/>
          </a:xfrm>
          <a:prstGeom prst="line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 cap="none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368300" y="8369300"/>
            <a:ext cx="10845800" cy="660400"/>
          </a:xfrm>
          <a:prstGeom prst="rect">
            <a:avLst/>
          </a:prstGeom>
        </p:spPr>
        <p:txBody>
          <a:bodyPr lIns="0" tIns="0" rIns="0" bIns="0" anchor="b"/>
          <a:lstStyle>
            <a:lvl1pPr marL="0">
              <a:lnSpc>
                <a:spcPct val="100000"/>
              </a:lnSpc>
              <a:defRPr sz="42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200" cap="all">
                <a:solidFill>
                  <a:srgbClr val="DEDDDE"/>
                </a:solidFill>
              </a:rPr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368300" y="9017000"/>
            <a:ext cx="10845800" cy="4318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2400" cap="all">
                <a:solidFill>
                  <a:srgbClr val="5C89A5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2400" cap="all">
                <a:solidFill>
                  <a:srgbClr val="5C89A5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2400" cap="all">
                <a:solidFill>
                  <a:srgbClr val="5C89A5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2400" cap="all">
                <a:solidFill>
                  <a:srgbClr val="5C89A5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One</a:t>
            </a:r>
          </a:p>
          <a:p>
            <a:pPr lvl="1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5C89A5"/>
                </a:solidFill>
              </a:rPr>
              <a:t>Body Level Two</a:t>
            </a:r>
          </a:p>
          <a:p>
            <a:pPr lvl="2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5C89A5"/>
                </a:solidFill>
              </a:rPr>
              <a:t>Body Level Three</a:t>
            </a:r>
          </a:p>
          <a:p>
            <a:pPr lvl="3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5C89A5"/>
                </a:solidFill>
              </a:rPr>
              <a:t>Body Level Four</a:t>
            </a:r>
          </a:p>
          <a:p>
            <a:pPr lvl="4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5C89A5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2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278468" y="8356600"/>
            <a:ext cx="12459504" cy="2"/>
          </a:xfrm>
          <a:prstGeom prst="line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 cap="none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368300" y="8369300"/>
            <a:ext cx="10845800" cy="660400"/>
          </a:xfrm>
          <a:prstGeom prst="rect">
            <a:avLst/>
          </a:prstGeom>
        </p:spPr>
        <p:txBody>
          <a:bodyPr lIns="0" tIns="0" rIns="0" bIns="0" anchor="b"/>
          <a:lstStyle>
            <a:lvl1pPr marL="0">
              <a:lnSpc>
                <a:spcPct val="100000"/>
              </a:lnSpc>
              <a:defRPr sz="42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200" cap="all">
                <a:solidFill>
                  <a:srgbClr val="DEDDDE"/>
                </a:solidFill>
              </a:rPr>
              <a:t>Title 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368300" y="9017000"/>
            <a:ext cx="10845800" cy="4318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One</a:t>
            </a:r>
          </a:p>
          <a:p>
            <a:pPr lvl="1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Two</a:t>
            </a:r>
          </a:p>
          <a:p>
            <a:pPr lvl="2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Three</a:t>
            </a:r>
          </a:p>
          <a:p>
            <a:pPr lvl="3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Four</a:t>
            </a:r>
          </a:p>
          <a:p>
            <a:pPr lvl="4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278468" y="8356600"/>
            <a:ext cx="12459504" cy="2"/>
          </a:xfrm>
          <a:prstGeom prst="line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 cap="none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368300" y="8369300"/>
            <a:ext cx="10845800" cy="660400"/>
          </a:xfrm>
          <a:prstGeom prst="rect">
            <a:avLst/>
          </a:prstGeom>
        </p:spPr>
        <p:txBody>
          <a:bodyPr lIns="0" tIns="0" rIns="0" bIns="0" anchor="b"/>
          <a:lstStyle>
            <a:lvl1pPr marL="0">
              <a:lnSpc>
                <a:spcPct val="100000"/>
              </a:lnSpc>
              <a:defRPr sz="42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200" cap="all">
                <a:solidFill>
                  <a:srgbClr val="DEDDDE"/>
                </a:solidFill>
              </a:rPr>
              <a:t>Title Text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368300" y="9017000"/>
            <a:ext cx="10845800" cy="4318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One</a:t>
            </a:r>
          </a:p>
          <a:p>
            <a:pPr lvl="1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Two</a:t>
            </a:r>
          </a:p>
          <a:p>
            <a:pPr lvl="2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Three</a:t>
            </a:r>
          </a:p>
          <a:p>
            <a:pPr lvl="3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Four</a:t>
            </a:r>
          </a:p>
          <a:p>
            <a:pPr lvl="4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4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278468" y="8356600"/>
            <a:ext cx="12459504" cy="2"/>
          </a:xfrm>
          <a:prstGeom prst="line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 cap="none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368300" y="8369300"/>
            <a:ext cx="10845800" cy="660400"/>
          </a:xfrm>
          <a:prstGeom prst="rect">
            <a:avLst/>
          </a:prstGeom>
        </p:spPr>
        <p:txBody>
          <a:bodyPr lIns="0" tIns="0" rIns="0" bIns="0" anchor="b"/>
          <a:lstStyle>
            <a:lvl1pPr marL="0">
              <a:lnSpc>
                <a:spcPct val="100000"/>
              </a:lnSpc>
              <a:defRPr sz="42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200" cap="all">
                <a:solidFill>
                  <a:srgbClr val="DEDDDE"/>
                </a:solidFill>
              </a:rPr>
              <a:t>Title Text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368300" y="9017000"/>
            <a:ext cx="10845800" cy="4318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One</a:t>
            </a:r>
          </a:p>
          <a:p>
            <a:pPr lvl="1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Two</a:t>
            </a:r>
          </a:p>
          <a:p>
            <a:pPr lvl="2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Three</a:t>
            </a:r>
          </a:p>
          <a:p>
            <a:pPr lvl="3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Four</a:t>
            </a:r>
          </a:p>
          <a:p>
            <a:pPr lvl="4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6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278468" y="8356600"/>
            <a:ext cx="12459504" cy="2"/>
          </a:xfrm>
          <a:prstGeom prst="line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 cap="none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368300" y="8369300"/>
            <a:ext cx="10845800" cy="660400"/>
          </a:xfrm>
          <a:prstGeom prst="rect">
            <a:avLst/>
          </a:prstGeom>
        </p:spPr>
        <p:txBody>
          <a:bodyPr lIns="0" tIns="0" rIns="0" bIns="0" anchor="b"/>
          <a:lstStyle>
            <a:lvl1pPr marL="0">
              <a:lnSpc>
                <a:spcPct val="100000"/>
              </a:lnSpc>
              <a:defRPr sz="42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200" cap="all">
                <a:solidFill>
                  <a:srgbClr val="DEDDDE"/>
                </a:solidFill>
              </a:rP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xfrm>
            <a:off x="368300" y="9017000"/>
            <a:ext cx="10845800" cy="4318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One</a:t>
            </a:r>
          </a:p>
          <a:p>
            <a:pPr lvl="1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Two</a:t>
            </a:r>
          </a:p>
          <a:p>
            <a:pPr lvl="2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Three</a:t>
            </a:r>
          </a:p>
          <a:p>
            <a:pPr lvl="3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Four</a:t>
            </a:r>
          </a:p>
          <a:p>
            <a:pPr lvl="4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1041400" y="2019300"/>
            <a:ext cx="5334000" cy="2870200"/>
          </a:xfrm>
          <a:prstGeom prst="rect">
            <a:avLst/>
          </a:prstGeom>
        </p:spPr>
        <p:txBody>
          <a:bodyPr lIns="0" tIns="0" rIns="0" bIns="0" anchor="b"/>
          <a:lstStyle>
            <a:lvl1pPr marL="0">
              <a:defRPr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DEDDDE"/>
                </a:solidFill>
              </a:rP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1041400" y="4876800"/>
            <a:ext cx="5334000" cy="28575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10000"/>
              </a:lnSpc>
              <a:spcBef>
                <a:spcPts val="0"/>
              </a:spcBef>
              <a:buSzTx/>
              <a:buNone/>
              <a:defRPr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buSzTx/>
              <a:buNone/>
              <a:defRPr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buSzTx/>
              <a:buNone/>
              <a:defRPr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buSzTx/>
              <a:buNone/>
              <a:defRPr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buSzTx/>
              <a:buNone/>
              <a:defRPr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696B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696B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696B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696B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696B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C89A5"/>
                </a:solidFill>
              </a:rPr>
              <a:t>Title Text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1041400" y="2768600"/>
            <a:ext cx="5334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C89A5"/>
                </a:solidFill>
              </a:rP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1041400" y="2768600"/>
            <a:ext cx="5334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C89A5"/>
                </a:solidFill>
              </a:rPr>
              <a:t>Title Text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idx="1"/>
          </p:nvPr>
        </p:nvSpPr>
        <p:spPr>
          <a:xfrm>
            <a:off x="6629400" y="2768600"/>
            <a:ext cx="5334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C89A5"/>
                </a:solidFill>
              </a:rPr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C89A5"/>
                </a:solidFill>
              </a:rP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numCol="2" spcCol="546100" anchor="t"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1041400" y="1473200"/>
            <a:ext cx="10922000" cy="6807200"/>
          </a:xfrm>
          <a:prstGeom prst="rect">
            <a:avLst/>
          </a:prstGeom>
        </p:spPr>
        <p:txBody>
          <a:bodyPr/>
          <a:lstStyle>
            <a:lvl1pPr>
              <a:spcBef>
                <a:spcPts val="4800"/>
              </a:spcBef>
              <a:buBlip>
                <a:blip r:embed="rId2"/>
              </a:buBlip>
            </a:lvl1pPr>
            <a:lvl2pPr>
              <a:spcBef>
                <a:spcPts val="4800"/>
              </a:spcBef>
              <a:buBlip>
                <a:blip r:embed="rId2"/>
              </a:buBlip>
            </a:lvl2pPr>
            <a:lvl3pPr>
              <a:spcBef>
                <a:spcPts val="4800"/>
              </a:spcBef>
              <a:buBlip>
                <a:blip r:embed="rId2"/>
              </a:buBlip>
            </a:lvl3pPr>
            <a:lvl4pPr>
              <a:spcBef>
                <a:spcPts val="4800"/>
              </a:spcBef>
              <a:buBlip>
                <a:blip r:embed="rId2"/>
              </a:buBlip>
            </a:lvl4pPr>
            <a:lvl5pPr>
              <a:spcBef>
                <a:spcPts val="4800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C89A5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1041400" y="3657600"/>
            <a:ext cx="109220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C89A5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1422400" y="3568700"/>
            <a:ext cx="10541000" cy="2628900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defRPr sz="7600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DEDDDE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278468" y="8915400"/>
            <a:ext cx="12459504" cy="2"/>
          </a:xfrm>
          <a:prstGeom prst="line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 cap="none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" name="Shape 25"/>
          <p:cNvSpPr/>
          <p:nvPr/>
        </p:nvSpPr>
        <p:spPr>
          <a:xfrm>
            <a:off x="5256868" y="8902701"/>
            <a:ext cx="1" cy="596899"/>
          </a:xfrm>
          <a:prstGeom prst="line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 cap="none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278468" y="7188200"/>
            <a:ext cx="12459504" cy="2"/>
          </a:xfrm>
          <a:prstGeom prst="line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 cap="none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1422400" y="7099300"/>
            <a:ext cx="10845800" cy="1028700"/>
          </a:xfrm>
          <a:prstGeom prst="rect">
            <a:avLst/>
          </a:prstGeom>
        </p:spPr>
        <p:txBody>
          <a:bodyPr lIns="0" tIns="0" rIns="0" bIns="0" anchor="b"/>
          <a:lstStyle>
            <a:lvl1pPr marL="0">
              <a:lnSpc>
                <a:spcPct val="100000"/>
              </a:lnSpc>
              <a:defRPr sz="74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400" cap="all">
                <a:solidFill>
                  <a:srgbClr val="DEDDDE"/>
                </a:solidFill>
              </a:rPr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1422400" y="8115300"/>
            <a:ext cx="10845800" cy="7493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SzTx/>
              <a:buNone/>
              <a:defRPr sz="46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46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46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46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46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600" cap="all">
                <a:solidFill>
                  <a:srgbClr val="DEDDDE"/>
                </a:solidFill>
              </a:rPr>
              <a:t>Body Level One</a:t>
            </a:r>
          </a:p>
          <a:p>
            <a:pPr lvl="1">
              <a:defRPr sz="1800" cap="none">
                <a:solidFill>
                  <a:srgbClr val="000000"/>
                </a:solidFill>
              </a:defRPr>
            </a:pPr>
            <a:r>
              <a:rPr sz="4600" cap="all">
                <a:solidFill>
                  <a:srgbClr val="DEDDDE"/>
                </a:solidFill>
              </a:rPr>
              <a:t>Body Level Two</a:t>
            </a:r>
          </a:p>
          <a:p>
            <a:pPr lvl="2">
              <a:defRPr sz="1800" cap="none">
                <a:solidFill>
                  <a:srgbClr val="000000"/>
                </a:solidFill>
              </a:defRPr>
            </a:pPr>
            <a:r>
              <a:rPr sz="4600" cap="all">
                <a:solidFill>
                  <a:srgbClr val="DEDDDE"/>
                </a:solidFill>
              </a:rPr>
              <a:t>Body Level Three</a:t>
            </a:r>
          </a:p>
          <a:p>
            <a:pPr lvl="3">
              <a:defRPr sz="1800" cap="none">
                <a:solidFill>
                  <a:srgbClr val="000000"/>
                </a:solidFill>
              </a:defRPr>
            </a:pPr>
            <a:r>
              <a:rPr sz="4600" cap="all">
                <a:solidFill>
                  <a:srgbClr val="DEDDDE"/>
                </a:solidFill>
              </a:rPr>
              <a:t>Body Level Four</a:t>
            </a:r>
          </a:p>
          <a:p>
            <a:pPr lvl="4">
              <a:defRPr sz="1800" cap="none">
                <a:solidFill>
                  <a:srgbClr val="000000"/>
                </a:solidFill>
              </a:defRPr>
            </a:pPr>
            <a:r>
              <a:rPr sz="4600" cap="all">
                <a:solidFill>
                  <a:srgbClr val="DEDDDE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4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041400" y="254000"/>
            <a:ext cx="109220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C89A5"/>
                </a:solidFill>
              </a:rP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041400" y="2768600"/>
            <a:ext cx="109220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22"/>
              </a:buBlip>
            </a:lvl1pPr>
            <a:lvl2pPr>
              <a:buBlip>
                <a:blip r:embed="rId22"/>
              </a:buBlip>
            </a:lvl2pPr>
            <a:lvl3pPr>
              <a:buBlip>
                <a:blip r:embed="rId22"/>
              </a:buBlip>
            </a:lvl3pPr>
            <a:lvl4pPr>
              <a:buBlip>
                <a:blip r:embed="rId22"/>
              </a:buBlip>
            </a:lvl4pPr>
            <a:lvl5pPr>
              <a:buBlip>
                <a:blip r:embed="rId2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med"/>
  <p:txStyles>
    <p:titleStyle>
      <a:lvl1pPr marL="408432" defTabSz="584200">
        <a:lnSpc>
          <a:spcPct val="90000"/>
        </a:lnSpc>
        <a:defRPr sz="7800">
          <a:solidFill>
            <a:srgbClr val="5C89A5"/>
          </a:solidFill>
          <a:latin typeface="+mn-lt"/>
          <a:ea typeface="+mn-ea"/>
          <a:cs typeface="+mn-cs"/>
          <a:sym typeface="Helvetica Neue Light"/>
        </a:defRPr>
      </a:lvl1pPr>
      <a:lvl2pPr marL="408432" indent="228600" defTabSz="584200">
        <a:lnSpc>
          <a:spcPct val="90000"/>
        </a:lnSpc>
        <a:defRPr sz="7800">
          <a:solidFill>
            <a:srgbClr val="5C89A5"/>
          </a:solidFill>
          <a:latin typeface="+mn-lt"/>
          <a:ea typeface="+mn-ea"/>
          <a:cs typeface="+mn-cs"/>
          <a:sym typeface="Helvetica Neue Light"/>
        </a:defRPr>
      </a:lvl2pPr>
      <a:lvl3pPr marL="408432" indent="457200" defTabSz="584200">
        <a:lnSpc>
          <a:spcPct val="90000"/>
        </a:lnSpc>
        <a:defRPr sz="7800">
          <a:solidFill>
            <a:srgbClr val="5C89A5"/>
          </a:solidFill>
          <a:latin typeface="+mn-lt"/>
          <a:ea typeface="+mn-ea"/>
          <a:cs typeface="+mn-cs"/>
          <a:sym typeface="Helvetica Neue Light"/>
        </a:defRPr>
      </a:lvl3pPr>
      <a:lvl4pPr marL="408432" indent="685800" defTabSz="584200">
        <a:lnSpc>
          <a:spcPct val="90000"/>
        </a:lnSpc>
        <a:defRPr sz="7800">
          <a:solidFill>
            <a:srgbClr val="5C89A5"/>
          </a:solidFill>
          <a:latin typeface="+mn-lt"/>
          <a:ea typeface="+mn-ea"/>
          <a:cs typeface="+mn-cs"/>
          <a:sym typeface="Helvetica Neue Light"/>
        </a:defRPr>
      </a:lvl4pPr>
      <a:lvl5pPr marL="408432" indent="914400" defTabSz="584200">
        <a:lnSpc>
          <a:spcPct val="90000"/>
        </a:lnSpc>
        <a:defRPr sz="7800">
          <a:solidFill>
            <a:srgbClr val="5C89A5"/>
          </a:solidFill>
          <a:latin typeface="+mn-lt"/>
          <a:ea typeface="+mn-ea"/>
          <a:cs typeface="+mn-cs"/>
          <a:sym typeface="Helvetica Neue Light"/>
        </a:defRPr>
      </a:lvl5pPr>
      <a:lvl6pPr marL="408432" indent="1143000" defTabSz="584200">
        <a:lnSpc>
          <a:spcPct val="90000"/>
        </a:lnSpc>
        <a:defRPr sz="7800">
          <a:solidFill>
            <a:srgbClr val="5C89A5"/>
          </a:solidFill>
          <a:latin typeface="+mn-lt"/>
          <a:ea typeface="+mn-ea"/>
          <a:cs typeface="+mn-cs"/>
          <a:sym typeface="Helvetica Neue Light"/>
        </a:defRPr>
      </a:lvl6pPr>
      <a:lvl7pPr marL="408432" indent="1371599" defTabSz="584200">
        <a:lnSpc>
          <a:spcPct val="90000"/>
        </a:lnSpc>
        <a:defRPr sz="7800">
          <a:solidFill>
            <a:srgbClr val="5C89A5"/>
          </a:solidFill>
          <a:latin typeface="+mn-lt"/>
          <a:ea typeface="+mn-ea"/>
          <a:cs typeface="+mn-cs"/>
          <a:sym typeface="Helvetica Neue Light"/>
        </a:defRPr>
      </a:lvl7pPr>
      <a:lvl8pPr marL="408432" indent="1600199" defTabSz="584200">
        <a:lnSpc>
          <a:spcPct val="90000"/>
        </a:lnSpc>
        <a:defRPr sz="7800">
          <a:solidFill>
            <a:srgbClr val="5C89A5"/>
          </a:solidFill>
          <a:latin typeface="+mn-lt"/>
          <a:ea typeface="+mn-ea"/>
          <a:cs typeface="+mn-cs"/>
          <a:sym typeface="Helvetica Neue Light"/>
        </a:defRPr>
      </a:lvl8pPr>
      <a:lvl9pPr marL="408432" indent="1828800" defTabSz="584200">
        <a:lnSpc>
          <a:spcPct val="90000"/>
        </a:lnSpc>
        <a:defRPr sz="7800">
          <a:solidFill>
            <a:srgbClr val="5C89A5"/>
          </a:solidFill>
          <a:latin typeface="+mn-lt"/>
          <a:ea typeface="+mn-ea"/>
          <a:cs typeface="+mn-cs"/>
          <a:sym typeface="Helvetica Neue Light"/>
        </a:defRPr>
      </a:lvl9pPr>
    </p:titleStyle>
    <p:bodyStyle>
      <a:lvl1pPr marL="431800" indent="-431800" defTabSz="584200">
        <a:spcBef>
          <a:spcPts val="3200"/>
        </a:spcBef>
        <a:buSzPct val="50000"/>
        <a:buBlip>
          <a:blip r:embed="rId22"/>
        </a:buBlip>
        <a:defRPr sz="3600">
          <a:solidFill>
            <a:srgbClr val="777775"/>
          </a:solidFill>
          <a:latin typeface="Helvetica Neue"/>
          <a:ea typeface="Helvetica Neue"/>
          <a:cs typeface="Helvetica Neue"/>
          <a:sym typeface="Helvetica Neue"/>
        </a:defRPr>
      </a:lvl1pPr>
      <a:lvl2pPr marL="876300" indent="-431800" defTabSz="584200">
        <a:spcBef>
          <a:spcPts val="3200"/>
        </a:spcBef>
        <a:buSzPct val="50000"/>
        <a:buBlip>
          <a:blip r:embed="rId22"/>
        </a:buBlip>
        <a:defRPr sz="3600">
          <a:solidFill>
            <a:srgbClr val="777775"/>
          </a:solidFill>
          <a:latin typeface="Helvetica Neue"/>
          <a:ea typeface="Helvetica Neue"/>
          <a:cs typeface="Helvetica Neue"/>
          <a:sym typeface="Helvetica Neue"/>
        </a:defRPr>
      </a:lvl2pPr>
      <a:lvl3pPr marL="1320800" indent="-431800" defTabSz="584200">
        <a:spcBef>
          <a:spcPts val="3200"/>
        </a:spcBef>
        <a:buSzPct val="50000"/>
        <a:buBlip>
          <a:blip r:embed="rId22"/>
        </a:buBlip>
        <a:defRPr sz="3600">
          <a:solidFill>
            <a:srgbClr val="777775"/>
          </a:solidFill>
          <a:latin typeface="Helvetica Neue"/>
          <a:ea typeface="Helvetica Neue"/>
          <a:cs typeface="Helvetica Neue"/>
          <a:sym typeface="Helvetica Neue"/>
        </a:defRPr>
      </a:lvl3pPr>
      <a:lvl4pPr marL="1765300" indent="-431800" defTabSz="584200">
        <a:spcBef>
          <a:spcPts val="3200"/>
        </a:spcBef>
        <a:buSzPct val="50000"/>
        <a:buBlip>
          <a:blip r:embed="rId22"/>
        </a:buBlip>
        <a:defRPr sz="3600">
          <a:solidFill>
            <a:srgbClr val="777775"/>
          </a:solidFill>
          <a:latin typeface="Helvetica Neue"/>
          <a:ea typeface="Helvetica Neue"/>
          <a:cs typeface="Helvetica Neue"/>
          <a:sym typeface="Helvetica Neue"/>
        </a:defRPr>
      </a:lvl4pPr>
      <a:lvl5pPr marL="2209800" indent="-431800" defTabSz="584200">
        <a:spcBef>
          <a:spcPts val="3200"/>
        </a:spcBef>
        <a:buSzPct val="50000"/>
        <a:buBlip>
          <a:blip r:embed="rId22"/>
        </a:buBlip>
        <a:defRPr sz="3600">
          <a:solidFill>
            <a:srgbClr val="777775"/>
          </a:solidFill>
          <a:latin typeface="Helvetica Neue"/>
          <a:ea typeface="Helvetica Neue"/>
          <a:cs typeface="Helvetica Neue"/>
          <a:sym typeface="Helvetica Neue"/>
        </a:defRPr>
      </a:lvl5pPr>
      <a:lvl6pPr marL="2654300" indent="-431800" defTabSz="584200">
        <a:spcBef>
          <a:spcPts val="3200"/>
        </a:spcBef>
        <a:buSzPct val="50000"/>
        <a:buBlip>
          <a:blip r:embed="rId22"/>
        </a:buBlip>
        <a:defRPr sz="3600">
          <a:solidFill>
            <a:srgbClr val="777775"/>
          </a:solidFill>
          <a:latin typeface="Helvetica Neue"/>
          <a:ea typeface="Helvetica Neue"/>
          <a:cs typeface="Helvetica Neue"/>
          <a:sym typeface="Helvetica Neue"/>
        </a:defRPr>
      </a:lvl6pPr>
      <a:lvl7pPr marL="3098800" indent="-431800" defTabSz="584200">
        <a:spcBef>
          <a:spcPts val="3200"/>
        </a:spcBef>
        <a:buSzPct val="50000"/>
        <a:buBlip>
          <a:blip r:embed="rId22"/>
        </a:buBlip>
        <a:defRPr sz="3600">
          <a:solidFill>
            <a:srgbClr val="777775"/>
          </a:solidFill>
          <a:latin typeface="Helvetica Neue"/>
          <a:ea typeface="Helvetica Neue"/>
          <a:cs typeface="Helvetica Neue"/>
          <a:sym typeface="Helvetica Neue"/>
        </a:defRPr>
      </a:lvl7pPr>
      <a:lvl8pPr marL="3543300" indent="-431800" defTabSz="584200">
        <a:spcBef>
          <a:spcPts val="3200"/>
        </a:spcBef>
        <a:buSzPct val="50000"/>
        <a:buBlip>
          <a:blip r:embed="rId22"/>
        </a:buBlip>
        <a:defRPr sz="3600">
          <a:solidFill>
            <a:srgbClr val="777775"/>
          </a:solidFill>
          <a:latin typeface="Helvetica Neue"/>
          <a:ea typeface="Helvetica Neue"/>
          <a:cs typeface="Helvetica Neue"/>
          <a:sym typeface="Helvetica Neue"/>
        </a:defRPr>
      </a:lvl8pPr>
      <a:lvl9pPr marL="3987800" indent="-431800" defTabSz="584200">
        <a:spcBef>
          <a:spcPts val="3200"/>
        </a:spcBef>
        <a:buSzPct val="50000"/>
        <a:buBlip>
          <a:blip r:embed="rId22"/>
        </a:buBlip>
        <a:defRPr sz="3600">
          <a:solidFill>
            <a:srgbClr val="777775"/>
          </a:solidFill>
          <a:latin typeface="Helvetica Neue"/>
          <a:ea typeface="Helvetica Neue"/>
          <a:cs typeface="Helvetica Neue"/>
          <a:sym typeface="Helvetica Neue"/>
        </a:defRPr>
      </a:lvl9pPr>
    </p:bodyStyle>
    <p:otherStyle>
      <a:lvl1pPr algn="ct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ct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ct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ct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ct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ct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ct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ct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ct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file:///\\localhost\Users\christophercoonrod\Desktop\AU%20tower%20logo%20H%20v10.ai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ombuds@auburn.edu" TargetMode="External"/><Relationship Id="rId2" Type="http://schemas.openxmlformats.org/officeDocument/2006/relationships/hyperlink" Target="file:///\\localhost\Users\christophercoonrod\Desktop\AU%20tower%20logo%20H%20v10.ai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3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508317" y="663175"/>
            <a:ext cx="10541000" cy="1453340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FFFFFF"/>
                </a:solidFill>
                <a:latin typeface="Lucida Calligraphy"/>
                <a:ea typeface="Lucida Calligraphy"/>
                <a:cs typeface="Lucida Calligraphy"/>
                <a:sym typeface="Lucida Calligraph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 dirty="0">
                <a:solidFill>
                  <a:srgbClr val="FFFFFF"/>
                </a:solidFill>
              </a:rPr>
              <a:t>The Office of the Ombudsperson</a:t>
            </a:r>
          </a:p>
        </p:txBody>
      </p:sp>
      <p:sp>
        <p:nvSpPr>
          <p:cNvPr id="71" name="Shape 71">
            <a:hlinkClick r:id="rId2"/>
          </p:cNvPr>
          <p:cNvSpPr>
            <a:spLocks noGrp="1"/>
          </p:cNvSpPr>
          <p:nvPr>
            <p:ph type="body" idx="1"/>
          </p:nvPr>
        </p:nvSpPr>
        <p:spPr>
          <a:xfrm>
            <a:off x="5854700" y="3866165"/>
            <a:ext cx="3836591" cy="362629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defTabSz="385572">
              <a:defRPr sz="1800">
                <a:solidFill>
                  <a:srgbClr val="000000"/>
                </a:solidFill>
              </a:defRPr>
            </a:pPr>
            <a:r>
              <a:rPr lang="en-US" sz="2376" b="1" dirty="0" smtClean="0">
                <a:solidFill>
                  <a:srgbClr val="D6D6D6"/>
                </a:solidFill>
                <a:latin typeface="Arial Narrow"/>
                <a:ea typeface="Arial Narrow"/>
                <a:cs typeface="Arial Narrow"/>
                <a:sym typeface="Arial Narrow"/>
              </a:rPr>
              <a:t>General Faculty</a:t>
            </a:r>
            <a:r>
              <a:rPr sz="2376" b="1" dirty="0" smtClean="0">
                <a:solidFill>
                  <a:srgbClr val="D6D6D6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sz="2376" b="1" dirty="0">
                <a:solidFill>
                  <a:srgbClr val="D6D6D6"/>
                </a:solidFill>
                <a:latin typeface="Arial Narrow"/>
                <a:ea typeface="Arial Narrow"/>
                <a:cs typeface="Arial Narrow"/>
                <a:sym typeface="Arial Narrow"/>
              </a:rPr>
              <a:t>Meeting</a:t>
            </a:r>
          </a:p>
          <a:p>
            <a:pPr lvl="0" defTabSz="385572">
              <a:defRPr sz="1800">
                <a:solidFill>
                  <a:srgbClr val="000000"/>
                </a:solidFill>
              </a:defRPr>
            </a:pPr>
            <a:r>
              <a:rPr sz="2376" b="1" dirty="0">
                <a:solidFill>
                  <a:srgbClr val="D6D6D6"/>
                </a:solidFill>
                <a:latin typeface="Arial Narrow"/>
                <a:ea typeface="Arial Narrow"/>
                <a:cs typeface="Arial Narrow"/>
                <a:sym typeface="Arial Narrow"/>
              </a:rPr>
              <a:t>March 10, 2015</a:t>
            </a:r>
          </a:p>
          <a:p>
            <a:pPr lvl="0" defTabSz="385572">
              <a:defRPr sz="1800">
                <a:solidFill>
                  <a:srgbClr val="000000"/>
                </a:solidFill>
              </a:defRPr>
            </a:pPr>
            <a:endParaRPr sz="2376" b="1" dirty="0">
              <a:solidFill>
                <a:srgbClr val="79797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 defTabSz="385572">
              <a:defRPr sz="1800">
                <a:solidFill>
                  <a:srgbClr val="000000"/>
                </a:solidFill>
              </a:defRPr>
            </a:pPr>
            <a:endParaRPr sz="2376" b="1" dirty="0">
              <a:solidFill>
                <a:srgbClr val="79797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 defTabSz="385572">
              <a:defRPr sz="1800">
                <a:solidFill>
                  <a:srgbClr val="000000"/>
                </a:solidFill>
              </a:defRPr>
            </a:pPr>
            <a:r>
              <a:rPr sz="1848" b="1" dirty="0">
                <a:solidFill>
                  <a:srgbClr val="D6D6D6"/>
                </a:solidFill>
                <a:latin typeface="Arial Narrow"/>
                <a:ea typeface="Arial Narrow"/>
                <a:cs typeface="Arial Narrow"/>
                <a:sym typeface="Arial Narrow"/>
              </a:rPr>
              <a:t>C. Kevin Coonrod</a:t>
            </a:r>
          </a:p>
          <a:p>
            <a:pPr lvl="0" defTabSz="385572">
              <a:defRPr sz="1800">
                <a:solidFill>
                  <a:srgbClr val="000000"/>
                </a:solidFill>
              </a:defRPr>
            </a:pPr>
            <a:r>
              <a:rPr sz="1848" b="1" dirty="0">
                <a:solidFill>
                  <a:srgbClr val="D6D6D6"/>
                </a:solidFill>
                <a:latin typeface="Arial Narrow"/>
                <a:ea typeface="Arial Narrow"/>
                <a:cs typeface="Arial Narrow"/>
                <a:sym typeface="Arial Narrow"/>
              </a:rPr>
              <a:t>Ombudsperson</a:t>
            </a:r>
          </a:p>
          <a:p>
            <a:pPr lvl="0" defTabSz="385572">
              <a:defRPr sz="1800">
                <a:solidFill>
                  <a:srgbClr val="000000"/>
                </a:solidFill>
              </a:defRPr>
            </a:pPr>
            <a:r>
              <a:rPr sz="1848" b="1" dirty="0">
                <a:solidFill>
                  <a:srgbClr val="D6D6D6"/>
                </a:solidFill>
                <a:latin typeface="Arial Narrow"/>
                <a:ea typeface="Arial Narrow"/>
                <a:cs typeface="Arial Narrow"/>
                <a:sym typeface="Arial Narrow"/>
              </a:rPr>
              <a:t>Quad Center, Suite </a:t>
            </a:r>
            <a:r>
              <a:rPr sz="1848" b="1" dirty="0" smtClean="0">
                <a:solidFill>
                  <a:srgbClr val="D6D6D6"/>
                </a:solidFill>
                <a:latin typeface="Arial Narrow"/>
                <a:ea typeface="Arial Narrow"/>
                <a:cs typeface="Arial Narrow"/>
                <a:sym typeface="Arial Narrow"/>
              </a:rPr>
              <a:t>005</a:t>
            </a:r>
            <a:endParaRPr lang="en-US" sz="1848" b="1" dirty="0" smtClean="0">
              <a:solidFill>
                <a:srgbClr val="D6D6D6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 defTabSz="385572">
              <a:defRPr sz="1800">
                <a:solidFill>
                  <a:srgbClr val="000000"/>
                </a:solidFill>
              </a:defRPr>
            </a:pPr>
            <a:r>
              <a:rPr lang="en-US" sz="1848" b="1" dirty="0" smtClean="0">
                <a:solidFill>
                  <a:srgbClr val="D6D6D6"/>
                </a:solidFill>
                <a:latin typeface="Arial Narrow"/>
                <a:ea typeface="Arial Narrow"/>
                <a:cs typeface="Arial Narrow"/>
                <a:sym typeface="Arial Narrow"/>
              </a:rPr>
              <a:t>(</a:t>
            </a:r>
            <a:r>
              <a:rPr lang="en-US" sz="1848" b="1" dirty="0" smtClean="0">
                <a:solidFill>
                  <a:srgbClr val="D6D6D6"/>
                </a:solidFill>
                <a:latin typeface="Arial Narrow"/>
                <a:ea typeface="Arial Narrow"/>
                <a:cs typeface="Arial Narrow"/>
                <a:sym typeface="Arial Narrow"/>
              </a:rPr>
              <a:t>334) </a:t>
            </a:r>
            <a:r>
              <a:rPr lang="en-US" sz="1848" b="1" dirty="0" smtClean="0">
                <a:solidFill>
                  <a:srgbClr val="D6D6D6"/>
                </a:solidFill>
                <a:latin typeface="Arial Narrow"/>
                <a:ea typeface="Arial Narrow"/>
                <a:cs typeface="Arial Narrow"/>
                <a:sym typeface="Arial Narrow"/>
              </a:rPr>
              <a:t>844-7170</a:t>
            </a:r>
            <a:endParaRPr sz="1848" b="1" dirty="0">
              <a:solidFill>
                <a:srgbClr val="D6D6D6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 defTabSz="385572">
              <a:defRPr sz="1800">
                <a:solidFill>
                  <a:srgbClr val="000000"/>
                </a:solidFill>
              </a:defRPr>
            </a:pPr>
            <a:endParaRPr sz="2376" b="1" dirty="0">
              <a:solidFill>
                <a:srgbClr val="79797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 defTabSz="385572">
              <a:defRPr sz="1800">
                <a:solidFill>
                  <a:srgbClr val="000000"/>
                </a:solidFill>
              </a:defRPr>
            </a:pPr>
            <a:endParaRPr sz="2376" dirty="0">
              <a:solidFill>
                <a:srgbClr val="73FDF2"/>
              </a:solidFill>
            </a:endParaRPr>
          </a:p>
        </p:txBody>
      </p:sp>
      <p:pic>
        <p:nvPicPr>
          <p:cNvPr id="72" name="IMG_090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2385" y="2945027"/>
            <a:ext cx="4030060" cy="537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AU logo 3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18916" y="8950483"/>
            <a:ext cx="1651001" cy="1476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AU tower logo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50596" y="8095893"/>
            <a:ext cx="1425204" cy="1297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5231783" y="1231239"/>
            <a:ext cx="2544979" cy="585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 cap="none"/>
            </a:pPr>
            <a:r>
              <a:rPr sz="3200" cap="all"/>
              <a:t>Policy Advice</a:t>
            </a:r>
          </a:p>
        </p:txBody>
      </p:sp>
      <p:pic>
        <p:nvPicPr>
          <p:cNvPr id="116" name="Auburn Policy Screen Shot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8479" y="2184400"/>
            <a:ext cx="10577121" cy="5041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AUtowerlogoH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49595" y="8003844"/>
            <a:ext cx="2571930" cy="1412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5102649" y="2679039"/>
            <a:ext cx="2777847" cy="585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 cap="none"/>
            </a:pPr>
            <a:r>
              <a:rPr sz="3200" cap="all"/>
              <a:t>trend reports</a:t>
            </a:r>
          </a:p>
        </p:txBody>
      </p:sp>
      <p:sp>
        <p:nvSpPr>
          <p:cNvPr id="120" name="Shape 120"/>
          <p:cNvSpPr/>
          <p:nvPr/>
        </p:nvSpPr>
        <p:spPr>
          <a:xfrm>
            <a:off x="3181349" y="6285839"/>
            <a:ext cx="127001" cy="763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defRPr sz="1800" cap="none">
                <a:solidFill>
                  <a:srgbClr val="000000"/>
                </a:solidFill>
              </a:defRPr>
            </a:pPr>
            <a:endParaRPr sz="1200"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121" name="images-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946307">
            <a:off x="7308008" y="4851399"/>
            <a:ext cx="2516285" cy="146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/>
          <p:nvPr/>
        </p:nvSpPr>
        <p:spPr>
          <a:xfrm>
            <a:off x="7905749" y="7416139"/>
            <a:ext cx="127001" cy="763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defRPr sz="1800" cap="none">
                <a:solidFill>
                  <a:srgbClr val="000000"/>
                </a:solidFill>
              </a:defRPr>
            </a:pPr>
            <a:endParaRPr sz="1200"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123" name="images-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19400" y="4406900"/>
            <a:ext cx="2755900" cy="212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AUtowerlogoH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87695" y="8000338"/>
            <a:ext cx="2571930" cy="1412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4800"/>
              <a:t>THE OMBUDSPERSON DOES NOT: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xfrm>
            <a:off x="1041400" y="2641600"/>
            <a:ext cx="10922000" cy="57150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ADJUDICATE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SET POLICY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GIVE LEGAL ADVICE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SERVE AS AN AGENT OF NOTICE FOR AUBURN UNIVERSITY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PARTICIPATE IN GRIEVANCES OR OTHER FORMAL PROCESSES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OFFER THERAPY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ADVOCATE FOR ANY PARTY TO A CONFLICT</a:t>
            </a:r>
          </a:p>
        </p:txBody>
      </p:sp>
      <p:pic>
        <p:nvPicPr>
          <p:cNvPr id="128" name="AUtowerlogoH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28428" y="8029244"/>
            <a:ext cx="2571931" cy="1412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C89A5"/>
                </a:solidFill>
              </a:rPr>
              <a:t>Ombudsperson Report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5C89A5"/>
                </a:solidFill>
              </a:rPr>
              <a:t>2013/2014 Annual Summary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idx="1"/>
          </p:nvPr>
        </p:nvSpPr>
        <p:spPr>
          <a:xfrm>
            <a:off x="1267479" y="2924240"/>
            <a:ext cx="10922001" cy="4682787"/>
          </a:xfrm>
          <a:prstGeom prst="rect">
            <a:avLst/>
          </a:prstGeom>
        </p:spPr>
        <p:txBody>
          <a:bodyPr/>
          <a:lstStyle/>
          <a:p>
            <a:pPr marL="0" lvl="1" algn="l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777775"/>
                </a:solidFill>
              </a:rPr>
              <a:t>Office Visitors: 183</a:t>
            </a:r>
          </a:p>
          <a:p>
            <a:pPr marL="0" lvl="2" algn="l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777775"/>
                </a:solidFill>
              </a:rPr>
              <a:t>Initiators: 140</a:t>
            </a:r>
          </a:p>
          <a:p>
            <a:pPr marL="0" lvl="2" algn="l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777775"/>
                </a:solidFill>
              </a:rPr>
              <a:t>Responders: 43</a:t>
            </a:r>
          </a:p>
          <a:p>
            <a:pPr marL="0" lvl="2" algn="l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777775"/>
                </a:solidFill>
              </a:rPr>
              <a:t>Informational: 19</a:t>
            </a:r>
          </a:p>
        </p:txBody>
      </p:sp>
      <p:pic>
        <p:nvPicPr>
          <p:cNvPr id="132" name="Contacts Screen Pie A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22982" y="2692400"/>
            <a:ext cx="6812379" cy="4175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AUtowerlogoH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72265" y="7988300"/>
            <a:ext cx="2563096" cy="1407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C89A5"/>
                </a:solidFill>
              </a:rPr>
              <a:t>Issues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Evaluative: 86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Career Progression: 42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Values &amp; Ethics: 37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Peer &amp; Colleague: 33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Strategic/Mission: 14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Legal/Compliance: 13</a:t>
            </a:r>
          </a:p>
        </p:txBody>
      </p:sp>
      <p:pic>
        <p:nvPicPr>
          <p:cNvPr id="137" name="AUtowerlogoH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70764" y="7939649"/>
            <a:ext cx="2560764" cy="1406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ssues Pie A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90245" y="2513468"/>
            <a:ext cx="6006709" cy="37316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389105" y="254000"/>
            <a:ext cx="12277099" cy="2438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 dirty="0">
                <a:solidFill>
                  <a:srgbClr val="5C89A5"/>
                </a:solidFill>
              </a:rPr>
              <a:t>Demographics</a:t>
            </a:r>
          </a:p>
        </p:txBody>
      </p:sp>
      <p:sp>
        <p:nvSpPr>
          <p:cNvPr id="141" name="Shape 141"/>
          <p:cNvSpPr>
            <a:spLocks noGrp="1"/>
          </p:cNvSpPr>
          <p:nvPr>
            <p:ph type="body" idx="1"/>
          </p:nvPr>
        </p:nvSpPr>
        <p:spPr>
          <a:xfrm>
            <a:off x="1041400" y="3582243"/>
            <a:ext cx="10922000" cy="3090932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 dirty="0"/>
          </a:p>
        </p:txBody>
      </p:sp>
      <p:pic>
        <p:nvPicPr>
          <p:cNvPr id="142" name="AUtowerlogoH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66531" y="7981982"/>
            <a:ext cx="2560764" cy="1406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Race-Ethnicity Pie A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9923" y="3582243"/>
            <a:ext cx="5282266" cy="3285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Gender Pie AA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1744" y="3582243"/>
            <a:ext cx="5296427" cy="3285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C89A5"/>
                </a:solidFill>
              </a:rPr>
              <a:t>Visitor Classifications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xfrm>
            <a:off x="1041400" y="2590800"/>
            <a:ext cx="10922000" cy="57150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/>
          </a:p>
        </p:txBody>
      </p:sp>
      <p:pic>
        <p:nvPicPr>
          <p:cNvPr id="148" name="Visitor Classification Screen Shot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2088" y="2295728"/>
            <a:ext cx="9157763" cy="6614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AUtowerlogoH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06784" y="7974524"/>
            <a:ext cx="2558565" cy="14054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C89A5"/>
                </a:solidFill>
              </a:rPr>
              <a:t>Faculty - 48</a:t>
            </a:r>
          </a:p>
        </p:txBody>
      </p:sp>
      <p:sp>
        <p:nvSpPr>
          <p:cNvPr id="152" name="Shape 15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Tenured: 33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Non-Tenured: 15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Female: 26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Male: 22</a:t>
            </a:r>
          </a:p>
        </p:txBody>
      </p:sp>
      <p:pic>
        <p:nvPicPr>
          <p:cNvPr id="153" name="AUtowerlogoH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43785" y="7973515"/>
            <a:ext cx="2560764" cy="1406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Facullty Chart Screenshot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22890" y="4735858"/>
            <a:ext cx="5461031" cy="2851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Faculty Pie A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09753" y="1732925"/>
            <a:ext cx="4680011" cy="28856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C89A5"/>
                </a:solidFill>
              </a:rPr>
              <a:t>Students - 23</a:t>
            </a:r>
          </a:p>
        </p:txBody>
      </p:sp>
      <p:sp>
        <p:nvSpPr>
          <p:cNvPr id="158" name="Shape 158"/>
          <p:cNvSpPr>
            <a:spLocks noGrp="1"/>
          </p:cNvSpPr>
          <p:nvPr>
            <p:ph type="body" idx="1"/>
          </p:nvPr>
        </p:nvSpPr>
        <p:spPr>
          <a:xfrm>
            <a:off x="735955" y="2768600"/>
            <a:ext cx="10922001" cy="57150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Undergraduate: 12</a:t>
            </a: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Male: 7</a:t>
            </a: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Female 5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Graduate: 11</a:t>
            </a: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Female: 7</a:t>
            </a: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Male: 4</a:t>
            </a:r>
          </a:p>
        </p:txBody>
      </p:sp>
      <p:pic>
        <p:nvPicPr>
          <p:cNvPr id="159" name="AUtowerlogoH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62298" y="8007382"/>
            <a:ext cx="2560764" cy="1406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Undergraduate Students Gender Chart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04671" y="3478241"/>
            <a:ext cx="4283686" cy="2555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Graduate Student Chart Screen Shot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04671" y="6364871"/>
            <a:ext cx="4283685" cy="2562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xfrm>
            <a:off x="739302" y="254000"/>
            <a:ext cx="11224098" cy="2438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 dirty="0">
                <a:solidFill>
                  <a:srgbClr val="5C89A5"/>
                </a:solidFill>
              </a:rPr>
              <a:t>A &amp; P - 46</a:t>
            </a:r>
          </a:p>
        </p:txBody>
      </p:sp>
      <p:sp>
        <p:nvSpPr>
          <p:cNvPr id="164" name="Shape 164"/>
          <p:cNvSpPr>
            <a:spLocks noGrp="1"/>
          </p:cNvSpPr>
          <p:nvPr>
            <p:ph type="body" idx="1"/>
          </p:nvPr>
        </p:nvSpPr>
        <p:spPr>
          <a:xfrm>
            <a:off x="1041400" y="2846420"/>
            <a:ext cx="10922000" cy="4429869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777775"/>
                </a:solidFill>
              </a:rPr>
              <a:t>Female: 29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777775"/>
                </a:solidFill>
              </a:rPr>
              <a:t>Male: 17 </a:t>
            </a:r>
          </a:p>
        </p:txBody>
      </p:sp>
      <p:pic>
        <p:nvPicPr>
          <p:cNvPr id="165" name="AUtowerlogoH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41131" y="7998915"/>
            <a:ext cx="2560764" cy="1406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A &amp; P Gender Chart Screen Shot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64146" y="2768600"/>
            <a:ext cx="8195116" cy="42158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884522" y="1586839"/>
            <a:ext cx="3657601" cy="585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3200" cap="all">
                <a:solidFill>
                  <a:srgbClr val="5C89A5"/>
                </a:solidFill>
              </a:rPr>
              <a:t>independence</a:t>
            </a:r>
          </a:p>
        </p:txBody>
      </p:sp>
      <p:sp>
        <p:nvSpPr>
          <p:cNvPr id="79" name="Shape 79"/>
          <p:cNvSpPr/>
          <p:nvPr/>
        </p:nvSpPr>
        <p:spPr>
          <a:xfrm>
            <a:off x="1919623" y="2602839"/>
            <a:ext cx="2108099" cy="585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3200" cap="all">
                <a:solidFill>
                  <a:srgbClr val="5C89A5"/>
                </a:solidFill>
              </a:rPr>
              <a:t>neutrality</a:t>
            </a:r>
          </a:p>
        </p:txBody>
      </p:sp>
      <p:sp>
        <p:nvSpPr>
          <p:cNvPr id="80" name="Shape 80"/>
          <p:cNvSpPr/>
          <p:nvPr/>
        </p:nvSpPr>
        <p:spPr>
          <a:xfrm>
            <a:off x="2402020" y="3618839"/>
            <a:ext cx="2972106" cy="585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3200" cap="all">
                <a:solidFill>
                  <a:srgbClr val="5C89A5"/>
                </a:solidFill>
              </a:rPr>
              <a:t>confidentiality</a:t>
            </a:r>
          </a:p>
        </p:txBody>
      </p:sp>
      <p:sp>
        <p:nvSpPr>
          <p:cNvPr id="81" name="Shape 81"/>
          <p:cNvSpPr/>
          <p:nvPr/>
        </p:nvSpPr>
        <p:spPr>
          <a:xfrm>
            <a:off x="2728765" y="4584039"/>
            <a:ext cx="2318615" cy="585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3200" cap="all">
                <a:solidFill>
                  <a:srgbClr val="5C89A5"/>
                </a:solidFill>
              </a:rPr>
              <a:t>INFORMALITY</a:t>
            </a:r>
          </a:p>
        </p:txBody>
      </p:sp>
      <p:pic>
        <p:nvPicPr>
          <p:cNvPr id="82" name="footer_logo copy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08921" y="3694769"/>
            <a:ext cx="1943100" cy="1503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AUtowerlogoH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09901" y="7934953"/>
            <a:ext cx="2563411" cy="1408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739302" y="254000"/>
            <a:ext cx="11224098" cy="2438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 dirty="0">
                <a:solidFill>
                  <a:srgbClr val="5C89A5"/>
                </a:solidFill>
              </a:rPr>
              <a:t>Staff - 21</a:t>
            </a:r>
          </a:p>
        </p:txBody>
      </p:sp>
      <p:sp>
        <p:nvSpPr>
          <p:cNvPr id="169" name="Shape 1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Female 15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Male: 6</a:t>
            </a:r>
          </a:p>
        </p:txBody>
      </p:sp>
      <p:pic>
        <p:nvPicPr>
          <p:cNvPr id="170" name="AUtowerlogoH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41131" y="7990449"/>
            <a:ext cx="2560764" cy="1406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Staff Gender Chart Screen Shot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20910" y="2959033"/>
            <a:ext cx="7514514" cy="3835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661481" y="254000"/>
            <a:ext cx="11301919" cy="2438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 dirty="0">
                <a:solidFill>
                  <a:srgbClr val="5C89A5"/>
                </a:solidFill>
              </a:rPr>
              <a:t>Other - 2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Parents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External Individuals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External Entities</a:t>
            </a:r>
          </a:p>
        </p:txBody>
      </p:sp>
      <p:pic>
        <p:nvPicPr>
          <p:cNvPr id="175" name="AUtowerlogoH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15731" y="7990449"/>
            <a:ext cx="2560764" cy="1406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 dirty="0">
                <a:solidFill>
                  <a:srgbClr val="5C89A5"/>
                </a:solidFill>
              </a:rPr>
              <a:t>Pre and Post-Dispute</a:t>
            </a:r>
          </a:p>
        </p:txBody>
      </p:sp>
      <p:sp>
        <p:nvSpPr>
          <p:cNvPr id="178" name="Shape 178"/>
          <p:cNvSpPr>
            <a:spLocks noGrp="1"/>
          </p:cNvSpPr>
          <p:nvPr>
            <p:ph type="body" idx="1"/>
          </p:nvPr>
        </p:nvSpPr>
        <p:spPr>
          <a:xfrm>
            <a:off x="2431914" y="3929974"/>
            <a:ext cx="7140103" cy="3287949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 dirty="0"/>
          </a:p>
        </p:txBody>
      </p:sp>
      <p:pic>
        <p:nvPicPr>
          <p:cNvPr id="179" name="AUtowerlogoH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66531" y="7965049"/>
            <a:ext cx="2560764" cy="1406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Pre and Post-Dispute Screen Pie A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52885" y="2444440"/>
            <a:ext cx="8513646" cy="51722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1041400" y="254000"/>
            <a:ext cx="109220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 dirty="0">
                <a:solidFill>
                  <a:srgbClr val="5C89A5"/>
                </a:solidFill>
              </a:rPr>
              <a:t>7 Common Themes</a:t>
            </a:r>
          </a:p>
        </p:txBody>
      </p:sp>
      <p:sp>
        <p:nvSpPr>
          <p:cNvPr id="183" name="Shape 183"/>
          <p:cNvSpPr>
            <a:spLocks noGrp="1"/>
          </p:cNvSpPr>
          <p:nvPr>
            <p:ph type="body" idx="1"/>
          </p:nvPr>
        </p:nvSpPr>
        <p:spPr>
          <a:xfrm>
            <a:off x="1041400" y="2768600"/>
            <a:ext cx="8452796" cy="4585511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  <a:endParaRPr dirty="0"/>
          </a:p>
        </p:txBody>
      </p:sp>
      <p:pic>
        <p:nvPicPr>
          <p:cNvPr id="184" name="AUtowerlogoH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07264" y="7981982"/>
            <a:ext cx="2560764" cy="1406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Common Themes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1369" y="2093817"/>
            <a:ext cx="9020385" cy="54990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5C89A5"/>
                </a:solidFill>
              </a:rPr>
              <a:t>Ombudsperson Response</a:t>
            </a:r>
          </a:p>
        </p:txBody>
      </p:sp>
      <p:sp>
        <p:nvSpPr>
          <p:cNvPr id="188" name="Shape 18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Consultation &amp; Problem Solving: 121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Referral to Policy or Office: 83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Look into Issue: 24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Mediation: 21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Unit Consultation:15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Upward Feedback: 17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Inquiry on Behalf: 17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Notify on Behalf: 2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Total Response: 300</a:t>
            </a:r>
          </a:p>
        </p:txBody>
      </p:sp>
      <p:pic>
        <p:nvPicPr>
          <p:cNvPr id="189" name="AUtowerlogoH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74998" y="7998915"/>
            <a:ext cx="2560764" cy="1406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1711657" y="1045430"/>
            <a:ext cx="6740747" cy="1610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228599" indent="-228599">
              <a:buSzPct val="100000"/>
              <a:buChar char="•"/>
              <a:defRPr sz="4900"/>
            </a:lvl1pPr>
          </a:lstStyle>
          <a:p>
            <a:pPr marL="0" lvl="0" indent="0">
              <a:buNone/>
              <a:defRPr sz="1800" cap="none">
                <a:solidFill>
                  <a:srgbClr val="000000"/>
                </a:solidFill>
              </a:defRPr>
            </a:pPr>
            <a:r>
              <a:rPr sz="4900" cap="all" dirty="0">
                <a:solidFill>
                  <a:srgbClr val="5C89A5"/>
                </a:solidFill>
              </a:rPr>
              <a:t>upcoming seminars</a:t>
            </a:r>
          </a:p>
        </p:txBody>
      </p:sp>
      <p:sp>
        <p:nvSpPr>
          <p:cNvPr id="192" name="Shape 192"/>
          <p:cNvSpPr/>
          <p:nvPr/>
        </p:nvSpPr>
        <p:spPr>
          <a:xfrm>
            <a:off x="2481188" y="3723593"/>
            <a:ext cx="8563242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>
              <a:buSzPct val="100000"/>
              <a:buChar char="•"/>
            </a:lvl1pPr>
          </a:lstStyle>
          <a:p>
            <a:pPr lvl="0" algn="l">
              <a:defRPr sz="1800" cap="none">
                <a:solidFill>
                  <a:srgbClr val="000000"/>
                </a:solidFill>
              </a:defRPr>
            </a:pPr>
            <a:r>
              <a:rPr sz="3200" cap="all" dirty="0">
                <a:solidFill>
                  <a:srgbClr val="5C89A5"/>
                </a:solidFill>
              </a:rPr>
              <a:t>working with high conflict people</a:t>
            </a:r>
          </a:p>
        </p:txBody>
      </p:sp>
      <p:sp>
        <p:nvSpPr>
          <p:cNvPr id="193" name="Shape 193"/>
          <p:cNvSpPr/>
          <p:nvPr/>
        </p:nvSpPr>
        <p:spPr>
          <a:xfrm>
            <a:off x="2492848" y="4390042"/>
            <a:ext cx="5395708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>
              <a:buSzPct val="100000"/>
              <a:buChar char="•"/>
            </a:lvl1pPr>
          </a:lstStyle>
          <a:p>
            <a:pPr lvl="0" algn="l">
              <a:defRPr sz="1800" cap="none">
                <a:solidFill>
                  <a:srgbClr val="000000"/>
                </a:solidFill>
              </a:defRPr>
            </a:pPr>
            <a:r>
              <a:rPr sz="3200" cap="all" dirty="0">
                <a:solidFill>
                  <a:srgbClr val="5C89A5"/>
                </a:solidFill>
              </a:rPr>
              <a:t>bullying and mobbing</a:t>
            </a:r>
          </a:p>
        </p:txBody>
      </p:sp>
      <p:sp>
        <p:nvSpPr>
          <p:cNvPr id="194" name="Shape 194"/>
          <p:cNvSpPr/>
          <p:nvPr/>
        </p:nvSpPr>
        <p:spPr>
          <a:xfrm>
            <a:off x="2445496" y="5924905"/>
            <a:ext cx="8245196" cy="207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228600" lvl="0" indent="-228600" algn="l">
              <a:buSzPct val="100000"/>
              <a:buChar char="•"/>
              <a:defRPr sz="1800" cap="none">
                <a:solidFill>
                  <a:srgbClr val="000000"/>
                </a:solidFill>
              </a:defRPr>
            </a:pPr>
            <a:r>
              <a:rPr sz="3200" cap="all" dirty="0">
                <a:solidFill>
                  <a:srgbClr val="5C89A5"/>
                </a:solidFill>
              </a:rPr>
              <a:t>active listening and underlying </a:t>
            </a:r>
            <a:r>
              <a:rPr sz="3200" cap="all" dirty="0" smtClean="0">
                <a:solidFill>
                  <a:srgbClr val="5C89A5"/>
                </a:solidFill>
              </a:rPr>
              <a:t>interests</a:t>
            </a:r>
            <a:endParaRPr lang="en-US" sz="3200" cap="all" dirty="0" smtClean="0">
              <a:solidFill>
                <a:srgbClr val="5C89A5"/>
              </a:solidFill>
            </a:endParaRPr>
          </a:p>
          <a:p>
            <a:pPr marL="228600" lvl="0" indent="-228600">
              <a:buSzPct val="100000"/>
              <a:buChar char="•"/>
              <a:defRPr sz="1800" cap="none">
                <a:solidFill>
                  <a:srgbClr val="000000"/>
                </a:solidFill>
              </a:defRPr>
            </a:pPr>
            <a:endParaRPr sz="3200" cap="all" dirty="0">
              <a:solidFill>
                <a:srgbClr val="5C89A5"/>
              </a:solidFill>
            </a:endParaRPr>
          </a:p>
          <a:p>
            <a:pPr marL="228600" lvl="0" indent="-228600">
              <a:buSzPct val="100000"/>
              <a:buChar char="•"/>
              <a:defRPr sz="1800" cap="none">
                <a:solidFill>
                  <a:srgbClr val="000000"/>
                </a:solidFill>
              </a:defRPr>
            </a:pPr>
            <a:endParaRPr sz="3200" cap="all" dirty="0">
              <a:solidFill>
                <a:srgbClr val="5C89A5"/>
              </a:solidFill>
            </a:endParaRPr>
          </a:p>
        </p:txBody>
      </p:sp>
      <p:sp>
        <p:nvSpPr>
          <p:cNvPr id="195" name="Shape 195"/>
          <p:cNvSpPr/>
          <p:nvPr/>
        </p:nvSpPr>
        <p:spPr>
          <a:xfrm>
            <a:off x="2021501" y="2987950"/>
            <a:ext cx="3221200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500" u="sng"/>
            </a:lvl1pPr>
          </a:lstStyle>
          <a:p>
            <a:pPr lvl="0" algn="l">
              <a:defRPr sz="1800" u="none" cap="none">
                <a:solidFill>
                  <a:srgbClr val="000000"/>
                </a:solidFill>
              </a:defRPr>
            </a:pPr>
            <a:r>
              <a:rPr sz="3500" u="sng" cap="all" dirty="0">
                <a:solidFill>
                  <a:srgbClr val="5C89A5"/>
                </a:solidFill>
              </a:rPr>
              <a:t>SPRING 2015</a:t>
            </a:r>
          </a:p>
        </p:txBody>
      </p:sp>
      <p:sp>
        <p:nvSpPr>
          <p:cNvPr id="196" name="Shape 196"/>
          <p:cNvSpPr/>
          <p:nvPr/>
        </p:nvSpPr>
        <p:spPr>
          <a:xfrm>
            <a:off x="2099320" y="5220264"/>
            <a:ext cx="235962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u="sng"/>
            </a:lvl1pPr>
          </a:lstStyle>
          <a:p>
            <a:pPr lvl="0">
              <a:defRPr sz="1800" u="none" cap="none">
                <a:solidFill>
                  <a:srgbClr val="000000"/>
                </a:solidFill>
              </a:defRPr>
            </a:pPr>
            <a:r>
              <a:rPr lang="en-US" sz="3600" u="sng" cap="all" dirty="0" smtClean="0">
                <a:solidFill>
                  <a:srgbClr val="5C89A5"/>
                </a:solidFill>
              </a:rPr>
              <a:t>FALL</a:t>
            </a:r>
            <a:r>
              <a:rPr sz="3600" u="sng" cap="all" dirty="0" smtClean="0">
                <a:solidFill>
                  <a:srgbClr val="5C89A5"/>
                </a:solidFill>
              </a:rPr>
              <a:t> </a:t>
            </a:r>
            <a:r>
              <a:rPr sz="3600" u="sng" cap="all" dirty="0">
                <a:solidFill>
                  <a:srgbClr val="5C89A5"/>
                </a:solidFill>
              </a:rPr>
              <a:t>2015</a:t>
            </a:r>
          </a:p>
        </p:txBody>
      </p:sp>
      <p:sp>
        <p:nvSpPr>
          <p:cNvPr id="197" name="Shape 197"/>
          <p:cNvSpPr/>
          <p:nvPr/>
        </p:nvSpPr>
        <p:spPr>
          <a:xfrm>
            <a:off x="2499515" y="7208062"/>
            <a:ext cx="856484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 algn="l">
              <a:buSzPct val="100000"/>
              <a:buChar char="•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3200" cap="all" dirty="0">
                <a:solidFill>
                  <a:srgbClr val="5C89A5"/>
                </a:solidFill>
              </a:rPr>
              <a:t>Cooperative NEGOTIATION Strategy</a:t>
            </a:r>
          </a:p>
        </p:txBody>
      </p:sp>
      <p:pic>
        <p:nvPicPr>
          <p:cNvPr id="198" name="AUtowerlogoH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6885" y="7877204"/>
            <a:ext cx="2711940" cy="14897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Ombudsperson poster 24x36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8298" y="311133"/>
            <a:ext cx="6035202" cy="9052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AUtowerlogoH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55158" y="7879291"/>
            <a:ext cx="2702669" cy="14846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aubie and kevin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0090" y="1126419"/>
            <a:ext cx="5644621" cy="7526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AUtowerlogoH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51464" y="7857794"/>
            <a:ext cx="2696167" cy="1481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rgbClr val="01134B"/>
            </a:gs>
            <a:gs pos="84000">
              <a:schemeClr val="accent1">
                <a:tint val="44500"/>
                <a:satMod val="160000"/>
              </a:schemeClr>
            </a:gs>
            <a:gs pos="97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482600" y="552222"/>
            <a:ext cx="10541000" cy="1532412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FFFFFF"/>
                </a:solidFill>
                <a:latin typeface="Lucida Calligraphy"/>
                <a:ea typeface="Lucida Calligraphy"/>
                <a:cs typeface="Lucida Calligraphy"/>
                <a:sym typeface="Lucida Calligraph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 dirty="0">
                <a:solidFill>
                  <a:srgbClr val="FFFFFF"/>
                </a:solidFill>
              </a:rPr>
              <a:t>The Office of the Ombudsperson</a:t>
            </a:r>
          </a:p>
        </p:txBody>
      </p:sp>
      <p:sp>
        <p:nvSpPr>
          <p:cNvPr id="207" name="Shape 207">
            <a:hlinkClick r:id="rId2"/>
          </p:cNvPr>
          <p:cNvSpPr>
            <a:spLocks noGrp="1"/>
          </p:cNvSpPr>
          <p:nvPr>
            <p:ph type="body" idx="1"/>
          </p:nvPr>
        </p:nvSpPr>
        <p:spPr>
          <a:xfrm>
            <a:off x="5778500" y="4254500"/>
            <a:ext cx="5118100" cy="45085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defTabSz="543305">
              <a:defRPr sz="1800">
                <a:solidFill>
                  <a:srgbClr val="000000"/>
                </a:solidFill>
              </a:defRPr>
            </a:pPr>
            <a:r>
              <a:rPr sz="3348" b="1" dirty="0">
                <a:solidFill>
                  <a:srgbClr val="D6D6D6"/>
                </a:solidFill>
                <a:latin typeface="Arial Narrow"/>
                <a:ea typeface="Arial Narrow"/>
                <a:cs typeface="Arial Narrow"/>
                <a:sym typeface="Arial Narrow"/>
              </a:rPr>
              <a:t>C. Kevin Coonrod</a:t>
            </a:r>
          </a:p>
          <a:p>
            <a:pPr lvl="0" defTabSz="543305">
              <a:defRPr sz="1800">
                <a:solidFill>
                  <a:srgbClr val="000000"/>
                </a:solidFill>
              </a:defRPr>
            </a:pPr>
            <a:r>
              <a:rPr sz="3348" b="1" dirty="0">
                <a:solidFill>
                  <a:srgbClr val="D6D6D6"/>
                </a:solidFill>
                <a:latin typeface="Arial Narrow"/>
                <a:ea typeface="Arial Narrow"/>
                <a:cs typeface="Arial Narrow"/>
                <a:sym typeface="Arial Narrow"/>
              </a:rPr>
              <a:t>Quad Center, Suite 005</a:t>
            </a:r>
          </a:p>
          <a:p>
            <a:pPr lvl="0" defTabSz="543305">
              <a:defRPr sz="1800">
                <a:solidFill>
                  <a:srgbClr val="000000"/>
                </a:solidFill>
              </a:defRPr>
            </a:pPr>
            <a:r>
              <a:rPr sz="3348" b="1" dirty="0">
                <a:solidFill>
                  <a:srgbClr val="D6D6D6"/>
                </a:solidFill>
                <a:latin typeface="Arial Narrow"/>
                <a:ea typeface="Arial Narrow"/>
                <a:cs typeface="Arial Narrow"/>
                <a:sym typeface="Arial Narrow"/>
              </a:rPr>
              <a:t>Auburn University</a:t>
            </a:r>
          </a:p>
          <a:p>
            <a:pPr lvl="0" defTabSz="543305">
              <a:defRPr sz="1800">
                <a:solidFill>
                  <a:srgbClr val="000000"/>
                </a:solidFill>
              </a:defRPr>
            </a:pPr>
            <a:r>
              <a:rPr sz="3348" b="1" u="sng" dirty="0">
                <a:solidFill>
                  <a:srgbClr val="D6D6D6"/>
                </a:solidFill>
                <a:latin typeface="Arial Narrow"/>
                <a:ea typeface="Arial Narrow"/>
                <a:cs typeface="Arial Narrow"/>
                <a:sym typeface="Arial Narrow"/>
                <a:hlinkClick r:id="rId3"/>
              </a:rPr>
              <a:t>ombuds@auburn.edu</a:t>
            </a:r>
            <a:endParaRPr sz="3348" b="1" u="sng" dirty="0">
              <a:solidFill>
                <a:srgbClr val="D6D6D6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 defTabSz="543305">
              <a:defRPr sz="1800">
                <a:solidFill>
                  <a:srgbClr val="000000"/>
                </a:solidFill>
              </a:defRPr>
            </a:pPr>
            <a:endParaRPr sz="3348" b="1" u="sng" dirty="0">
              <a:solidFill>
                <a:srgbClr val="D6D6D6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 defTabSz="543305">
              <a:defRPr sz="1800">
                <a:solidFill>
                  <a:srgbClr val="000000"/>
                </a:solidFill>
              </a:defRPr>
            </a:pPr>
            <a:endParaRPr sz="3348" b="1" u="sng" dirty="0">
              <a:solidFill>
                <a:srgbClr val="D6D6D6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 defTabSz="543305">
              <a:defRPr sz="1800">
                <a:solidFill>
                  <a:srgbClr val="000000"/>
                </a:solidFill>
              </a:defRPr>
            </a:pPr>
            <a:endParaRPr sz="3348" b="1" dirty="0">
              <a:solidFill>
                <a:srgbClr val="79797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 defTabSz="543305">
              <a:defRPr sz="1800">
                <a:solidFill>
                  <a:srgbClr val="000000"/>
                </a:solidFill>
              </a:defRPr>
            </a:pPr>
            <a:endParaRPr sz="3348" dirty="0">
              <a:solidFill>
                <a:srgbClr val="73FDF2"/>
              </a:solidFill>
            </a:endParaRPr>
          </a:p>
        </p:txBody>
      </p:sp>
      <p:pic>
        <p:nvPicPr>
          <p:cNvPr id="208" name="IMG_0902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4285" y="3340100"/>
            <a:ext cx="4030060" cy="537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AUtowerlogoH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99100" y="7723121"/>
            <a:ext cx="2805501" cy="15411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7800"/>
              <a:t>Independent</a:t>
            </a:r>
          </a:p>
        </p:txBody>
      </p:sp>
      <p:sp>
        <p:nvSpPr>
          <p:cNvPr id="86" name="Shape 86"/>
          <p:cNvSpPr/>
          <p:nvPr/>
        </p:nvSpPr>
        <p:spPr>
          <a:xfrm>
            <a:off x="2157593" y="3498189"/>
            <a:ext cx="9188400" cy="108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3200" cap="all" dirty="0">
                <a:solidFill>
                  <a:srgbClr val="5C89A5"/>
                </a:solidFill>
              </a:rPr>
              <a:t>Solitary trees, if they grow at all, grow strong </a:t>
            </a:r>
          </a:p>
          <a:p>
            <a:pPr lvl="8">
              <a:defRPr sz="1800" cap="none">
                <a:solidFill>
                  <a:srgbClr val="000000"/>
                </a:solidFill>
              </a:defRPr>
            </a:pPr>
            <a:r>
              <a:rPr sz="3200" cap="all" dirty="0">
                <a:solidFill>
                  <a:srgbClr val="5C89A5"/>
                </a:solidFill>
              </a:rPr>
              <a:t>~ </a:t>
            </a:r>
            <a:r>
              <a:rPr sz="3200" cap="all" dirty="0" err="1">
                <a:solidFill>
                  <a:srgbClr val="5C89A5"/>
                </a:solidFill>
              </a:rPr>
              <a:t>winston</a:t>
            </a:r>
            <a:r>
              <a:rPr sz="3200" cap="all" dirty="0">
                <a:solidFill>
                  <a:srgbClr val="5C89A5"/>
                </a:solidFill>
              </a:rPr>
              <a:t> Churchill</a:t>
            </a:r>
          </a:p>
        </p:txBody>
      </p:sp>
      <p:pic>
        <p:nvPicPr>
          <p:cNvPr id="87" name="Unknown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0566" y="5384800"/>
            <a:ext cx="4232119" cy="2539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AUtowerlogoH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46462" y="7978609"/>
            <a:ext cx="2568770" cy="14110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7800"/>
              <a:t>Neutral</a:t>
            </a:r>
          </a:p>
        </p:txBody>
      </p:sp>
      <p:pic>
        <p:nvPicPr>
          <p:cNvPr id="91" name="images-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0919060">
            <a:off x="1651000" y="3276599"/>
            <a:ext cx="3657600" cy="365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images-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9100" y="3530600"/>
            <a:ext cx="4198004" cy="2349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AUtowerlogoH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70762" y="7991144"/>
            <a:ext cx="2571930" cy="1412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1257300" y="0"/>
            <a:ext cx="109220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7800"/>
              <a:t>Confidential</a:t>
            </a:r>
          </a:p>
        </p:txBody>
      </p:sp>
      <p:pic>
        <p:nvPicPr>
          <p:cNvPr id="96" name="Spelled Confidential Wrong 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597850">
            <a:off x="3546763" y="2127250"/>
            <a:ext cx="5911274" cy="552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AUtowerlogoH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89750" y="7998469"/>
            <a:ext cx="2550888" cy="1401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1023840" y="0"/>
            <a:ext cx="10922000" cy="2438400"/>
          </a:xfrm>
          <a:prstGeom prst="rect">
            <a:avLst/>
          </a:prstGeom>
        </p:spPr>
        <p:txBody>
          <a:bodyPr/>
          <a:lstStyle>
            <a:lvl1pPr>
              <a:defRPr sz="73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7300" dirty="0"/>
              <a:t>Sound Mitigation System</a:t>
            </a:r>
          </a:p>
        </p:txBody>
      </p:sp>
      <p:pic>
        <p:nvPicPr>
          <p:cNvPr id="100" name="AUtowerlogoH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90328" y="7961510"/>
            <a:ext cx="2571931" cy="1412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th-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17385" y="2571750"/>
            <a:ext cx="6096000" cy="4635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1198935" y="0"/>
            <a:ext cx="109220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7800" dirty="0"/>
              <a:t>Informal</a:t>
            </a:r>
          </a:p>
        </p:txBody>
      </p:sp>
      <p:pic>
        <p:nvPicPr>
          <p:cNvPr id="104" name="image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4370" y="2959100"/>
            <a:ext cx="5562600" cy="3817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AUtowerlogoH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90328" y="7961510"/>
            <a:ext cx="2571931" cy="1412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6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4600"/>
              <a:t>FUNCTIONS OF THE OMBUDSPERSON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CONFLICT RESOLUTION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POLICY ADVICE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77775"/>
                </a:solidFill>
              </a:rPr>
              <a:t>TREND REPORTS</a:t>
            </a:r>
          </a:p>
        </p:txBody>
      </p:sp>
      <p:pic>
        <p:nvPicPr>
          <p:cNvPr id="109" name="AUtowerlogoH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56462" y="7953044"/>
            <a:ext cx="2571930" cy="1412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horsehay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45199" y="1670180"/>
            <a:ext cx="3914402" cy="643864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/>
          <p:nvPr/>
        </p:nvSpPr>
        <p:spPr>
          <a:xfrm>
            <a:off x="4598365" y="716889"/>
            <a:ext cx="3808070" cy="585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 cap="none"/>
            </a:pPr>
            <a:r>
              <a:rPr sz="3200" cap="all"/>
              <a:t>CONFLICT RESOLUTION</a:t>
            </a:r>
          </a:p>
        </p:txBody>
      </p:sp>
      <p:pic>
        <p:nvPicPr>
          <p:cNvPr id="113" name="AUtowerlogoH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36895" y="7961510"/>
            <a:ext cx="2571930" cy="1412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ueprint">
  <a:themeElements>
    <a:clrScheme name="Blueprint">
      <a:dk1>
        <a:srgbClr val="A56D49"/>
      </a:dk1>
      <a:lt1>
        <a:srgbClr val="5C89A5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42435" dir="2388334" rotWithShape="0">
                <a:srgbClr val="000000">
                  <a:alpha val="48275"/>
                </a:srgbClr>
              </a:outerShdw>
            </a:effectLst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77198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all" spc="0" normalizeH="0" baseline="0">
            <a:ln>
              <a:noFill/>
            </a:ln>
            <a:solidFill>
              <a:srgbClr val="5C89A5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ueprint">
  <a:themeElements>
    <a:clrScheme name="Bluepri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42435" dir="2388334" rotWithShape="0">
                <a:srgbClr val="000000">
                  <a:alpha val="48275"/>
                </a:srgbClr>
              </a:outerShdw>
            </a:effectLst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77198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all" spc="0" normalizeH="0" baseline="0">
            <a:ln>
              <a:noFill/>
            </a:ln>
            <a:solidFill>
              <a:srgbClr val="5C89A5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298</Words>
  <Application>Microsoft Office PowerPoint</Application>
  <PresentationFormat>Custom</PresentationFormat>
  <Paragraphs>98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Blueprint</vt:lpstr>
      <vt:lpstr>The Office of the Ombudsperson</vt:lpstr>
      <vt:lpstr>PowerPoint Presentation</vt:lpstr>
      <vt:lpstr>Independent</vt:lpstr>
      <vt:lpstr>Neutral</vt:lpstr>
      <vt:lpstr>Confidential</vt:lpstr>
      <vt:lpstr>Sound Mitigation System</vt:lpstr>
      <vt:lpstr>Informal</vt:lpstr>
      <vt:lpstr>FUNCTIONS OF THE OMBUDSPERSON</vt:lpstr>
      <vt:lpstr>PowerPoint Presentation</vt:lpstr>
      <vt:lpstr>PowerPoint Presentation</vt:lpstr>
      <vt:lpstr>PowerPoint Presentation</vt:lpstr>
      <vt:lpstr>THE OMBUDSPERSON DOES NOT:</vt:lpstr>
      <vt:lpstr>Ombudsperson Report 2013/2014 Annual Summary</vt:lpstr>
      <vt:lpstr>Issues</vt:lpstr>
      <vt:lpstr>Demographics</vt:lpstr>
      <vt:lpstr>Visitor Classifications</vt:lpstr>
      <vt:lpstr>Faculty - 48</vt:lpstr>
      <vt:lpstr>Students - 23</vt:lpstr>
      <vt:lpstr>A &amp; P - 46</vt:lpstr>
      <vt:lpstr>Staff - 21</vt:lpstr>
      <vt:lpstr>Other - 2</vt:lpstr>
      <vt:lpstr>Pre and Post-Dispute</vt:lpstr>
      <vt:lpstr>7 Common Themes</vt:lpstr>
      <vt:lpstr>Ombudsperson Response</vt:lpstr>
      <vt:lpstr>PowerPoint Presentation</vt:lpstr>
      <vt:lpstr>PowerPoint Presentation</vt:lpstr>
      <vt:lpstr>PowerPoint Presentation</vt:lpstr>
      <vt:lpstr>The Office of the Ombudsperson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Office of the Ombudsperson</dc:title>
  <dc:creator>University Senate</dc:creator>
  <cp:lastModifiedBy>Laura Kloberg</cp:lastModifiedBy>
  <cp:revision>12</cp:revision>
  <dcterms:modified xsi:type="dcterms:W3CDTF">2015-06-09T15:27:05Z</dcterms:modified>
</cp:coreProperties>
</file>