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4" r:id="rId2"/>
    <p:sldId id="261" r:id="rId3"/>
    <p:sldId id="262" r:id="rId4"/>
    <p:sldId id="263" r:id="rId5"/>
    <p:sldId id="367" r:id="rId6"/>
    <p:sldId id="369" r:id="rId7"/>
    <p:sldId id="370" r:id="rId8"/>
    <p:sldId id="278" r:id="rId9"/>
    <p:sldId id="256" r:id="rId10"/>
    <p:sldId id="282" r:id="rId11"/>
    <p:sldId id="323" r:id="rId12"/>
    <p:sldId id="362" r:id="rId13"/>
    <p:sldId id="359" r:id="rId14"/>
    <p:sldId id="269" r:id="rId15"/>
    <p:sldId id="257" r:id="rId16"/>
    <p:sldId id="258" r:id="rId17"/>
    <p:sldId id="307" r:id="rId18"/>
    <p:sldId id="343" r:id="rId19"/>
    <p:sldId id="342" r:id="rId20"/>
    <p:sldId id="265" r:id="rId21"/>
    <p:sldId id="270" r:id="rId22"/>
    <p:sldId id="366" r:id="rId23"/>
    <p:sldId id="330" r:id="rId24"/>
    <p:sldId id="333" r:id="rId25"/>
    <p:sldId id="344" r:id="rId26"/>
    <p:sldId id="345" r:id="rId27"/>
    <p:sldId id="371" r:id="rId28"/>
    <p:sldId id="375" r:id="rId29"/>
    <p:sldId id="372" r:id="rId30"/>
    <p:sldId id="373" r:id="rId31"/>
    <p:sldId id="374" r:id="rId32"/>
    <p:sldId id="347" r:id="rId33"/>
    <p:sldId id="365" r:id="rId34"/>
    <p:sldId id="298" r:id="rId35"/>
    <p:sldId id="296" r:id="rId36"/>
    <p:sldId id="275"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oudrmk\Documents\C.I.A\GSR%20Chart%20by%20Auburn%20year%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b="1" i="0" baseline="0" dirty="0" smtClean="0">
                <a:solidFill>
                  <a:schemeClr val="tx1"/>
                </a:solidFill>
                <a:effectLst/>
              </a:rPr>
              <a:t>Auburn University GSR Historical  Trends</a:t>
            </a:r>
            <a:endParaRPr lang="en-US" sz="2400" b="1" dirty="0" smtClean="0">
              <a:solidFill>
                <a:schemeClr val="tx1"/>
              </a:solidFill>
              <a:effectLst/>
            </a:endParaRPr>
          </a:p>
          <a:p>
            <a:pPr>
              <a:defRPr/>
            </a:pPr>
            <a:r>
              <a:rPr lang="en-US" sz="2400" b="1" i="0" baseline="0" dirty="0" smtClean="0">
                <a:solidFill>
                  <a:schemeClr val="tx1"/>
                </a:solidFill>
                <a:effectLst/>
              </a:rPr>
              <a:t>2014= 2004 to 2007 cohort</a:t>
            </a:r>
            <a:endParaRPr lang="en-US" sz="2400" b="1" dirty="0">
              <a:solidFill>
                <a:schemeClr val="tx1"/>
              </a:solidFill>
              <a:effectLst/>
            </a:endParaRPr>
          </a:p>
        </c:rich>
      </c:tx>
      <c:layout>
        <c:manualLayout>
          <c:xMode val="edge"/>
          <c:yMode val="edge"/>
          <c:x val="0.2210657549385274"/>
          <c:y val="1.7543859649122806E-2"/>
        </c:manualLayout>
      </c:layout>
      <c:overlay val="0"/>
    </c:title>
    <c:autoTitleDeleted val="0"/>
    <c:plotArea>
      <c:layout>
        <c:manualLayout>
          <c:layoutTarget val="inner"/>
          <c:xMode val="edge"/>
          <c:yMode val="edge"/>
          <c:x val="3.0555555555555555E-2"/>
          <c:y val="0.30582385535141443"/>
          <c:w val="0.9413702974628172"/>
          <c:h val="0.57819626713327499"/>
        </c:manualLayout>
      </c:layout>
      <c:barChart>
        <c:barDir val="col"/>
        <c:grouping val="clustered"/>
        <c:varyColors val="0"/>
        <c:ser>
          <c:idx val="0"/>
          <c:order val="0"/>
          <c:tx>
            <c:strRef>
              <c:f>Sheet1!$A$2</c:f>
              <c:strCache>
                <c:ptCount val="1"/>
                <c:pt idx="0">
                  <c:v>%</c:v>
                </c:pt>
              </c:strCache>
            </c:strRef>
          </c:tx>
          <c:spPr>
            <a:solidFill>
              <a:schemeClr val="accent6"/>
            </a:solidFill>
            <a:scene3d>
              <a:camera prst="orthographicFront"/>
              <a:lightRig rig="threePt" dir="t"/>
            </a:scene3d>
            <a:sp3d>
              <a:bevelT/>
            </a:sp3d>
          </c:spPr>
          <c:invertIfNegative val="0"/>
          <c:dLbls>
            <c:txPr>
              <a:bodyPr/>
              <a:lstStyle/>
              <a:p>
                <a:pPr>
                  <a:defRPr sz="2000" b="1"/>
                </a:pPr>
                <a:endParaRPr lang="en-US"/>
              </a:p>
            </c:txPr>
            <c:showLegendKey val="0"/>
            <c:showVal val="1"/>
            <c:showCatName val="0"/>
            <c:showSerName val="0"/>
            <c:showPercent val="0"/>
            <c:showBubbleSize val="0"/>
            <c:showLeaderLines val="0"/>
          </c:dLbls>
          <c:cat>
            <c:numRef>
              <c:f>Sheet1!$C$1:$J$1</c:f>
              <c:numCache>
                <c:formatCode>General</c:formatCode>
                <c:ptCount val="8"/>
                <c:pt idx="0">
                  <c:v>2007</c:v>
                </c:pt>
                <c:pt idx="1">
                  <c:v>2008</c:v>
                </c:pt>
                <c:pt idx="2">
                  <c:v>2009</c:v>
                </c:pt>
                <c:pt idx="3">
                  <c:v>2010</c:v>
                </c:pt>
                <c:pt idx="4">
                  <c:v>2011</c:v>
                </c:pt>
                <c:pt idx="5">
                  <c:v>2012</c:v>
                </c:pt>
                <c:pt idx="6">
                  <c:v>2013</c:v>
                </c:pt>
                <c:pt idx="7">
                  <c:v>2014</c:v>
                </c:pt>
              </c:numCache>
            </c:numRef>
          </c:cat>
          <c:val>
            <c:numRef>
              <c:f>Sheet1!$C$2:$J$2</c:f>
              <c:numCache>
                <c:formatCode>General</c:formatCode>
                <c:ptCount val="8"/>
                <c:pt idx="0">
                  <c:v>75</c:v>
                </c:pt>
                <c:pt idx="1">
                  <c:v>77</c:v>
                </c:pt>
                <c:pt idx="2">
                  <c:v>78</c:v>
                </c:pt>
                <c:pt idx="3">
                  <c:v>77</c:v>
                </c:pt>
                <c:pt idx="4">
                  <c:v>76</c:v>
                </c:pt>
                <c:pt idx="5">
                  <c:v>74</c:v>
                </c:pt>
                <c:pt idx="6">
                  <c:v>75</c:v>
                </c:pt>
                <c:pt idx="7">
                  <c:v>78</c:v>
                </c:pt>
              </c:numCache>
            </c:numRef>
          </c:val>
        </c:ser>
        <c:ser>
          <c:idx val="1"/>
          <c:order val="1"/>
          <c:tx>
            <c:strRef>
              <c:f>Sheet1!$A$3</c:f>
              <c:strCache>
                <c:ptCount val="1"/>
              </c:strCache>
            </c:strRef>
          </c:tx>
          <c:invertIfNegative val="0"/>
          <c:cat>
            <c:numRef>
              <c:f>Sheet1!$C$1:$J$1</c:f>
              <c:numCache>
                <c:formatCode>General</c:formatCode>
                <c:ptCount val="8"/>
                <c:pt idx="0">
                  <c:v>2007</c:v>
                </c:pt>
                <c:pt idx="1">
                  <c:v>2008</c:v>
                </c:pt>
                <c:pt idx="2">
                  <c:v>2009</c:v>
                </c:pt>
                <c:pt idx="3">
                  <c:v>2010</c:v>
                </c:pt>
                <c:pt idx="4">
                  <c:v>2011</c:v>
                </c:pt>
                <c:pt idx="5">
                  <c:v>2012</c:v>
                </c:pt>
                <c:pt idx="6">
                  <c:v>2013</c:v>
                </c:pt>
                <c:pt idx="7">
                  <c:v>2014</c:v>
                </c:pt>
              </c:numCache>
            </c:numRef>
          </c:cat>
          <c:val>
            <c:numRef>
              <c:f>Sheet1!$C$3:$J$3</c:f>
              <c:numCache>
                <c:formatCode>General</c:formatCode>
                <c:ptCount val="8"/>
              </c:numCache>
            </c:numRef>
          </c:val>
        </c:ser>
        <c:dLbls>
          <c:showLegendKey val="0"/>
          <c:showVal val="1"/>
          <c:showCatName val="0"/>
          <c:showSerName val="0"/>
          <c:showPercent val="0"/>
          <c:showBubbleSize val="0"/>
        </c:dLbls>
        <c:gapWidth val="150"/>
        <c:overlap val="-25"/>
        <c:axId val="119971840"/>
        <c:axId val="119973376"/>
      </c:barChart>
      <c:catAx>
        <c:axId val="119971840"/>
        <c:scaling>
          <c:orientation val="minMax"/>
        </c:scaling>
        <c:delete val="0"/>
        <c:axPos val="b"/>
        <c:numFmt formatCode="General" sourceLinked="1"/>
        <c:majorTickMark val="none"/>
        <c:minorTickMark val="none"/>
        <c:tickLblPos val="nextTo"/>
        <c:txPr>
          <a:bodyPr/>
          <a:lstStyle/>
          <a:p>
            <a:pPr>
              <a:defRPr sz="2000" b="1"/>
            </a:pPr>
            <a:endParaRPr lang="en-US"/>
          </a:p>
        </c:txPr>
        <c:crossAx val="119973376"/>
        <c:crosses val="autoZero"/>
        <c:auto val="1"/>
        <c:lblAlgn val="ctr"/>
        <c:lblOffset val="100"/>
        <c:noMultiLvlLbl val="0"/>
      </c:catAx>
      <c:valAx>
        <c:axId val="119973376"/>
        <c:scaling>
          <c:orientation val="minMax"/>
        </c:scaling>
        <c:delete val="1"/>
        <c:axPos val="l"/>
        <c:numFmt formatCode="General" sourceLinked="1"/>
        <c:majorTickMark val="none"/>
        <c:minorTickMark val="none"/>
        <c:tickLblPos val="nextTo"/>
        <c:crossAx val="119971840"/>
        <c:crosses val="autoZero"/>
        <c:crossBetween val="between"/>
      </c:valAx>
    </c:plotArea>
    <c:legend>
      <c:legendPos val="t"/>
      <c:layout>
        <c:manualLayout>
          <c:xMode val="edge"/>
          <c:yMode val="edge"/>
          <c:x val="0.45095372288990193"/>
          <c:y val="0.17236842105263159"/>
          <c:w val="6.4759220886862812E-2"/>
          <c:h val="7.4077911313717368E-2"/>
        </c:manualLayout>
      </c:layout>
      <c:overlay val="0"/>
      <c:txPr>
        <a:bodyPr/>
        <a:lstStyle/>
        <a:p>
          <a:pPr>
            <a:defRPr sz="20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29ADE-F73C-4AB7-BC7B-CE6FB617623B}" type="datetimeFigureOut">
              <a:rPr lang="en-US" smtClean="0"/>
              <a:t>1/20/2015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75437-FBA1-40DB-87E0-4F53BA8208D9}" type="slidenum">
              <a:rPr lang="en-US" smtClean="0"/>
              <a:t>‹#›</a:t>
            </a:fld>
            <a:endParaRPr lang="en-US"/>
          </a:p>
        </p:txBody>
      </p:sp>
    </p:spTree>
    <p:extLst>
      <p:ext uri="{BB962C8B-B14F-4D97-AF65-F5344CB8AC3E}">
        <p14:creationId xmlns:p14="http://schemas.microsoft.com/office/powerpoint/2010/main" val="1582760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75437-FBA1-40DB-87E0-4F53BA8208D9}" type="slidenum">
              <a:rPr lang="en-US" smtClean="0"/>
              <a:t>15</a:t>
            </a:fld>
            <a:endParaRPr lang="en-US"/>
          </a:p>
        </p:txBody>
      </p:sp>
    </p:spTree>
    <p:extLst>
      <p:ext uri="{BB962C8B-B14F-4D97-AF65-F5344CB8AC3E}">
        <p14:creationId xmlns:p14="http://schemas.microsoft.com/office/powerpoint/2010/main" val="123137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7E5D4-2E89-471F-9FFB-5A397BC9C7E8}"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293268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7E5D4-2E89-471F-9FFB-5A397BC9C7E8}"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162642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7E5D4-2E89-471F-9FFB-5A397BC9C7E8}"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423126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7E5D4-2E89-471F-9FFB-5A397BC9C7E8}"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71484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7E5D4-2E89-471F-9FFB-5A397BC9C7E8}" type="datetimeFigureOut">
              <a:rPr lang="en-US" smtClean="0"/>
              <a:t>1/20/2015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110918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7E5D4-2E89-471F-9FFB-5A397BC9C7E8}"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61299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7E5D4-2E89-471F-9FFB-5A397BC9C7E8}" type="datetimeFigureOut">
              <a:rPr lang="en-US" smtClean="0"/>
              <a:t>1/20/2015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198370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7E5D4-2E89-471F-9FFB-5A397BC9C7E8}" type="datetimeFigureOut">
              <a:rPr lang="en-US" smtClean="0"/>
              <a:t>1/20/2015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238431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7E5D4-2E89-471F-9FFB-5A397BC9C7E8}" type="datetimeFigureOut">
              <a:rPr lang="en-US" smtClean="0"/>
              <a:t>1/20/2015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199162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7E5D4-2E89-471F-9FFB-5A397BC9C7E8}"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398277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7E5D4-2E89-471F-9FFB-5A397BC9C7E8}" type="datetimeFigureOut">
              <a:rPr lang="en-US" smtClean="0"/>
              <a:t>1/20/2015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242A18-CA8C-45FB-9138-2B78CB0C71C4}" type="slidenum">
              <a:rPr lang="en-US" smtClean="0"/>
              <a:t>‹#›</a:t>
            </a:fld>
            <a:endParaRPr lang="en-US"/>
          </a:p>
        </p:txBody>
      </p:sp>
    </p:spTree>
    <p:extLst>
      <p:ext uri="{BB962C8B-B14F-4D97-AF65-F5344CB8AC3E}">
        <p14:creationId xmlns:p14="http://schemas.microsoft.com/office/powerpoint/2010/main" val="321843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7E5D4-2E89-471F-9FFB-5A397BC9C7E8}" type="datetimeFigureOut">
              <a:rPr lang="en-US" smtClean="0"/>
              <a:t>1/20/2015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42A18-CA8C-45FB-9138-2B78CB0C71C4}" type="slidenum">
              <a:rPr lang="en-US" smtClean="0"/>
              <a:t>‹#›</a:t>
            </a:fld>
            <a:endParaRPr lang="en-US"/>
          </a:p>
        </p:txBody>
      </p:sp>
    </p:spTree>
    <p:extLst>
      <p:ext uri="{BB962C8B-B14F-4D97-AF65-F5344CB8AC3E}">
        <p14:creationId xmlns:p14="http://schemas.microsoft.com/office/powerpoint/2010/main" val="6905240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7907998" cy="1569660"/>
          </a:xfrm>
          <a:prstGeom prst="rect">
            <a:avLst/>
          </a:prstGeom>
          <a:noFill/>
        </p:spPr>
        <p:txBody>
          <a:bodyPr wrap="none" rtlCol="0">
            <a:spAutoFit/>
          </a:bodyPr>
          <a:lstStyle/>
          <a:p>
            <a:pPr algn="ctr"/>
            <a:r>
              <a:rPr lang="en-US" sz="2400" b="1" dirty="0" smtClean="0"/>
              <a:t>Report from the Committee on Intercollegiate Athletics (CIA)</a:t>
            </a:r>
          </a:p>
          <a:p>
            <a:pPr algn="ctr"/>
            <a:r>
              <a:rPr lang="en-US" sz="2400" b="1" dirty="0" smtClean="0"/>
              <a:t>Mary K Boudreaux, DVM, </a:t>
            </a:r>
            <a:r>
              <a:rPr lang="en-US" sz="2400" b="1" dirty="0" smtClean="0"/>
              <a:t>PhD</a:t>
            </a:r>
          </a:p>
          <a:p>
            <a:pPr algn="ctr"/>
            <a:r>
              <a:rPr lang="en-US" sz="2400" b="1" dirty="0" smtClean="0"/>
              <a:t>Chair of the CIA</a:t>
            </a:r>
            <a:endParaRPr lang="en-US" sz="2400" b="1" dirty="0" smtClean="0"/>
          </a:p>
          <a:p>
            <a:pPr algn="ctr"/>
            <a:r>
              <a:rPr lang="en-US" sz="2400" b="1" dirty="0" smtClean="0"/>
              <a:t>Faculty Athletics Representative</a:t>
            </a:r>
          </a:p>
        </p:txBody>
      </p:sp>
      <p:sp>
        <p:nvSpPr>
          <p:cNvPr id="5" name="TextBox 4"/>
          <p:cNvSpPr txBox="1"/>
          <p:nvPr/>
        </p:nvSpPr>
        <p:spPr>
          <a:xfrm>
            <a:off x="228600" y="1743831"/>
            <a:ext cx="8522846" cy="5447645"/>
          </a:xfrm>
          <a:prstGeom prst="rect">
            <a:avLst/>
          </a:prstGeom>
          <a:noFill/>
        </p:spPr>
        <p:txBody>
          <a:bodyPr wrap="none" rtlCol="0">
            <a:spAutoFit/>
          </a:bodyPr>
          <a:lstStyle/>
          <a:p>
            <a:r>
              <a:rPr lang="en-US" sz="2400" dirty="0" smtClean="0"/>
              <a:t>CIA – Charge, Composition, Subcommittees</a:t>
            </a:r>
          </a:p>
          <a:p>
            <a:r>
              <a:rPr lang="en-US" sz="2400" dirty="0" smtClean="0"/>
              <a:t>Student Athlete Eligibility – Progress Towards Degree requirements</a:t>
            </a:r>
          </a:p>
          <a:p>
            <a:r>
              <a:rPr lang="en-US" sz="2400" dirty="0" smtClean="0"/>
              <a:t>Graduation Success Rate (GSR) – data released in Fall 2014</a:t>
            </a:r>
          </a:p>
          <a:p>
            <a:r>
              <a:rPr lang="en-US" sz="2400" dirty="0" smtClean="0"/>
              <a:t>Academic Progress Rate (APR) – data released in Spring 2014</a:t>
            </a:r>
          </a:p>
          <a:p>
            <a:r>
              <a:rPr lang="en-US" sz="2400" dirty="0" smtClean="0"/>
              <a:t>Accolades – Rhodes Scholar Finalists </a:t>
            </a:r>
          </a:p>
          <a:p>
            <a:r>
              <a:rPr lang="en-US" sz="2400" dirty="0"/>
              <a:t>	 </a:t>
            </a:r>
            <a:r>
              <a:rPr lang="en-US" sz="2400" dirty="0" smtClean="0"/>
              <a:t>        Marshall Scholar</a:t>
            </a:r>
          </a:p>
          <a:p>
            <a:r>
              <a:rPr lang="en-US" sz="2400" dirty="0" smtClean="0"/>
              <a:t>	         1A </a:t>
            </a:r>
            <a:r>
              <a:rPr lang="en-US" sz="2400" dirty="0"/>
              <a:t>FAR Academic Excellence Award</a:t>
            </a:r>
          </a:p>
          <a:p>
            <a:r>
              <a:rPr lang="en-US" sz="2400" dirty="0" smtClean="0"/>
              <a:t>	         NCAA </a:t>
            </a:r>
            <a:r>
              <a:rPr lang="en-US" sz="2400" dirty="0"/>
              <a:t>Postgraduate </a:t>
            </a:r>
            <a:r>
              <a:rPr lang="en-US" sz="2400" dirty="0" smtClean="0"/>
              <a:t>Scholarships</a:t>
            </a:r>
            <a:endParaRPr lang="en-US" sz="2400" dirty="0"/>
          </a:p>
          <a:p>
            <a:r>
              <a:rPr lang="en-US" sz="2400" dirty="0" smtClean="0"/>
              <a:t>     	</a:t>
            </a:r>
            <a:r>
              <a:rPr lang="en-US" sz="2400" dirty="0" smtClean="0"/>
              <a:t>         </a:t>
            </a:r>
            <a:r>
              <a:rPr lang="en-US" sz="2400" dirty="0" smtClean="0"/>
              <a:t>SEC Academic Honor Roll</a:t>
            </a:r>
            <a:endParaRPr lang="en-US" sz="2400" dirty="0"/>
          </a:p>
          <a:p>
            <a:endParaRPr lang="en-US" sz="2400" dirty="0" smtClean="0"/>
          </a:p>
          <a:p>
            <a:r>
              <a:rPr lang="en-US" sz="2400" dirty="0" smtClean="0"/>
              <a:t>Auburn </a:t>
            </a:r>
            <a:r>
              <a:rPr lang="en-US" sz="2400" dirty="0" smtClean="0"/>
              <a:t>University Student Athletes 2014 Statistics</a:t>
            </a:r>
          </a:p>
          <a:p>
            <a:r>
              <a:rPr lang="en-US" sz="2400" dirty="0" smtClean="0"/>
              <a:t>SEC FAR members</a:t>
            </a:r>
          </a:p>
          <a:p>
            <a:endParaRPr lang="en-US" sz="2400" dirty="0" smtClean="0"/>
          </a:p>
          <a:p>
            <a:endParaRPr lang="en-US" dirty="0" smtClean="0"/>
          </a:p>
          <a:p>
            <a:endParaRPr lang="en-US" dirty="0"/>
          </a:p>
        </p:txBody>
      </p:sp>
      <p:sp>
        <p:nvSpPr>
          <p:cNvPr id="6" name="TextBox 5"/>
          <p:cNvSpPr txBox="1"/>
          <p:nvPr/>
        </p:nvSpPr>
        <p:spPr>
          <a:xfrm>
            <a:off x="5454645" y="6186196"/>
            <a:ext cx="2681953" cy="584775"/>
          </a:xfrm>
          <a:prstGeom prst="rect">
            <a:avLst/>
          </a:prstGeom>
          <a:noFill/>
        </p:spPr>
        <p:txBody>
          <a:bodyPr wrap="none" rtlCol="0">
            <a:spAutoFit/>
          </a:bodyPr>
          <a:lstStyle/>
          <a:p>
            <a:r>
              <a:rPr lang="en-US" sz="3200" b="1" dirty="0" smtClean="0">
                <a:solidFill>
                  <a:schemeClr val="accent6"/>
                </a:solidFill>
              </a:rPr>
              <a:t>Visit NCAA.org</a:t>
            </a:r>
            <a:endParaRPr lang="en-US" sz="3200" b="1" dirty="0">
              <a:solidFill>
                <a:schemeClr val="accent6"/>
              </a:solidFill>
            </a:endParaRPr>
          </a:p>
        </p:txBody>
      </p:sp>
    </p:spTree>
    <p:extLst>
      <p:ext uri="{BB962C8B-B14F-4D97-AF65-F5344CB8AC3E}">
        <p14:creationId xmlns:p14="http://schemas.microsoft.com/office/powerpoint/2010/main" val="206488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840" y="152400"/>
            <a:ext cx="9015160" cy="6278642"/>
          </a:xfrm>
          <a:prstGeom prst="rect">
            <a:avLst/>
          </a:prstGeom>
          <a:noFill/>
        </p:spPr>
        <p:txBody>
          <a:bodyPr wrap="none" rtlCol="0">
            <a:spAutoFit/>
          </a:bodyPr>
          <a:lstStyle/>
          <a:p>
            <a:r>
              <a:rPr lang="en-US" sz="2400" b="1" dirty="0"/>
              <a:t>Federal Graduation Rate (FGR) vs. Graduation Success Rate (GSR</a:t>
            </a:r>
            <a:r>
              <a:rPr lang="en-US" sz="2400" b="1" dirty="0" smtClean="0"/>
              <a:t>)</a:t>
            </a:r>
          </a:p>
          <a:p>
            <a:endParaRPr lang="en-US" sz="2000" b="1" dirty="0"/>
          </a:p>
          <a:p>
            <a:r>
              <a:rPr lang="en-US" sz="2000" dirty="0"/>
              <a:t>•</a:t>
            </a:r>
            <a:r>
              <a:rPr lang="en-US" sz="2000" b="1" dirty="0"/>
              <a:t>FGR</a:t>
            </a:r>
            <a:r>
              <a:rPr lang="en-US" sz="2000" dirty="0"/>
              <a:t> assesses only first-time full-time freshmen in a given cohort and only counts </a:t>
            </a:r>
            <a:endParaRPr lang="en-US" sz="2000" dirty="0" smtClean="0"/>
          </a:p>
          <a:p>
            <a:r>
              <a:rPr lang="en-US" sz="2000" dirty="0" smtClean="0"/>
              <a:t>them as </a:t>
            </a:r>
            <a:r>
              <a:rPr lang="en-US" sz="2000" dirty="0"/>
              <a:t>academic successes if they graduate from their institution of initial </a:t>
            </a:r>
            <a:endParaRPr lang="en-US" sz="2000" dirty="0" smtClean="0"/>
          </a:p>
          <a:p>
            <a:r>
              <a:rPr lang="en-US" sz="2000" dirty="0" smtClean="0"/>
              <a:t>enrollment within a </a:t>
            </a:r>
            <a:r>
              <a:rPr lang="en-US" sz="2000" dirty="0"/>
              <a:t>six-year period. It makes no accommodation for transfers into </a:t>
            </a:r>
            <a:endParaRPr lang="en-US" sz="2000" dirty="0" smtClean="0"/>
          </a:p>
          <a:p>
            <a:r>
              <a:rPr lang="en-US" sz="2000" dirty="0" smtClean="0"/>
              <a:t>or </a:t>
            </a:r>
            <a:r>
              <a:rPr lang="en-US" sz="2000" dirty="0"/>
              <a:t>out of an institution. </a:t>
            </a:r>
            <a:endParaRPr lang="en-US" sz="2000" dirty="0" smtClean="0"/>
          </a:p>
          <a:p>
            <a:endParaRPr lang="en-US" sz="2000" dirty="0"/>
          </a:p>
          <a:p>
            <a:r>
              <a:rPr lang="en-US" sz="2000" dirty="0" smtClean="0"/>
              <a:t>The </a:t>
            </a:r>
            <a:r>
              <a:rPr lang="en-US" sz="2000" dirty="0"/>
              <a:t>rate is very limited because it ignores the large number of transfer students </a:t>
            </a:r>
            <a:r>
              <a:rPr lang="en-US" sz="2000" dirty="0" smtClean="0"/>
              <a:t>in</a:t>
            </a:r>
          </a:p>
          <a:p>
            <a:r>
              <a:rPr lang="en-US" sz="2000" dirty="0" smtClean="0"/>
              <a:t>higher education</a:t>
            </a:r>
            <a:r>
              <a:rPr lang="en-US" sz="2000" dirty="0"/>
              <a:t>, but it is </a:t>
            </a:r>
            <a:r>
              <a:rPr lang="en-US" sz="2000" u="sng" dirty="0"/>
              <a:t>still the only rate that allows a direct comparison between </a:t>
            </a:r>
            <a:endParaRPr lang="en-US" sz="2000" u="sng" dirty="0" smtClean="0"/>
          </a:p>
          <a:p>
            <a:r>
              <a:rPr lang="en-US" sz="2000" u="sng" dirty="0" smtClean="0"/>
              <a:t>student-athletes </a:t>
            </a:r>
            <a:r>
              <a:rPr lang="en-US" sz="2000" u="sng" dirty="0"/>
              <a:t>and the general student body</a:t>
            </a:r>
            <a:r>
              <a:rPr lang="en-US" sz="2000" dirty="0" smtClean="0"/>
              <a:t>.</a:t>
            </a:r>
          </a:p>
          <a:p>
            <a:endParaRPr lang="en-US" dirty="0"/>
          </a:p>
          <a:p>
            <a:r>
              <a:rPr lang="en-US" sz="2000" dirty="0"/>
              <a:t>•</a:t>
            </a:r>
            <a:r>
              <a:rPr lang="en-US" sz="2000" b="1" dirty="0"/>
              <a:t>GSR</a:t>
            </a:r>
            <a:r>
              <a:rPr lang="en-US" sz="2000" dirty="0"/>
              <a:t> begins with the federal cohort, and adds transfer students, mid-year enrollees</a:t>
            </a:r>
            <a:r>
              <a:rPr lang="en-US" sz="2000" dirty="0" smtClean="0"/>
              <a:t>,</a:t>
            </a:r>
          </a:p>
          <a:p>
            <a:r>
              <a:rPr lang="en-US" sz="2000" dirty="0" smtClean="0"/>
              <a:t> and </a:t>
            </a:r>
            <a:r>
              <a:rPr lang="en-US" sz="2000" dirty="0"/>
              <a:t>non-scholarship students (in specified cases) to the sample. </a:t>
            </a:r>
            <a:r>
              <a:rPr lang="en-US" sz="2000" dirty="0" smtClean="0"/>
              <a:t> Student-athletes </a:t>
            </a:r>
          </a:p>
          <a:p>
            <a:r>
              <a:rPr lang="en-US" sz="2000" dirty="0" smtClean="0"/>
              <a:t>who </a:t>
            </a:r>
            <a:r>
              <a:rPr lang="en-US" sz="2000" dirty="0"/>
              <a:t>leave </a:t>
            </a:r>
            <a:r>
              <a:rPr lang="en-US" sz="2000" dirty="0" smtClean="0"/>
              <a:t>an </a:t>
            </a:r>
            <a:r>
              <a:rPr lang="en-US" sz="2000" dirty="0"/>
              <a:t>institution while in good academic standing before exhausting </a:t>
            </a:r>
            <a:r>
              <a:rPr lang="en-US" sz="2000" dirty="0" smtClean="0"/>
              <a:t>athletics</a:t>
            </a:r>
          </a:p>
          <a:p>
            <a:r>
              <a:rPr lang="en-US" sz="2000" dirty="0" smtClean="0"/>
              <a:t>eligibility </a:t>
            </a:r>
            <a:r>
              <a:rPr lang="en-US" sz="2000" dirty="0"/>
              <a:t>are </a:t>
            </a:r>
            <a:r>
              <a:rPr lang="en-US" sz="2000" dirty="0" smtClean="0"/>
              <a:t>removed </a:t>
            </a:r>
            <a:r>
              <a:rPr lang="en-US" sz="2000" dirty="0"/>
              <a:t>from the cohort of their initial institution. </a:t>
            </a:r>
            <a:endParaRPr lang="en-US" sz="2000" dirty="0" smtClean="0"/>
          </a:p>
          <a:p>
            <a:endParaRPr lang="en-US" sz="2000" dirty="0"/>
          </a:p>
          <a:p>
            <a:r>
              <a:rPr lang="en-US" sz="2000" dirty="0" smtClean="0"/>
              <a:t>This </a:t>
            </a:r>
            <a:r>
              <a:rPr lang="en-US" sz="2000" dirty="0"/>
              <a:t>rate provides a more complete </a:t>
            </a:r>
            <a:r>
              <a:rPr lang="en-US" sz="2000" dirty="0" smtClean="0"/>
              <a:t>and </a:t>
            </a:r>
            <a:r>
              <a:rPr lang="en-US" sz="2000" dirty="0"/>
              <a:t>accurate look at actual student-athlete </a:t>
            </a:r>
            <a:endParaRPr lang="en-US" sz="2000" dirty="0" smtClean="0"/>
          </a:p>
          <a:p>
            <a:r>
              <a:rPr lang="en-US" sz="2000" dirty="0" smtClean="0"/>
              <a:t>success </a:t>
            </a:r>
            <a:r>
              <a:rPr lang="en-US" sz="2000" dirty="0"/>
              <a:t>by taking into account the full variety </a:t>
            </a:r>
            <a:r>
              <a:rPr lang="en-US" sz="2000" dirty="0" smtClean="0"/>
              <a:t>of </a:t>
            </a:r>
            <a:r>
              <a:rPr lang="en-US" sz="2000" dirty="0"/>
              <a:t>participants in Division I athletics </a:t>
            </a:r>
            <a:endParaRPr lang="en-US" sz="2000" dirty="0" smtClean="0"/>
          </a:p>
          <a:p>
            <a:r>
              <a:rPr lang="en-US" sz="2000" dirty="0" smtClean="0"/>
              <a:t>and </a:t>
            </a:r>
            <a:r>
              <a:rPr lang="en-US" sz="2000" dirty="0"/>
              <a:t>tracking their academic outcomes.</a:t>
            </a:r>
          </a:p>
          <a:p>
            <a:endParaRPr lang="en-US" sz="2000" dirty="0"/>
          </a:p>
        </p:txBody>
      </p:sp>
      <p:sp>
        <p:nvSpPr>
          <p:cNvPr id="5" name="TextBox 4"/>
          <p:cNvSpPr txBox="1"/>
          <p:nvPr/>
        </p:nvSpPr>
        <p:spPr>
          <a:xfrm>
            <a:off x="3810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2861022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35846"/>
            <a:ext cx="8991600" cy="4985980"/>
          </a:xfrm>
          <a:prstGeom prst="rect">
            <a:avLst/>
          </a:prstGeom>
        </p:spPr>
        <p:txBody>
          <a:bodyPr wrap="square">
            <a:spAutoFit/>
          </a:bodyPr>
          <a:lstStyle/>
          <a:p>
            <a:pPr algn="ctr"/>
            <a:r>
              <a:rPr lang="en-US" sz="2400" b="1" dirty="0" smtClean="0"/>
              <a:t>Comparison </a:t>
            </a:r>
            <a:r>
              <a:rPr lang="en-US" sz="2400" b="1" dirty="0"/>
              <a:t>of Graduation-Success Rates </a:t>
            </a:r>
            <a:r>
              <a:rPr lang="en-US" sz="2400" b="1" dirty="0" smtClean="0"/>
              <a:t>and </a:t>
            </a:r>
            <a:r>
              <a:rPr lang="en-US" sz="2400" b="1" dirty="0"/>
              <a:t>Federal </a:t>
            </a:r>
            <a:endParaRPr lang="en-US" sz="2400" b="1" dirty="0" smtClean="0"/>
          </a:p>
          <a:p>
            <a:pPr algn="ctr"/>
            <a:r>
              <a:rPr lang="en-US" sz="2400" b="1" dirty="0" smtClean="0"/>
              <a:t>Graduation-Rate Cohorts (2004-2007 </a:t>
            </a:r>
            <a:r>
              <a:rPr lang="en-US" sz="2400" b="1" dirty="0"/>
              <a:t>Entering Classes</a:t>
            </a:r>
            <a:r>
              <a:rPr lang="en-US" sz="2400" b="1" dirty="0" smtClean="0"/>
              <a:t>)</a:t>
            </a:r>
          </a:p>
          <a:p>
            <a:endParaRPr lang="en-US" dirty="0"/>
          </a:p>
          <a:p>
            <a:r>
              <a:rPr lang="en-US" dirty="0" smtClean="0"/>
              <a:t>					</a:t>
            </a:r>
            <a:r>
              <a:rPr lang="en-US" b="1" dirty="0" smtClean="0"/>
              <a:t>Federal </a:t>
            </a:r>
            <a:r>
              <a:rPr lang="en-US" b="1" dirty="0"/>
              <a:t>Rate	GSR</a:t>
            </a:r>
            <a:r>
              <a:rPr lang="en-US" dirty="0"/>
              <a:t>	</a:t>
            </a:r>
          </a:p>
          <a:p>
            <a:r>
              <a:rPr lang="en-US" b="1" dirty="0"/>
              <a:t>Enrolled (Under Federal Definition)</a:t>
            </a:r>
            <a:r>
              <a:rPr lang="en-US" dirty="0"/>
              <a:t>	</a:t>
            </a:r>
            <a:r>
              <a:rPr lang="en-US" dirty="0" smtClean="0"/>
              <a:t>	84,374</a:t>
            </a:r>
            <a:r>
              <a:rPr lang="en-US" dirty="0"/>
              <a:t>	</a:t>
            </a:r>
            <a:r>
              <a:rPr lang="en-US" dirty="0" smtClean="0"/>
              <a:t>	84,374</a:t>
            </a:r>
            <a:r>
              <a:rPr lang="en-US" dirty="0"/>
              <a:t>	</a:t>
            </a:r>
          </a:p>
          <a:p>
            <a:r>
              <a:rPr lang="en-US" b="1" dirty="0"/>
              <a:t>Enrolled as Frosh in January</a:t>
            </a:r>
            <a:r>
              <a:rPr lang="en-US" dirty="0"/>
              <a:t>	</a:t>
            </a:r>
            <a:r>
              <a:rPr lang="en-US" dirty="0" smtClean="0"/>
              <a:t>		          0</a:t>
            </a:r>
            <a:r>
              <a:rPr lang="en-US" dirty="0"/>
              <a:t>	</a:t>
            </a:r>
            <a:r>
              <a:rPr lang="en-US" dirty="0" smtClean="0"/>
              <a:t>                    2,702</a:t>
            </a:r>
            <a:r>
              <a:rPr lang="en-US" dirty="0"/>
              <a:t>	</a:t>
            </a:r>
          </a:p>
          <a:p>
            <a:r>
              <a:rPr lang="en-US" b="1" dirty="0"/>
              <a:t>Two-Year College Transfers</a:t>
            </a:r>
            <a:r>
              <a:rPr lang="en-US" dirty="0"/>
              <a:t>	</a:t>
            </a:r>
            <a:r>
              <a:rPr lang="en-US" dirty="0" smtClean="0"/>
              <a:t>		          0</a:t>
            </a:r>
            <a:r>
              <a:rPr lang="en-US" dirty="0"/>
              <a:t>	</a:t>
            </a:r>
            <a:r>
              <a:rPr lang="en-US" dirty="0" smtClean="0"/>
              <a:t>                    9,432</a:t>
            </a:r>
            <a:r>
              <a:rPr lang="en-US" dirty="0"/>
              <a:t>	</a:t>
            </a:r>
          </a:p>
          <a:p>
            <a:r>
              <a:rPr lang="en-US" b="1" dirty="0"/>
              <a:t>Four-Year College Transfers</a:t>
            </a:r>
            <a:r>
              <a:rPr lang="en-US" dirty="0"/>
              <a:t>	</a:t>
            </a:r>
            <a:r>
              <a:rPr lang="en-US" dirty="0" smtClean="0"/>
              <a:t>		          0</a:t>
            </a:r>
            <a:r>
              <a:rPr lang="en-US" dirty="0"/>
              <a:t>	</a:t>
            </a:r>
            <a:r>
              <a:rPr lang="en-US" dirty="0" smtClean="0"/>
              <a:t>                    8,071</a:t>
            </a:r>
            <a:r>
              <a:rPr lang="en-US" dirty="0"/>
              <a:t>	</a:t>
            </a:r>
          </a:p>
          <a:p>
            <a:r>
              <a:rPr lang="en-US" b="1" dirty="0"/>
              <a:t>Non-Scholarship </a:t>
            </a:r>
            <a:r>
              <a:rPr lang="en-US" b="1" dirty="0" smtClean="0"/>
              <a:t>Athletes</a:t>
            </a:r>
            <a:endParaRPr lang="en-US" dirty="0" smtClean="0"/>
          </a:p>
          <a:p>
            <a:r>
              <a:rPr lang="en-US" b="1" dirty="0" smtClean="0"/>
              <a:t>(Only at Schools Not Offering Aid)</a:t>
            </a:r>
            <a:r>
              <a:rPr lang="en-US" dirty="0" smtClean="0"/>
              <a:t>		          0	                    12,443	</a:t>
            </a:r>
          </a:p>
          <a:p>
            <a:r>
              <a:rPr lang="en-US" b="1" dirty="0" smtClean="0"/>
              <a:t>Total </a:t>
            </a:r>
            <a:r>
              <a:rPr lang="en-US" b="1" dirty="0"/>
              <a:t>Enrolled</a:t>
            </a:r>
            <a:r>
              <a:rPr lang="en-US" dirty="0"/>
              <a:t>	</a:t>
            </a:r>
            <a:r>
              <a:rPr lang="en-US" dirty="0" smtClean="0"/>
              <a:t>			84,374</a:t>
            </a:r>
            <a:r>
              <a:rPr lang="en-US" dirty="0"/>
              <a:t>	</a:t>
            </a:r>
            <a:r>
              <a:rPr lang="en-US" dirty="0" smtClean="0"/>
              <a:t>               </a:t>
            </a:r>
            <a:r>
              <a:rPr lang="en-US" b="1" dirty="0" smtClean="0"/>
              <a:t>117,022 </a:t>
            </a:r>
            <a:r>
              <a:rPr lang="en-US" b="1" dirty="0"/>
              <a:t>(+</a:t>
            </a:r>
            <a:r>
              <a:rPr lang="en-US" b="1" dirty="0" smtClean="0"/>
              <a:t>38.7%)</a:t>
            </a:r>
            <a:r>
              <a:rPr lang="en-US" dirty="0"/>
              <a:t>	</a:t>
            </a:r>
          </a:p>
          <a:p>
            <a:r>
              <a:rPr lang="en-US" b="1" dirty="0"/>
              <a:t>Allowable Exclusions </a:t>
            </a:r>
            <a:endParaRPr lang="en-US" dirty="0"/>
          </a:p>
          <a:p>
            <a:r>
              <a:rPr lang="en-US" b="1" dirty="0"/>
              <a:t>(Death, Military, Church Mission, etc.)</a:t>
            </a:r>
            <a:r>
              <a:rPr lang="en-US" dirty="0"/>
              <a:t>	</a:t>
            </a:r>
            <a:r>
              <a:rPr lang="en-US" dirty="0" smtClean="0"/>
              <a:t>	      321</a:t>
            </a:r>
            <a:r>
              <a:rPr lang="en-US" dirty="0"/>
              <a:t>	</a:t>
            </a:r>
            <a:r>
              <a:rPr lang="en-US" dirty="0" smtClean="0"/>
              <a:t>                       415</a:t>
            </a:r>
            <a:r>
              <a:rPr lang="en-US" dirty="0"/>
              <a:t>	</a:t>
            </a:r>
          </a:p>
          <a:p>
            <a:r>
              <a:rPr lang="en-US" b="1" dirty="0"/>
              <a:t>Left Eligible</a:t>
            </a:r>
            <a:r>
              <a:rPr lang="en-US" dirty="0"/>
              <a:t>	</a:t>
            </a:r>
            <a:r>
              <a:rPr lang="en-US" dirty="0" smtClean="0"/>
              <a:t>			          0</a:t>
            </a:r>
            <a:r>
              <a:rPr lang="en-US" dirty="0"/>
              <a:t>	</a:t>
            </a:r>
            <a:r>
              <a:rPr lang="en-US" dirty="0" smtClean="0"/>
              <a:t>                 21,556</a:t>
            </a:r>
          </a:p>
          <a:p>
            <a:r>
              <a:rPr lang="en-US" b="1" dirty="0" smtClean="0"/>
              <a:t>Participants No Longer Sponsored By		          </a:t>
            </a:r>
            <a:r>
              <a:rPr lang="en-US" dirty="0" smtClean="0"/>
              <a:t>0                         1,414</a:t>
            </a:r>
            <a:endParaRPr lang="en-US" b="1" dirty="0" smtClean="0"/>
          </a:p>
          <a:p>
            <a:r>
              <a:rPr lang="en-US" b="1" dirty="0" smtClean="0"/>
              <a:t>        Institution</a:t>
            </a:r>
            <a:r>
              <a:rPr lang="en-US" b="1" dirty="0"/>
              <a:t>	</a:t>
            </a:r>
          </a:p>
          <a:p>
            <a:r>
              <a:rPr lang="en-US" b="1" dirty="0"/>
              <a:t>Total Denominator</a:t>
            </a:r>
            <a:r>
              <a:rPr lang="en-US" dirty="0"/>
              <a:t>	</a:t>
            </a:r>
            <a:r>
              <a:rPr lang="en-US" dirty="0" smtClean="0"/>
              <a:t>               			</a:t>
            </a:r>
            <a:r>
              <a:rPr lang="en-US" b="1" dirty="0" smtClean="0"/>
              <a:t>84,053</a:t>
            </a:r>
            <a:r>
              <a:rPr lang="en-US" dirty="0"/>
              <a:t>	</a:t>
            </a:r>
            <a:r>
              <a:rPr lang="en-US" dirty="0" smtClean="0"/>
              <a:t>                 </a:t>
            </a:r>
            <a:r>
              <a:rPr lang="en-US" b="1" dirty="0" smtClean="0"/>
              <a:t>93,637 </a:t>
            </a:r>
            <a:r>
              <a:rPr lang="en-US" b="1" dirty="0"/>
              <a:t>(+</a:t>
            </a:r>
            <a:r>
              <a:rPr lang="en-US" b="1" dirty="0" smtClean="0"/>
              <a:t>11.4%)</a:t>
            </a:r>
            <a:r>
              <a:rPr lang="en-US" dirty="0"/>
              <a:t>	</a:t>
            </a:r>
          </a:p>
        </p:txBody>
      </p:sp>
      <p:sp>
        <p:nvSpPr>
          <p:cNvPr id="6" name="TextBox 5"/>
          <p:cNvSpPr txBox="1"/>
          <p:nvPr/>
        </p:nvSpPr>
        <p:spPr>
          <a:xfrm>
            <a:off x="248239" y="5410200"/>
            <a:ext cx="8120108" cy="646331"/>
          </a:xfrm>
          <a:prstGeom prst="rect">
            <a:avLst/>
          </a:prstGeom>
          <a:noFill/>
        </p:spPr>
        <p:txBody>
          <a:bodyPr wrap="none" rtlCol="0">
            <a:spAutoFit/>
          </a:bodyPr>
          <a:lstStyle/>
          <a:p>
            <a:r>
              <a:rPr lang="en-US" b="1" dirty="0" smtClean="0"/>
              <a:t>Both the GSR and FR evaluate  a </a:t>
            </a:r>
            <a:r>
              <a:rPr lang="en-US" b="1" dirty="0"/>
              <a:t>six-year graduation rate (% of students graduating </a:t>
            </a:r>
            <a:endParaRPr lang="en-US" b="1" dirty="0" smtClean="0"/>
          </a:p>
          <a:p>
            <a:r>
              <a:rPr lang="en-US" b="1" dirty="0" smtClean="0"/>
              <a:t>by </a:t>
            </a:r>
            <a:r>
              <a:rPr lang="en-US" b="1" dirty="0"/>
              <a:t>end of their sixth year – or before the 7</a:t>
            </a:r>
            <a:r>
              <a:rPr lang="en-US" b="1" baseline="30000" dirty="0"/>
              <a:t>th</a:t>
            </a:r>
            <a:r>
              <a:rPr lang="en-US" b="1" dirty="0"/>
              <a:t> </a:t>
            </a:r>
            <a:r>
              <a:rPr lang="en-US" b="1" dirty="0" smtClean="0"/>
              <a:t>Fall)</a:t>
            </a:r>
            <a:endParaRPr lang="en-US" dirty="0"/>
          </a:p>
        </p:txBody>
      </p:sp>
      <p:sp>
        <p:nvSpPr>
          <p:cNvPr id="7" name="TextBox 6"/>
          <p:cNvSpPr txBox="1"/>
          <p:nvPr/>
        </p:nvSpPr>
        <p:spPr>
          <a:xfrm>
            <a:off x="3810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3801742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67887856"/>
              </p:ext>
            </p:extLst>
          </p:nvPr>
        </p:nvGraphicFramePr>
        <p:xfrm>
          <a:off x="381000" y="152400"/>
          <a:ext cx="81534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14400" y="4572000"/>
            <a:ext cx="3080652" cy="1754326"/>
          </a:xfrm>
          <a:prstGeom prst="rect">
            <a:avLst/>
          </a:prstGeom>
          <a:noFill/>
        </p:spPr>
        <p:txBody>
          <a:bodyPr wrap="none" rtlCol="0">
            <a:spAutoFit/>
          </a:bodyPr>
          <a:lstStyle/>
          <a:p>
            <a:r>
              <a:rPr lang="en-US" dirty="0" smtClean="0"/>
              <a:t>M &amp;W Golf = 56%/100%</a:t>
            </a:r>
          </a:p>
          <a:p>
            <a:r>
              <a:rPr lang="en-US" dirty="0" smtClean="0"/>
              <a:t>Gymnastics = 92%</a:t>
            </a:r>
          </a:p>
          <a:p>
            <a:r>
              <a:rPr lang="en-US" dirty="0" smtClean="0"/>
              <a:t>M &amp; W Basketball = 62%/100%</a:t>
            </a:r>
          </a:p>
          <a:p>
            <a:r>
              <a:rPr lang="en-US" dirty="0" smtClean="0"/>
              <a:t>Equestrian = 86%</a:t>
            </a:r>
          </a:p>
          <a:p>
            <a:r>
              <a:rPr lang="en-US" dirty="0" smtClean="0"/>
              <a:t>Baseball = 58%</a:t>
            </a:r>
          </a:p>
          <a:p>
            <a:r>
              <a:rPr lang="en-US" dirty="0" smtClean="0"/>
              <a:t>M &amp; W Track/XC = 60%/81%</a:t>
            </a:r>
            <a:endParaRPr lang="en-US" dirty="0"/>
          </a:p>
        </p:txBody>
      </p:sp>
      <p:sp>
        <p:nvSpPr>
          <p:cNvPr id="6" name="TextBox 5"/>
          <p:cNvSpPr txBox="1"/>
          <p:nvPr/>
        </p:nvSpPr>
        <p:spPr>
          <a:xfrm>
            <a:off x="5083629" y="4585995"/>
            <a:ext cx="2986395" cy="1754326"/>
          </a:xfrm>
          <a:prstGeom prst="rect">
            <a:avLst/>
          </a:prstGeom>
          <a:noFill/>
        </p:spPr>
        <p:txBody>
          <a:bodyPr wrap="none" rtlCol="0">
            <a:spAutoFit/>
          </a:bodyPr>
          <a:lstStyle/>
          <a:p>
            <a:r>
              <a:rPr lang="en-US" dirty="0" smtClean="0"/>
              <a:t>M &amp; W Tennis = 100%/100%</a:t>
            </a:r>
          </a:p>
          <a:p>
            <a:r>
              <a:rPr lang="en-US" dirty="0" smtClean="0"/>
              <a:t>Football = 68%</a:t>
            </a:r>
          </a:p>
          <a:p>
            <a:r>
              <a:rPr lang="en-US" dirty="0" smtClean="0"/>
              <a:t>Soccer = 91%</a:t>
            </a:r>
          </a:p>
          <a:p>
            <a:r>
              <a:rPr lang="en-US" dirty="0" smtClean="0"/>
              <a:t>Volleyball = 80%</a:t>
            </a:r>
          </a:p>
          <a:p>
            <a:r>
              <a:rPr lang="en-US" dirty="0" smtClean="0"/>
              <a:t>M &amp; W Swimming = 72%/92%</a:t>
            </a:r>
          </a:p>
          <a:p>
            <a:r>
              <a:rPr lang="en-US" dirty="0" smtClean="0"/>
              <a:t>Softball = 95%</a:t>
            </a:r>
            <a:endParaRPr lang="en-US" dirty="0"/>
          </a:p>
        </p:txBody>
      </p:sp>
    </p:spTree>
    <p:extLst>
      <p:ext uri="{BB962C8B-B14F-4D97-AF65-F5344CB8AC3E}">
        <p14:creationId xmlns:p14="http://schemas.microsoft.com/office/powerpoint/2010/main" val="336558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990" y="304798"/>
            <a:ext cx="8439939" cy="461665"/>
          </a:xfrm>
          <a:prstGeom prst="rect">
            <a:avLst/>
          </a:prstGeom>
          <a:noFill/>
        </p:spPr>
        <p:txBody>
          <a:bodyPr wrap="none" rtlCol="0">
            <a:spAutoFit/>
          </a:bodyPr>
          <a:lstStyle/>
          <a:p>
            <a:r>
              <a:rPr lang="en-US" sz="2400" b="1" dirty="0" smtClean="0"/>
              <a:t>Graduation Success Rate by Sport   2004 – 2007 cohorts  (n = 347)</a:t>
            </a:r>
            <a:endParaRPr lang="en-US" sz="2400" b="1" dirty="0"/>
          </a:p>
        </p:txBody>
      </p:sp>
      <p:sp>
        <p:nvSpPr>
          <p:cNvPr id="3" name="TextBox 2"/>
          <p:cNvSpPr txBox="1"/>
          <p:nvPr/>
        </p:nvSpPr>
        <p:spPr>
          <a:xfrm>
            <a:off x="76200" y="1057593"/>
            <a:ext cx="9067800" cy="3693319"/>
          </a:xfrm>
          <a:prstGeom prst="rect">
            <a:avLst/>
          </a:prstGeom>
          <a:noFill/>
        </p:spPr>
        <p:txBody>
          <a:bodyPr wrap="square" rtlCol="0">
            <a:spAutoFit/>
          </a:bodyPr>
          <a:lstStyle/>
          <a:p>
            <a:r>
              <a:rPr lang="en-US" dirty="0" smtClean="0"/>
              <a:t>     </a:t>
            </a:r>
            <a:r>
              <a:rPr lang="en-US" u="sng" dirty="0" smtClean="0"/>
              <a:t>Men’s Sports           GSR          FR </a:t>
            </a:r>
            <a:r>
              <a:rPr lang="en-US" dirty="0" smtClean="0"/>
              <a:t>                    </a:t>
            </a:r>
            <a:r>
              <a:rPr lang="en-US" u="sng" dirty="0" smtClean="0"/>
              <a:t>Women’s Sports                   GSR        FR</a:t>
            </a:r>
          </a:p>
          <a:p>
            <a:r>
              <a:rPr lang="en-US" dirty="0"/>
              <a:t> </a:t>
            </a:r>
            <a:r>
              <a:rPr lang="en-US" dirty="0" smtClean="0"/>
              <a:t>   Baseball                      58           38                      Basketball                               100       67</a:t>
            </a:r>
          </a:p>
          <a:p>
            <a:r>
              <a:rPr lang="en-US" dirty="0"/>
              <a:t> </a:t>
            </a:r>
            <a:r>
              <a:rPr lang="en-US" dirty="0" smtClean="0"/>
              <a:t>   Basketball                   62           47                      C/C Track                                81         79</a:t>
            </a:r>
          </a:p>
          <a:p>
            <a:r>
              <a:rPr lang="en-US" dirty="0" smtClean="0"/>
              <a:t>    CC/Track                     60           44                      Equestrian                              86         75</a:t>
            </a:r>
          </a:p>
          <a:p>
            <a:r>
              <a:rPr lang="en-US" dirty="0"/>
              <a:t> </a:t>
            </a:r>
            <a:r>
              <a:rPr lang="en-US" dirty="0" smtClean="0"/>
              <a:t>   Football                      68           58                      Golf                                         100       71</a:t>
            </a:r>
          </a:p>
          <a:p>
            <a:r>
              <a:rPr lang="en-US" dirty="0"/>
              <a:t> </a:t>
            </a:r>
            <a:r>
              <a:rPr lang="en-US" dirty="0" smtClean="0"/>
              <a:t>   Golf                  	      56          71                      Gymnastics                              92        79</a:t>
            </a:r>
          </a:p>
          <a:p>
            <a:r>
              <a:rPr lang="en-US" dirty="0"/>
              <a:t> </a:t>
            </a:r>
            <a:r>
              <a:rPr lang="en-US" dirty="0" smtClean="0"/>
              <a:t>   Swimming                  72           55                      Soccer                                      91        80</a:t>
            </a:r>
          </a:p>
          <a:p>
            <a:r>
              <a:rPr lang="en-US" dirty="0"/>
              <a:t> </a:t>
            </a:r>
            <a:r>
              <a:rPr lang="en-US" dirty="0" smtClean="0"/>
              <a:t>   Tennis                       100         100                     Softball                                     95        81</a:t>
            </a:r>
          </a:p>
          <a:p>
            <a:r>
              <a:rPr lang="en-US" dirty="0"/>
              <a:t> </a:t>
            </a:r>
            <a:r>
              <a:rPr lang="en-US" dirty="0" smtClean="0"/>
              <a:t>                                                                                 Swimming                                92        71</a:t>
            </a:r>
          </a:p>
          <a:p>
            <a:r>
              <a:rPr lang="en-US" dirty="0"/>
              <a:t> </a:t>
            </a:r>
            <a:r>
              <a:rPr lang="en-US" dirty="0" smtClean="0"/>
              <a:t>                                                                                 Tennis                                       100      44</a:t>
            </a:r>
          </a:p>
          <a:p>
            <a:r>
              <a:rPr lang="en-US" dirty="0" smtClean="0"/>
              <a:t>                                                                                  Volleyball                                 80        43</a:t>
            </a:r>
          </a:p>
          <a:p>
            <a:endParaRPr lang="en-US" dirty="0"/>
          </a:p>
          <a:p>
            <a:endParaRPr lang="en-US" dirty="0"/>
          </a:p>
        </p:txBody>
      </p:sp>
      <p:sp>
        <p:nvSpPr>
          <p:cNvPr id="4" name="TextBox 3"/>
          <p:cNvSpPr txBox="1"/>
          <p:nvPr/>
        </p:nvSpPr>
        <p:spPr>
          <a:xfrm>
            <a:off x="76200" y="4572000"/>
            <a:ext cx="8991599" cy="1785104"/>
          </a:xfrm>
          <a:prstGeom prst="rect">
            <a:avLst/>
          </a:prstGeom>
          <a:noFill/>
        </p:spPr>
        <p:txBody>
          <a:bodyPr wrap="square" rtlCol="0">
            <a:spAutoFit/>
          </a:bodyPr>
          <a:lstStyle/>
          <a:p>
            <a:r>
              <a:rPr lang="en-US" sz="2000" b="1" dirty="0" smtClean="0"/>
              <a:t>Graduation Rates  All Students (%)  2004 – 2007/6 cohorts  (FED Rate)</a:t>
            </a:r>
            <a:r>
              <a:rPr lang="en-US" sz="2000" dirty="0" smtClean="0"/>
              <a:t>                          </a:t>
            </a:r>
            <a:endParaRPr lang="en-US" sz="2000" b="1" dirty="0" smtClean="0"/>
          </a:p>
          <a:p>
            <a:r>
              <a:rPr lang="en-US" u="sng" dirty="0" smtClean="0"/>
              <a:t>Division I</a:t>
            </a:r>
            <a:r>
              <a:rPr lang="en-US" dirty="0" smtClean="0"/>
              <a:t>      (n = 3,009,403</a:t>
            </a:r>
            <a:r>
              <a:rPr lang="en-US" dirty="0"/>
              <a:t>)         </a:t>
            </a:r>
            <a:r>
              <a:rPr lang="en-US" u="sng" dirty="0" smtClean="0"/>
              <a:t>Auburn</a:t>
            </a:r>
            <a:r>
              <a:rPr lang="en-US" dirty="0" smtClean="0"/>
              <a:t>      (n = 15,995)                </a:t>
            </a:r>
            <a:r>
              <a:rPr lang="en-US" u="sng" dirty="0" smtClean="0"/>
              <a:t>AU Student Athletes (n = 368)</a:t>
            </a:r>
          </a:p>
          <a:p>
            <a:r>
              <a:rPr lang="en-US" dirty="0" smtClean="0"/>
              <a:t>Men              61</a:t>
            </a:r>
            <a:r>
              <a:rPr lang="en-US" b="1" dirty="0" smtClean="0"/>
              <a:t>		</a:t>
            </a:r>
            <a:r>
              <a:rPr lang="en-US" dirty="0" smtClean="0"/>
              <a:t>      Men               64	</a:t>
            </a:r>
            <a:r>
              <a:rPr lang="en-US" b="1" dirty="0" smtClean="0"/>
              <a:t>	</a:t>
            </a:r>
            <a:r>
              <a:rPr lang="en-US" b="1" dirty="0"/>
              <a:t>	 </a:t>
            </a:r>
            <a:r>
              <a:rPr lang="en-US" dirty="0"/>
              <a:t>Men </a:t>
            </a:r>
            <a:r>
              <a:rPr lang="en-US" dirty="0" smtClean="0"/>
              <a:t>            52</a:t>
            </a:r>
          </a:p>
          <a:p>
            <a:r>
              <a:rPr lang="en-US" dirty="0" smtClean="0"/>
              <a:t>Women        66                                Women         70                                      Women       72</a:t>
            </a:r>
          </a:p>
          <a:p>
            <a:r>
              <a:rPr lang="en-US" dirty="0" smtClean="0"/>
              <a:t>Combined    64                                Combined     67                                     Combined   62</a:t>
            </a:r>
          </a:p>
          <a:p>
            <a:endParaRPr lang="en-US" dirty="0"/>
          </a:p>
        </p:txBody>
      </p:sp>
    </p:spTree>
    <p:extLst>
      <p:ext uri="{BB962C8B-B14F-4D97-AF65-F5344CB8AC3E}">
        <p14:creationId xmlns:p14="http://schemas.microsoft.com/office/powerpoint/2010/main" val="3656318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3400"/>
            <a:ext cx="7543155" cy="2215991"/>
          </a:xfrm>
          <a:prstGeom prst="rect">
            <a:avLst/>
          </a:prstGeom>
          <a:noFill/>
        </p:spPr>
        <p:txBody>
          <a:bodyPr wrap="none" rtlCol="0">
            <a:spAutoFit/>
          </a:bodyPr>
          <a:lstStyle/>
          <a:p>
            <a:r>
              <a:rPr lang="en-US" sz="2400" b="1" dirty="0" smtClean="0"/>
              <a:t>Student Athletes Graduation Rates  (GSR %)  2004 – 2007</a:t>
            </a:r>
          </a:p>
          <a:p>
            <a:endParaRPr lang="en-US" dirty="0"/>
          </a:p>
          <a:p>
            <a:r>
              <a:rPr lang="en-US" sz="2400" u="sng" dirty="0" smtClean="0"/>
              <a:t>Division I</a:t>
            </a:r>
            <a:r>
              <a:rPr lang="en-US" sz="2400" dirty="0" smtClean="0"/>
              <a:t>    (n = </a:t>
            </a:r>
            <a:r>
              <a:rPr lang="en-US" sz="2400" dirty="0" smtClean="0"/>
              <a:t>93,637</a:t>
            </a:r>
            <a:r>
              <a:rPr lang="en-US" sz="2400" dirty="0"/>
              <a:t>)</a:t>
            </a:r>
            <a:r>
              <a:rPr lang="en-US" sz="2400" dirty="0" smtClean="0"/>
              <a:t>		</a:t>
            </a:r>
            <a:r>
              <a:rPr lang="en-US" sz="2400" u="sng" dirty="0" smtClean="0"/>
              <a:t>Auburn</a:t>
            </a:r>
            <a:r>
              <a:rPr lang="en-US" sz="2400" dirty="0" smtClean="0"/>
              <a:t>    (n = </a:t>
            </a:r>
            <a:r>
              <a:rPr lang="en-US" sz="2400" dirty="0" smtClean="0"/>
              <a:t>347)</a:t>
            </a:r>
            <a:endParaRPr lang="en-US" sz="2400" u="sng" dirty="0" smtClean="0"/>
          </a:p>
          <a:p>
            <a:r>
              <a:rPr lang="en-US" sz="2400" dirty="0" smtClean="0"/>
              <a:t>Men	    	77			Men	  	66</a:t>
            </a:r>
          </a:p>
          <a:p>
            <a:r>
              <a:rPr lang="en-US" sz="2400" dirty="0" smtClean="0"/>
              <a:t>Women       	89</a:t>
            </a:r>
            <a:r>
              <a:rPr lang="en-US" sz="2400" dirty="0" smtClean="0">
                <a:solidFill>
                  <a:srgbClr val="C00000"/>
                </a:solidFill>
              </a:rPr>
              <a:t> </a:t>
            </a:r>
            <a:r>
              <a:rPr lang="en-US" sz="2400" dirty="0" smtClean="0"/>
              <a:t>                         	Women      	91</a:t>
            </a:r>
          </a:p>
          <a:p>
            <a:r>
              <a:rPr lang="en-US" sz="2400" dirty="0" smtClean="0"/>
              <a:t>Combined   	83			Combined  	78</a:t>
            </a:r>
          </a:p>
        </p:txBody>
      </p:sp>
    </p:spTree>
    <p:extLst>
      <p:ext uri="{BB962C8B-B14F-4D97-AF65-F5344CB8AC3E}">
        <p14:creationId xmlns:p14="http://schemas.microsoft.com/office/powerpoint/2010/main" val="93900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417" y="990600"/>
            <a:ext cx="8864734" cy="5170646"/>
          </a:xfrm>
          <a:prstGeom prst="rect">
            <a:avLst/>
          </a:prstGeom>
          <a:noFill/>
        </p:spPr>
        <p:txBody>
          <a:bodyPr wrap="none" rtlCol="0">
            <a:spAutoFit/>
          </a:bodyPr>
          <a:lstStyle/>
          <a:p>
            <a:r>
              <a:rPr lang="en-US" sz="2400" dirty="0"/>
              <a:t>While eligibility requirements make the individual student-athlete </a:t>
            </a:r>
            <a:endParaRPr lang="en-US" sz="2400" dirty="0" smtClean="0"/>
          </a:p>
          <a:p>
            <a:r>
              <a:rPr lang="en-US" sz="2400" dirty="0" smtClean="0"/>
              <a:t>accountable</a:t>
            </a:r>
            <a:r>
              <a:rPr lang="en-US" sz="2400" dirty="0"/>
              <a:t>, </a:t>
            </a:r>
            <a:r>
              <a:rPr lang="en-US" sz="2400" dirty="0" smtClean="0"/>
              <a:t>the </a:t>
            </a:r>
            <a:r>
              <a:rPr lang="en-US" sz="2400" dirty="0"/>
              <a:t>Academic Progress Rate </a:t>
            </a:r>
            <a:r>
              <a:rPr lang="en-US" sz="2400" dirty="0" smtClean="0"/>
              <a:t>(APR) creates </a:t>
            </a:r>
            <a:r>
              <a:rPr lang="en-US" sz="2400" dirty="0"/>
              <a:t>a level of </a:t>
            </a:r>
            <a:endParaRPr lang="en-US" sz="2400" dirty="0" smtClean="0"/>
          </a:p>
          <a:p>
            <a:r>
              <a:rPr lang="en-US" sz="2400" dirty="0" smtClean="0"/>
              <a:t>institutional </a:t>
            </a:r>
            <a:r>
              <a:rPr lang="en-US" sz="2400" dirty="0"/>
              <a:t>responsibility. </a:t>
            </a:r>
            <a:endParaRPr lang="en-US" sz="2400" dirty="0" smtClean="0"/>
          </a:p>
          <a:p>
            <a:endParaRPr lang="en-US" sz="2400" dirty="0"/>
          </a:p>
          <a:p>
            <a:r>
              <a:rPr lang="en-US" sz="2400" dirty="0" smtClean="0"/>
              <a:t>The </a:t>
            </a:r>
            <a:r>
              <a:rPr lang="en-US" sz="2400" dirty="0"/>
              <a:t>Academic Progress Rate is a Division I metric developed to </a:t>
            </a:r>
            <a:r>
              <a:rPr lang="en-US" sz="2400" dirty="0" smtClean="0"/>
              <a:t>track</a:t>
            </a:r>
          </a:p>
          <a:p>
            <a:r>
              <a:rPr lang="en-US" sz="2400" dirty="0" smtClean="0"/>
              <a:t>the </a:t>
            </a:r>
            <a:r>
              <a:rPr lang="en-US" sz="2400" dirty="0"/>
              <a:t>academic </a:t>
            </a:r>
            <a:r>
              <a:rPr lang="en-US" sz="2400" dirty="0" smtClean="0"/>
              <a:t>achievement </a:t>
            </a:r>
            <a:r>
              <a:rPr lang="en-US" sz="2400" dirty="0"/>
              <a:t>of teams each academic term</a:t>
            </a:r>
            <a:r>
              <a:rPr lang="en-US" sz="2400" dirty="0" smtClean="0"/>
              <a:t>.</a:t>
            </a:r>
          </a:p>
          <a:p>
            <a:endParaRPr lang="en-US" sz="2400" dirty="0"/>
          </a:p>
          <a:p>
            <a:r>
              <a:rPr lang="en-US" sz="2400" dirty="0"/>
              <a:t>Each student-athlete receiving athletically related financial aid </a:t>
            </a:r>
            <a:r>
              <a:rPr lang="en-US" sz="2400" dirty="0" smtClean="0"/>
              <a:t>earns</a:t>
            </a:r>
          </a:p>
          <a:p>
            <a:r>
              <a:rPr lang="en-US" sz="2400" dirty="0" smtClean="0"/>
              <a:t>one </a:t>
            </a:r>
            <a:r>
              <a:rPr lang="en-US" sz="2400" dirty="0"/>
              <a:t>retention </a:t>
            </a:r>
            <a:r>
              <a:rPr lang="en-US" sz="2400" dirty="0" smtClean="0"/>
              <a:t>point for </a:t>
            </a:r>
            <a:r>
              <a:rPr lang="en-US" sz="2400" dirty="0"/>
              <a:t>staying in school and one eligibility point for </a:t>
            </a:r>
            <a:endParaRPr lang="en-US" sz="2400" dirty="0" smtClean="0"/>
          </a:p>
          <a:p>
            <a:r>
              <a:rPr lang="en-US" sz="2400" dirty="0" smtClean="0"/>
              <a:t>being </a:t>
            </a:r>
            <a:r>
              <a:rPr lang="en-US" sz="2400" dirty="0"/>
              <a:t>academically eligible. </a:t>
            </a:r>
            <a:endParaRPr lang="en-US" sz="2400" dirty="0" smtClean="0"/>
          </a:p>
          <a:p>
            <a:endParaRPr lang="en-US" sz="2400" dirty="0" smtClean="0"/>
          </a:p>
          <a:p>
            <a:r>
              <a:rPr lang="en-US" sz="2400" dirty="0" smtClean="0"/>
              <a:t>A </a:t>
            </a:r>
            <a:r>
              <a:rPr lang="en-US" sz="2400" dirty="0"/>
              <a:t>team’s total points are divided by points possible and then </a:t>
            </a:r>
            <a:endParaRPr lang="en-US" sz="2400" dirty="0" smtClean="0"/>
          </a:p>
          <a:p>
            <a:r>
              <a:rPr lang="en-US" sz="2400" dirty="0" smtClean="0"/>
              <a:t>multiplied </a:t>
            </a:r>
            <a:r>
              <a:rPr lang="en-US" sz="2400" dirty="0"/>
              <a:t>by one thousand </a:t>
            </a:r>
            <a:r>
              <a:rPr lang="en-US" sz="2400" dirty="0" smtClean="0"/>
              <a:t>to </a:t>
            </a:r>
            <a:r>
              <a:rPr lang="en-US" sz="2400" dirty="0"/>
              <a:t>equal the team’s </a:t>
            </a:r>
            <a:r>
              <a:rPr lang="en-US" sz="2400" dirty="0" smtClean="0"/>
              <a:t>APR.</a:t>
            </a:r>
          </a:p>
          <a:p>
            <a:endParaRPr lang="en-US" dirty="0"/>
          </a:p>
        </p:txBody>
      </p:sp>
      <p:sp>
        <p:nvSpPr>
          <p:cNvPr id="2" name="TextBox 1"/>
          <p:cNvSpPr txBox="1"/>
          <p:nvPr/>
        </p:nvSpPr>
        <p:spPr>
          <a:xfrm>
            <a:off x="1752600" y="388003"/>
            <a:ext cx="4659674" cy="523220"/>
          </a:xfrm>
          <a:prstGeom prst="rect">
            <a:avLst/>
          </a:prstGeom>
          <a:noFill/>
        </p:spPr>
        <p:txBody>
          <a:bodyPr wrap="none" rtlCol="0">
            <a:spAutoFit/>
          </a:bodyPr>
          <a:lstStyle/>
          <a:p>
            <a:r>
              <a:rPr lang="en-US" sz="2800" b="1" dirty="0" smtClean="0"/>
              <a:t>Academic Progress Rate (APR)</a:t>
            </a:r>
            <a:endParaRPr lang="en-US" sz="2800" b="1" dirty="0"/>
          </a:p>
        </p:txBody>
      </p:sp>
      <p:sp>
        <p:nvSpPr>
          <p:cNvPr id="3" name="TextBox 2"/>
          <p:cNvSpPr txBox="1"/>
          <p:nvPr/>
        </p:nvSpPr>
        <p:spPr>
          <a:xfrm>
            <a:off x="457200" y="6216134"/>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1391019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6760"/>
            <a:ext cx="9087872" cy="5447645"/>
          </a:xfrm>
          <a:prstGeom prst="rect">
            <a:avLst/>
          </a:prstGeom>
          <a:noFill/>
        </p:spPr>
        <p:txBody>
          <a:bodyPr wrap="none" rtlCol="0">
            <a:spAutoFit/>
          </a:bodyPr>
          <a:lstStyle/>
          <a:p>
            <a:r>
              <a:rPr lang="en-US" sz="2400" b="1" dirty="0" smtClean="0"/>
              <a:t>Academic Progress Rate Calculation Example</a:t>
            </a:r>
          </a:p>
          <a:p>
            <a:endParaRPr lang="en-US" sz="2400" b="1" dirty="0" smtClean="0"/>
          </a:p>
          <a:p>
            <a:r>
              <a:rPr lang="en-US" sz="2000" dirty="0" smtClean="0"/>
              <a:t>A Division I Football Bowl Subdivision team awards the full complement of 85 </a:t>
            </a:r>
          </a:p>
          <a:p>
            <a:r>
              <a:rPr lang="en-US" sz="2000" dirty="0" smtClean="0"/>
              <a:t>grants-in-aid.   If 80 student-athletes remain in school and academically eligible, </a:t>
            </a:r>
          </a:p>
          <a:p>
            <a:r>
              <a:rPr lang="en-US" sz="2000" dirty="0" smtClean="0"/>
              <a:t>3 remain in school but are academically ineligible and 2 drop out academically </a:t>
            </a:r>
          </a:p>
          <a:p>
            <a:r>
              <a:rPr lang="en-US" sz="2000" dirty="0" smtClean="0"/>
              <a:t>ineligible, the team earns 163 of 170 possible points for that term. </a:t>
            </a:r>
          </a:p>
          <a:p>
            <a:endParaRPr lang="en-US" sz="2000" dirty="0"/>
          </a:p>
          <a:p>
            <a:r>
              <a:rPr lang="en-US" sz="2000" dirty="0" smtClean="0"/>
              <a:t>Divide 163 by 170 and multiply by 1,000 - team’s APR  that term is 959.</a:t>
            </a:r>
          </a:p>
          <a:p>
            <a:endParaRPr lang="en-US" sz="2000" dirty="0" smtClean="0"/>
          </a:p>
          <a:p>
            <a:r>
              <a:rPr lang="en-US" sz="2000" dirty="0" smtClean="0"/>
              <a:t>The NCAA calculates the rate as a rolling, four-year figure that takes into account all </a:t>
            </a:r>
          </a:p>
          <a:p>
            <a:r>
              <a:rPr lang="en-US" sz="2000" dirty="0" smtClean="0"/>
              <a:t>the points student-athletes could earn for remaining in school and academically </a:t>
            </a:r>
          </a:p>
          <a:p>
            <a:r>
              <a:rPr lang="en-US" sz="2000" dirty="0" smtClean="0"/>
              <a:t>eligible during that period. Teams that do not earn an APR above specific benchmarks</a:t>
            </a:r>
          </a:p>
          <a:p>
            <a:r>
              <a:rPr lang="en-US" sz="2000" dirty="0" smtClean="0"/>
              <a:t>face penalties ranging from scholarship reductions to more severe sanctions.</a:t>
            </a:r>
          </a:p>
          <a:p>
            <a:endParaRPr lang="en-US" sz="2000" dirty="0" smtClean="0"/>
          </a:p>
          <a:p>
            <a:r>
              <a:rPr lang="en-US" sz="2000" dirty="0" smtClean="0"/>
              <a:t>Teams that score below 925 and have a student-athlete who both failed academically</a:t>
            </a:r>
          </a:p>
          <a:p>
            <a:r>
              <a:rPr lang="en-US" sz="2000" dirty="0" smtClean="0"/>
              <a:t>and left school (0 for 2) can lose scholarships (up to 10 percent of their scholarships</a:t>
            </a:r>
          </a:p>
          <a:p>
            <a:r>
              <a:rPr lang="en-US" sz="2000" dirty="0" smtClean="0"/>
              <a:t>each year) under the immediate (contemporaneous) penalty structure.          </a:t>
            </a:r>
            <a:endParaRPr lang="en-US" dirty="0" smtClean="0"/>
          </a:p>
        </p:txBody>
      </p:sp>
      <p:sp>
        <p:nvSpPr>
          <p:cNvPr id="3" name="TextBox 2"/>
          <p:cNvSpPr txBox="1"/>
          <p:nvPr/>
        </p:nvSpPr>
        <p:spPr>
          <a:xfrm>
            <a:off x="4572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1526226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242" y="1905000"/>
            <a:ext cx="8758936" cy="3539430"/>
          </a:xfrm>
          <a:prstGeom prst="rect">
            <a:avLst/>
          </a:prstGeom>
          <a:noFill/>
        </p:spPr>
        <p:txBody>
          <a:bodyPr wrap="none" rtlCol="0">
            <a:spAutoFit/>
          </a:bodyPr>
          <a:lstStyle/>
          <a:p>
            <a:r>
              <a:rPr lang="en-US" sz="2800" dirty="0"/>
              <a:t>After sitting at a 900 APR for the first five years of the </a:t>
            </a:r>
            <a:endParaRPr lang="en-US" sz="2800" dirty="0" smtClean="0"/>
          </a:p>
          <a:p>
            <a:r>
              <a:rPr lang="en-US" sz="2800" dirty="0" smtClean="0"/>
              <a:t>program</a:t>
            </a:r>
            <a:r>
              <a:rPr lang="en-US" sz="2800" dirty="0"/>
              <a:t>, </a:t>
            </a:r>
            <a:r>
              <a:rPr lang="en-US" sz="2800" dirty="0" smtClean="0"/>
              <a:t>the </a:t>
            </a:r>
            <a:r>
              <a:rPr lang="en-US" sz="2800" dirty="0"/>
              <a:t>penalty benchmark </a:t>
            </a:r>
            <a:r>
              <a:rPr lang="en-US" sz="2800" dirty="0" smtClean="0"/>
              <a:t>slowly increased </a:t>
            </a:r>
          </a:p>
          <a:p>
            <a:r>
              <a:rPr lang="en-US" sz="2800" dirty="0" smtClean="0"/>
              <a:t>over </a:t>
            </a:r>
            <a:r>
              <a:rPr lang="en-US" sz="2800" dirty="0"/>
              <a:t>the next </a:t>
            </a:r>
            <a:r>
              <a:rPr lang="en-US" sz="2800" dirty="0" smtClean="0"/>
              <a:t>several </a:t>
            </a:r>
            <a:r>
              <a:rPr lang="en-US" sz="2800" dirty="0"/>
              <a:t>years. </a:t>
            </a:r>
            <a:endParaRPr lang="en-US" sz="2800" dirty="0" smtClean="0"/>
          </a:p>
          <a:p>
            <a:endParaRPr lang="en-US" sz="2800" dirty="0"/>
          </a:p>
          <a:p>
            <a:r>
              <a:rPr lang="en-US" sz="2800" dirty="0" smtClean="0"/>
              <a:t>Teams were </a:t>
            </a:r>
            <a:r>
              <a:rPr lang="en-US" sz="2800" dirty="0"/>
              <a:t>required to earn a 900 four-year APR </a:t>
            </a:r>
            <a:endParaRPr lang="en-US" sz="2800" dirty="0" smtClean="0"/>
          </a:p>
          <a:p>
            <a:r>
              <a:rPr lang="en-US" sz="2800" dirty="0" smtClean="0"/>
              <a:t>in </a:t>
            </a:r>
            <a:r>
              <a:rPr lang="en-US" sz="2800" dirty="0"/>
              <a:t>2012-13 </a:t>
            </a:r>
            <a:r>
              <a:rPr lang="en-US" sz="2800" dirty="0" smtClean="0"/>
              <a:t>and </a:t>
            </a:r>
            <a:r>
              <a:rPr lang="en-US" sz="2800" dirty="0"/>
              <a:t>2013-14. </a:t>
            </a:r>
            <a:endParaRPr lang="en-US" sz="2800" dirty="0" smtClean="0"/>
          </a:p>
          <a:p>
            <a:endParaRPr lang="en-US" sz="2800" dirty="0"/>
          </a:p>
          <a:p>
            <a:r>
              <a:rPr lang="en-US" sz="2800" dirty="0" smtClean="0"/>
              <a:t>The </a:t>
            </a:r>
            <a:r>
              <a:rPr lang="en-US" sz="2800" dirty="0"/>
              <a:t>benchmark </a:t>
            </a:r>
            <a:r>
              <a:rPr lang="en-US" sz="2800" dirty="0" smtClean="0"/>
              <a:t>was </a:t>
            </a:r>
            <a:r>
              <a:rPr lang="en-US" sz="2800" dirty="0"/>
              <a:t>raised to 930 for 2014-15 and beyond.</a:t>
            </a:r>
          </a:p>
        </p:txBody>
      </p:sp>
      <p:sp>
        <p:nvSpPr>
          <p:cNvPr id="3" name="TextBox 2"/>
          <p:cNvSpPr txBox="1"/>
          <p:nvPr/>
        </p:nvSpPr>
        <p:spPr>
          <a:xfrm>
            <a:off x="4572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
        <p:nvSpPr>
          <p:cNvPr id="4" name="Rectangle 3"/>
          <p:cNvSpPr/>
          <p:nvPr/>
        </p:nvSpPr>
        <p:spPr>
          <a:xfrm>
            <a:off x="162770" y="381000"/>
            <a:ext cx="8458200" cy="1231106"/>
          </a:xfrm>
          <a:prstGeom prst="rect">
            <a:avLst/>
          </a:prstGeom>
        </p:spPr>
        <p:txBody>
          <a:bodyPr wrap="square">
            <a:spAutoFit/>
          </a:bodyPr>
          <a:lstStyle/>
          <a:p>
            <a:r>
              <a:rPr lang="en-US" sz="2800" dirty="0"/>
              <a:t>The APR penalty structure was significantly revamped in 2011, effective with the </a:t>
            </a:r>
            <a:r>
              <a:rPr lang="en-US" sz="2800" dirty="0" smtClean="0"/>
              <a:t>2012-13 </a:t>
            </a:r>
            <a:r>
              <a:rPr lang="en-US" sz="2800" dirty="0"/>
              <a:t>academic year. </a:t>
            </a:r>
          </a:p>
          <a:p>
            <a:endParaRPr lang="en-US" b="1" dirty="0"/>
          </a:p>
        </p:txBody>
      </p:sp>
    </p:spTree>
    <p:extLst>
      <p:ext uri="{BB962C8B-B14F-4D97-AF65-F5344CB8AC3E}">
        <p14:creationId xmlns:p14="http://schemas.microsoft.com/office/powerpoint/2010/main" val="125935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3935"/>
            <a:ext cx="6741333" cy="461665"/>
          </a:xfrm>
          <a:prstGeom prst="rect">
            <a:avLst/>
          </a:prstGeom>
          <a:noFill/>
        </p:spPr>
        <p:txBody>
          <a:bodyPr wrap="none" rtlCol="0">
            <a:spAutoFit/>
          </a:bodyPr>
          <a:lstStyle/>
          <a:p>
            <a:r>
              <a:rPr lang="en-US" sz="2400" dirty="0" smtClean="0"/>
              <a:t>Penalty Structure for multi-year APR of less than 930</a:t>
            </a:r>
            <a:endParaRPr lang="en-US" sz="2400" dirty="0"/>
          </a:p>
        </p:txBody>
      </p:sp>
      <p:sp>
        <p:nvSpPr>
          <p:cNvPr id="5" name="TextBox 4"/>
          <p:cNvSpPr txBox="1"/>
          <p:nvPr/>
        </p:nvSpPr>
        <p:spPr>
          <a:xfrm>
            <a:off x="66964" y="762000"/>
            <a:ext cx="9115893" cy="5016758"/>
          </a:xfrm>
          <a:prstGeom prst="rect">
            <a:avLst/>
          </a:prstGeom>
          <a:noFill/>
        </p:spPr>
        <p:txBody>
          <a:bodyPr wrap="none" rtlCol="0">
            <a:spAutoFit/>
          </a:bodyPr>
          <a:lstStyle/>
          <a:p>
            <a:r>
              <a:rPr lang="en-US" sz="2000" dirty="0" smtClean="0"/>
              <a:t>Level 1 – Practice penalties  (4 hours/day/week of practice in season resulting in 16 </a:t>
            </a:r>
          </a:p>
          <a:p>
            <a:r>
              <a:rPr lang="en-US" sz="2000" dirty="0" smtClean="0"/>
              <a:t>hours per week rather than 20 and 5 days per week rather than 6, to be replaced </a:t>
            </a:r>
          </a:p>
          <a:p>
            <a:r>
              <a:rPr lang="en-US" sz="2000" dirty="0" smtClean="0"/>
              <a:t>with academic activities.</a:t>
            </a:r>
          </a:p>
          <a:p>
            <a:endParaRPr lang="en-US" sz="2000" dirty="0"/>
          </a:p>
          <a:p>
            <a:r>
              <a:rPr lang="en-US" sz="2000" dirty="0" smtClean="0"/>
              <a:t>Level 2 – Adds out of season practice restrictions (4 hours per week), cancellation of </a:t>
            </a:r>
          </a:p>
          <a:p>
            <a:r>
              <a:rPr lang="en-US" sz="2000" dirty="0" smtClean="0"/>
              <a:t>nontraditional season or spring football and for sports without a nontraditional </a:t>
            </a:r>
          </a:p>
          <a:p>
            <a:r>
              <a:rPr lang="en-US" sz="2000" dirty="0" smtClean="0"/>
              <a:t>season, a 10% reduction in contests and length of season.</a:t>
            </a:r>
          </a:p>
          <a:p>
            <a:endParaRPr lang="en-US" sz="2000" dirty="0"/>
          </a:p>
          <a:p>
            <a:r>
              <a:rPr lang="en-US" sz="2000" dirty="0" smtClean="0"/>
              <a:t>Level 3 – Menu of options including financial penalties, restricted NCAA membership, </a:t>
            </a:r>
          </a:p>
          <a:p>
            <a:r>
              <a:rPr lang="en-US" sz="2000" dirty="0" smtClean="0"/>
              <a:t>coaching suspensions for a designated number of contests and/or recruiting, </a:t>
            </a:r>
          </a:p>
          <a:p>
            <a:r>
              <a:rPr lang="en-US" sz="2000" dirty="0" smtClean="0"/>
              <a:t>restricted access to practice for incoming student-athletes that fall below </a:t>
            </a:r>
          </a:p>
          <a:p>
            <a:r>
              <a:rPr lang="en-US" sz="2000" dirty="0" smtClean="0"/>
              <a:t>predetermined academic standards and multi-year postseason competition bans.  </a:t>
            </a:r>
          </a:p>
          <a:p>
            <a:r>
              <a:rPr lang="en-US" sz="2000" dirty="0" smtClean="0"/>
              <a:t>Teams will be subject to Level 3 penalties until APR improves. </a:t>
            </a:r>
            <a:r>
              <a:rPr lang="en-US" sz="2000" dirty="0"/>
              <a:t>The Committee on </a:t>
            </a:r>
            <a:endParaRPr lang="en-US" sz="2000" dirty="0" smtClean="0"/>
          </a:p>
          <a:p>
            <a:r>
              <a:rPr lang="en-US" sz="2000" dirty="0" smtClean="0"/>
              <a:t>Academic </a:t>
            </a:r>
            <a:r>
              <a:rPr lang="en-US" sz="2000" dirty="0"/>
              <a:t>Performance has the discretion to </a:t>
            </a:r>
            <a:r>
              <a:rPr lang="en-US" sz="2000" dirty="0" smtClean="0"/>
              <a:t>apply appropriate </a:t>
            </a:r>
            <a:r>
              <a:rPr lang="en-US" sz="2000" dirty="0"/>
              <a:t>penalties once </a:t>
            </a:r>
            <a:endParaRPr lang="en-US" sz="2000" dirty="0" smtClean="0"/>
          </a:p>
          <a:p>
            <a:r>
              <a:rPr lang="en-US" sz="2000" dirty="0" smtClean="0"/>
              <a:t>teams </a:t>
            </a:r>
            <a:r>
              <a:rPr lang="en-US" sz="2000" dirty="0"/>
              <a:t>have fallen below the benchmark for three consecutive years.</a:t>
            </a:r>
          </a:p>
          <a:p>
            <a:endParaRPr lang="en-US" sz="2000" dirty="0"/>
          </a:p>
        </p:txBody>
      </p:sp>
      <p:sp>
        <p:nvSpPr>
          <p:cNvPr id="7" name="TextBox 6"/>
          <p:cNvSpPr txBox="1"/>
          <p:nvPr/>
        </p:nvSpPr>
        <p:spPr>
          <a:xfrm>
            <a:off x="4572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3158629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99" y="381000"/>
            <a:ext cx="8550161" cy="677108"/>
          </a:xfrm>
          <a:prstGeom prst="rect">
            <a:avLst/>
          </a:prstGeom>
          <a:noFill/>
        </p:spPr>
        <p:txBody>
          <a:bodyPr wrap="none" rtlCol="0">
            <a:spAutoFit/>
          </a:bodyPr>
          <a:lstStyle/>
          <a:p>
            <a:r>
              <a:rPr lang="en-US" sz="2000" b="1" dirty="0"/>
              <a:t>Minimum APR </a:t>
            </a:r>
            <a:r>
              <a:rPr lang="en-US" sz="2000" b="1" dirty="0" smtClean="0"/>
              <a:t>changed </a:t>
            </a:r>
            <a:r>
              <a:rPr lang="en-US" sz="2000" b="1" dirty="0"/>
              <a:t>from 925 to 930 for </a:t>
            </a:r>
            <a:r>
              <a:rPr lang="en-US" sz="2000" b="1" dirty="0" smtClean="0"/>
              <a:t>Division I postseason competition</a:t>
            </a:r>
            <a:endParaRPr lang="en-US" dirty="0"/>
          </a:p>
          <a:p>
            <a:endParaRPr lang="en-US" dirty="0"/>
          </a:p>
        </p:txBody>
      </p:sp>
      <p:sp>
        <p:nvSpPr>
          <p:cNvPr id="5" name="TextBox 4"/>
          <p:cNvSpPr txBox="1"/>
          <p:nvPr/>
        </p:nvSpPr>
        <p:spPr>
          <a:xfrm>
            <a:off x="29066" y="1078457"/>
            <a:ext cx="8651151" cy="4524315"/>
          </a:xfrm>
          <a:prstGeom prst="rect">
            <a:avLst/>
          </a:prstGeom>
          <a:noFill/>
        </p:spPr>
        <p:txBody>
          <a:bodyPr wrap="none" rtlCol="0">
            <a:spAutoFit/>
          </a:bodyPr>
          <a:lstStyle/>
          <a:p>
            <a:r>
              <a:rPr lang="en-US" b="1" dirty="0" smtClean="0"/>
              <a:t>Postseason 	Multiyear APR for              	                Two most recent years average</a:t>
            </a:r>
          </a:p>
          <a:p>
            <a:r>
              <a:rPr lang="en-US" b="1" dirty="0" smtClean="0"/>
              <a:t>Competition </a:t>
            </a:r>
            <a:r>
              <a:rPr lang="en-US" b="1" dirty="0"/>
              <a:t>	</a:t>
            </a:r>
            <a:r>
              <a:rPr lang="en-US" b="1" dirty="0" smtClean="0"/>
              <a:t>for Postseason Eligibility		APR for Postseason Eligibility</a:t>
            </a:r>
          </a:p>
          <a:p>
            <a:r>
              <a:rPr lang="en-US" b="1" dirty="0" smtClean="0"/>
              <a:t>Year</a:t>
            </a:r>
            <a:r>
              <a:rPr lang="en-US" b="1" dirty="0"/>
              <a:t>	</a:t>
            </a:r>
            <a:r>
              <a:rPr lang="en-US" b="1" dirty="0" smtClean="0"/>
              <a:t>					                        </a:t>
            </a:r>
          </a:p>
          <a:p>
            <a:endParaRPr lang="en-US" dirty="0" smtClean="0"/>
          </a:p>
          <a:p>
            <a:endParaRPr lang="en-US" dirty="0" smtClean="0"/>
          </a:p>
          <a:p>
            <a:r>
              <a:rPr lang="en-US" dirty="0" smtClean="0"/>
              <a:t>2012 – 2013	Four year APR of 900     </a:t>
            </a:r>
            <a:r>
              <a:rPr lang="en-US" u="sng" dirty="0" smtClean="0"/>
              <a:t>OR</a:t>
            </a:r>
            <a:r>
              <a:rPr lang="en-US" dirty="0" smtClean="0"/>
              <a:t>	</a:t>
            </a:r>
            <a:r>
              <a:rPr lang="en-US" dirty="0"/>
              <a:t> </a:t>
            </a:r>
            <a:r>
              <a:rPr lang="en-US" dirty="0" smtClean="0"/>
              <a:t>                 Two most recent years average</a:t>
            </a:r>
          </a:p>
          <a:p>
            <a:r>
              <a:rPr lang="en-US" dirty="0"/>
              <a:t> </a:t>
            </a:r>
            <a:r>
              <a:rPr lang="en-US" dirty="0" smtClean="0"/>
              <a:t>                                                                                                                      at or above 930</a:t>
            </a:r>
          </a:p>
          <a:p>
            <a:endParaRPr lang="en-US" dirty="0" smtClean="0"/>
          </a:p>
          <a:p>
            <a:r>
              <a:rPr lang="en-US" dirty="0" smtClean="0"/>
              <a:t>2013 – 2014	Four year APR of 900     </a:t>
            </a:r>
            <a:r>
              <a:rPr lang="en-US" u="sng" dirty="0" smtClean="0"/>
              <a:t>OR</a:t>
            </a:r>
            <a:r>
              <a:rPr lang="en-US" dirty="0" smtClean="0"/>
              <a:t>		Two most recent years average</a:t>
            </a:r>
          </a:p>
          <a:p>
            <a:r>
              <a:rPr lang="en-US" dirty="0"/>
              <a:t>	</a:t>
            </a:r>
            <a:r>
              <a:rPr lang="en-US" dirty="0" smtClean="0"/>
              <a:t>					               at or above 930</a:t>
            </a:r>
          </a:p>
          <a:p>
            <a:endParaRPr lang="en-US" dirty="0" smtClean="0"/>
          </a:p>
          <a:p>
            <a:r>
              <a:rPr lang="en-US" dirty="0" smtClean="0"/>
              <a:t>2014 – 2015	Four year APR of 930     </a:t>
            </a:r>
            <a:r>
              <a:rPr lang="en-US" u="sng" dirty="0" smtClean="0"/>
              <a:t>OR</a:t>
            </a:r>
            <a:r>
              <a:rPr lang="en-US" dirty="0" smtClean="0"/>
              <a:t>		Two most recent years average</a:t>
            </a:r>
          </a:p>
          <a:p>
            <a:r>
              <a:rPr lang="en-US" dirty="0"/>
              <a:t>	</a:t>
            </a:r>
            <a:r>
              <a:rPr lang="en-US" dirty="0" smtClean="0"/>
              <a:t>					               at or above 940</a:t>
            </a:r>
          </a:p>
          <a:p>
            <a:endParaRPr lang="en-US" dirty="0" smtClean="0"/>
          </a:p>
          <a:p>
            <a:r>
              <a:rPr lang="en-US" dirty="0" smtClean="0"/>
              <a:t>2015 – 2016 	Four year APR of 930		                          NA</a:t>
            </a:r>
          </a:p>
          <a:p>
            <a:r>
              <a:rPr lang="en-US" dirty="0" smtClean="0"/>
              <a:t>and beyond</a:t>
            </a:r>
            <a:endParaRPr lang="en-US" dirty="0"/>
          </a:p>
        </p:txBody>
      </p:sp>
    </p:spTree>
    <p:extLst>
      <p:ext uri="{BB962C8B-B14F-4D97-AF65-F5344CB8AC3E}">
        <p14:creationId xmlns:p14="http://schemas.microsoft.com/office/powerpoint/2010/main" val="3710677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04799"/>
            <a:ext cx="8903719" cy="5663089"/>
          </a:xfrm>
          <a:prstGeom prst="rect">
            <a:avLst/>
          </a:prstGeom>
          <a:noFill/>
        </p:spPr>
        <p:txBody>
          <a:bodyPr wrap="none" rtlCol="0">
            <a:spAutoFit/>
          </a:bodyPr>
          <a:lstStyle/>
          <a:p>
            <a:r>
              <a:rPr lang="en-US" sz="2800" b="1" u="sng" dirty="0"/>
              <a:t>Charge of the Committee on Intercollegiate Athletics</a:t>
            </a:r>
            <a:endParaRPr lang="en-US" sz="2800" b="1" dirty="0"/>
          </a:p>
          <a:p>
            <a:endParaRPr lang="en-US" b="1" dirty="0" smtClean="0"/>
          </a:p>
          <a:p>
            <a:endParaRPr lang="en-US" dirty="0"/>
          </a:p>
          <a:p>
            <a:r>
              <a:rPr lang="en-US" sz="2000" dirty="0" smtClean="0"/>
              <a:t>The </a:t>
            </a:r>
            <a:r>
              <a:rPr lang="en-US" sz="2000" dirty="0"/>
              <a:t>Committee on Intercollegiate Athletics </a:t>
            </a:r>
            <a:r>
              <a:rPr lang="en-US" sz="2000" dirty="0" smtClean="0"/>
              <a:t>shall:</a:t>
            </a:r>
            <a:endParaRPr lang="en-US" sz="2000" dirty="0"/>
          </a:p>
          <a:p>
            <a:r>
              <a:rPr lang="en-US" sz="2000" dirty="0"/>
              <a:t> </a:t>
            </a:r>
          </a:p>
          <a:p>
            <a:pPr marL="342900" indent="-342900">
              <a:buAutoNum type="arabicParenBoth"/>
            </a:pPr>
            <a:r>
              <a:rPr lang="en-US" sz="2000" dirty="0" smtClean="0"/>
              <a:t>recommend </a:t>
            </a:r>
            <a:r>
              <a:rPr lang="en-US" sz="2000" dirty="0"/>
              <a:t>to the President the policies for the operation of the Intercollegiate </a:t>
            </a:r>
            <a:endParaRPr lang="en-US" sz="2000" dirty="0" smtClean="0"/>
          </a:p>
          <a:p>
            <a:r>
              <a:rPr lang="en-US" sz="2000" dirty="0" smtClean="0"/>
              <a:t>Athletics </a:t>
            </a:r>
            <a:r>
              <a:rPr lang="en-US" sz="2000" dirty="0"/>
              <a:t>program at Auburn University, </a:t>
            </a:r>
          </a:p>
          <a:p>
            <a:r>
              <a:rPr lang="en-US" sz="2000" dirty="0"/>
              <a:t> </a:t>
            </a:r>
          </a:p>
          <a:p>
            <a:r>
              <a:rPr lang="en-US" sz="2000" dirty="0"/>
              <a:t>(2) monitor for the President all aspects of the Intercollegiate Athletics Program at </a:t>
            </a:r>
            <a:endParaRPr lang="en-US" sz="2000" dirty="0" smtClean="0"/>
          </a:p>
          <a:p>
            <a:r>
              <a:rPr lang="en-US" sz="2000" dirty="0" smtClean="0"/>
              <a:t>Auburn </a:t>
            </a:r>
            <a:r>
              <a:rPr lang="en-US" sz="2000" dirty="0"/>
              <a:t>University for compliance with University policies, and with NCAA and SEC </a:t>
            </a:r>
            <a:endParaRPr lang="en-US" sz="2000" dirty="0" smtClean="0"/>
          </a:p>
          <a:p>
            <a:r>
              <a:rPr lang="en-US" sz="2000" dirty="0" smtClean="0"/>
              <a:t>legislation. </a:t>
            </a:r>
            <a:endParaRPr lang="en-US" sz="2000" dirty="0"/>
          </a:p>
          <a:p>
            <a:r>
              <a:rPr lang="en-US" sz="2000" dirty="0"/>
              <a:t> </a:t>
            </a:r>
          </a:p>
          <a:p>
            <a:r>
              <a:rPr lang="en-US" sz="2000" dirty="0"/>
              <a:t>(3) assist the President and the Director of Athletics on any aspect of the </a:t>
            </a:r>
            <a:endParaRPr lang="en-US" sz="2000" dirty="0" smtClean="0"/>
          </a:p>
          <a:p>
            <a:r>
              <a:rPr lang="en-US" sz="2000" dirty="0" smtClean="0"/>
              <a:t>Intercollegiate Athletics </a:t>
            </a:r>
            <a:r>
              <a:rPr lang="en-US" sz="2000" dirty="0"/>
              <a:t>Program for which advice or assistance is requested.  </a:t>
            </a:r>
            <a:endParaRPr lang="en-US" sz="2000" dirty="0" smtClean="0"/>
          </a:p>
          <a:p>
            <a:endParaRPr lang="en-US" sz="2000" dirty="0" smtClean="0"/>
          </a:p>
          <a:p>
            <a:r>
              <a:rPr lang="en-US" sz="2000" dirty="0" smtClean="0"/>
              <a:t>The </a:t>
            </a:r>
            <a:r>
              <a:rPr lang="en-US" sz="2000" dirty="0"/>
              <a:t>Committee on Intercollegiate Athletics shall meet once per quarter and </a:t>
            </a:r>
            <a:endParaRPr lang="en-US" sz="2000" dirty="0" smtClean="0"/>
          </a:p>
          <a:p>
            <a:r>
              <a:rPr lang="en-US" sz="2000" dirty="0" smtClean="0"/>
              <a:t>additionally </a:t>
            </a:r>
            <a:r>
              <a:rPr lang="en-US" sz="2000" dirty="0"/>
              <a:t>as called by the President of Auburn University.</a:t>
            </a:r>
          </a:p>
          <a:p>
            <a:endParaRPr lang="en-US" dirty="0"/>
          </a:p>
        </p:txBody>
      </p:sp>
    </p:spTree>
    <p:extLst>
      <p:ext uri="{BB962C8B-B14F-4D97-AF65-F5344CB8AC3E}">
        <p14:creationId xmlns:p14="http://schemas.microsoft.com/office/powerpoint/2010/main" val="358213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219200"/>
            <a:ext cx="184731" cy="369332"/>
          </a:xfrm>
          <a:prstGeom prst="rect">
            <a:avLst/>
          </a:prstGeom>
          <a:noFill/>
        </p:spPr>
        <p:txBody>
          <a:bodyPr wrap="non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30462376"/>
              </p:ext>
            </p:extLst>
          </p:nvPr>
        </p:nvGraphicFramePr>
        <p:xfrm>
          <a:off x="1242918" y="228600"/>
          <a:ext cx="7139082" cy="5849441"/>
        </p:xfrm>
        <a:graphic>
          <a:graphicData uri="http://schemas.openxmlformats.org/drawingml/2006/table">
            <a:tbl>
              <a:tblPr/>
              <a:tblGrid>
                <a:gridCol w="2186082"/>
                <a:gridCol w="4953000"/>
              </a:tblGrid>
              <a:tr h="381001">
                <a:tc>
                  <a:txBody>
                    <a:bodyPr/>
                    <a:lstStyle/>
                    <a:p>
                      <a:r>
                        <a:rPr lang="en-US" sz="2000" b="1" dirty="0"/>
                        <a:t>Sport</a:t>
                      </a:r>
                    </a:p>
                  </a:txBody>
                  <a:tcPr marL="29581" marR="29581" marT="14791" marB="14791" anchor="ctr">
                    <a:lnL>
                      <a:noFill/>
                    </a:lnL>
                    <a:lnR>
                      <a:noFill/>
                    </a:lnR>
                    <a:lnT>
                      <a:noFill/>
                    </a:lnT>
                    <a:lnB>
                      <a:noFill/>
                    </a:lnB>
                  </a:tcPr>
                </a:tc>
                <a:tc>
                  <a:txBody>
                    <a:bodyPr/>
                    <a:lstStyle/>
                    <a:p>
                      <a:r>
                        <a:rPr lang="en-US" sz="1800" b="1" dirty="0" smtClean="0"/>
                        <a:t>APR    Multi-Year (4 year) Rate   Posted</a:t>
                      </a:r>
                      <a:r>
                        <a:rPr lang="en-US" sz="1800" b="1" baseline="0" dirty="0" smtClean="0"/>
                        <a:t> </a:t>
                      </a:r>
                      <a:r>
                        <a:rPr lang="en-US" sz="1800" b="1" dirty="0" smtClean="0"/>
                        <a:t>Spring 2014</a:t>
                      </a:r>
                      <a:endParaRPr lang="en-US" sz="1800" b="1" dirty="0"/>
                    </a:p>
                  </a:txBody>
                  <a:tcPr marL="29581" marR="29581" marT="14791" marB="14791" anchor="ctr">
                    <a:lnL>
                      <a:noFill/>
                    </a:lnL>
                    <a:lnR>
                      <a:noFill/>
                    </a:lnR>
                    <a:lnT>
                      <a:noFill/>
                    </a:lnT>
                    <a:lnB>
                      <a:noFill/>
                    </a:lnB>
                  </a:tcPr>
                </a:tc>
              </a:tr>
              <a:tr h="242898">
                <a:tc>
                  <a:txBody>
                    <a:bodyPr/>
                    <a:lstStyle/>
                    <a:p>
                      <a:r>
                        <a:rPr lang="en-US" sz="1600" b="1" dirty="0"/>
                        <a:t>Baseball</a:t>
                      </a:r>
                    </a:p>
                  </a:txBody>
                  <a:tcPr marL="29581" marR="29581" marT="14791" marB="14791" anchor="ctr">
                    <a:lnL>
                      <a:noFill/>
                    </a:lnL>
                    <a:lnR>
                      <a:noFill/>
                    </a:lnR>
                    <a:lnT>
                      <a:noFill/>
                    </a:lnT>
                    <a:lnB>
                      <a:noFill/>
                    </a:lnB>
                  </a:tcPr>
                </a:tc>
                <a:tc>
                  <a:txBody>
                    <a:bodyPr/>
                    <a:lstStyle/>
                    <a:p>
                      <a:pPr algn="l"/>
                      <a:r>
                        <a:rPr lang="en-US" sz="1600" b="1" dirty="0" smtClean="0"/>
                        <a:t>          957</a:t>
                      </a:r>
                      <a:endParaRPr lang="en-US" sz="1600" b="1" dirty="0"/>
                    </a:p>
                  </a:txBody>
                  <a:tcPr marL="29581" marR="29581" marT="14791" marB="14791" anchor="ctr">
                    <a:lnL>
                      <a:noFill/>
                    </a:lnL>
                    <a:lnR>
                      <a:noFill/>
                    </a:lnR>
                    <a:lnT>
                      <a:noFill/>
                    </a:lnT>
                    <a:lnB>
                      <a:noFill/>
                    </a:lnB>
                  </a:tcPr>
                </a:tc>
              </a:tr>
              <a:tr h="242898">
                <a:tc>
                  <a:txBody>
                    <a:bodyPr/>
                    <a:lstStyle/>
                    <a:p>
                      <a:r>
                        <a:rPr lang="en-US" sz="1600" b="1" dirty="0"/>
                        <a:t>Football</a:t>
                      </a:r>
                    </a:p>
                  </a:txBody>
                  <a:tcPr marL="29581" marR="29581" marT="14791" marB="14791" anchor="ctr">
                    <a:lnL>
                      <a:noFill/>
                    </a:lnL>
                    <a:lnR>
                      <a:noFill/>
                    </a:lnR>
                    <a:lnT>
                      <a:noFill/>
                    </a:lnT>
                    <a:lnB>
                      <a:noFill/>
                    </a:lnB>
                  </a:tcPr>
                </a:tc>
                <a:tc>
                  <a:txBody>
                    <a:bodyPr/>
                    <a:lstStyle/>
                    <a:p>
                      <a:pPr algn="l"/>
                      <a:r>
                        <a:rPr lang="en-US" sz="1600" b="1" dirty="0" smtClean="0"/>
                        <a:t>          965</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Basketball</a:t>
                      </a:r>
                    </a:p>
                  </a:txBody>
                  <a:tcPr marL="29581" marR="29581" marT="14791" marB="14791" anchor="ctr">
                    <a:lnL>
                      <a:noFill/>
                    </a:lnL>
                    <a:lnR>
                      <a:noFill/>
                    </a:lnR>
                    <a:lnT>
                      <a:noFill/>
                    </a:lnT>
                    <a:lnB>
                      <a:noFill/>
                    </a:lnB>
                  </a:tcPr>
                </a:tc>
                <a:tc>
                  <a:txBody>
                    <a:bodyPr/>
                    <a:lstStyle/>
                    <a:p>
                      <a:pPr algn="l"/>
                      <a:r>
                        <a:rPr lang="en-US" sz="1600" b="1" dirty="0" smtClean="0"/>
                        <a:t>          940</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Cross Country</a:t>
                      </a:r>
                    </a:p>
                  </a:txBody>
                  <a:tcPr marL="29581" marR="29581" marT="14791" marB="14791" anchor="ctr">
                    <a:lnL>
                      <a:noFill/>
                    </a:lnL>
                    <a:lnR>
                      <a:noFill/>
                    </a:lnR>
                    <a:lnT>
                      <a:noFill/>
                    </a:lnT>
                    <a:lnB>
                      <a:noFill/>
                    </a:lnB>
                  </a:tcPr>
                </a:tc>
                <a:tc>
                  <a:txBody>
                    <a:bodyPr/>
                    <a:lstStyle/>
                    <a:p>
                      <a:pPr algn="l"/>
                      <a:r>
                        <a:rPr lang="en-US" sz="1600" b="1" dirty="0" smtClean="0"/>
                        <a:t>          1000</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Golf</a:t>
                      </a:r>
                    </a:p>
                  </a:txBody>
                  <a:tcPr marL="29581" marR="29581" marT="14791" marB="14791" anchor="ctr">
                    <a:lnL>
                      <a:noFill/>
                    </a:lnL>
                    <a:lnR>
                      <a:noFill/>
                    </a:lnR>
                    <a:lnT>
                      <a:noFill/>
                    </a:lnT>
                    <a:lnB>
                      <a:noFill/>
                    </a:lnB>
                  </a:tcPr>
                </a:tc>
                <a:tc>
                  <a:txBody>
                    <a:bodyPr/>
                    <a:lstStyle/>
                    <a:p>
                      <a:pPr algn="l"/>
                      <a:r>
                        <a:rPr lang="en-US" sz="1600" b="1" dirty="0" smtClean="0"/>
                        <a:t>          1000</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Swimming</a:t>
                      </a:r>
                    </a:p>
                  </a:txBody>
                  <a:tcPr marL="29581" marR="29581" marT="14791" marB="14791" anchor="ctr">
                    <a:lnL>
                      <a:noFill/>
                    </a:lnL>
                    <a:lnR>
                      <a:noFill/>
                    </a:lnR>
                    <a:lnT>
                      <a:noFill/>
                    </a:lnT>
                    <a:lnB>
                      <a:noFill/>
                    </a:lnB>
                  </a:tcPr>
                </a:tc>
                <a:tc>
                  <a:txBody>
                    <a:bodyPr/>
                    <a:lstStyle/>
                    <a:p>
                      <a:pPr algn="l"/>
                      <a:r>
                        <a:rPr lang="en-US" sz="1600" b="1" dirty="0" smtClean="0"/>
                        <a:t>          961</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Tennis</a:t>
                      </a:r>
                    </a:p>
                  </a:txBody>
                  <a:tcPr marL="29581" marR="29581" marT="14791" marB="14791" anchor="ctr">
                    <a:lnL>
                      <a:noFill/>
                    </a:lnL>
                    <a:lnR>
                      <a:noFill/>
                    </a:lnR>
                    <a:lnT>
                      <a:noFill/>
                    </a:lnT>
                    <a:lnB>
                      <a:noFill/>
                    </a:lnB>
                  </a:tcPr>
                </a:tc>
                <a:tc>
                  <a:txBody>
                    <a:bodyPr/>
                    <a:lstStyle/>
                    <a:p>
                      <a:pPr algn="l"/>
                      <a:r>
                        <a:rPr lang="en-US" sz="1600" b="1" dirty="0" smtClean="0"/>
                        <a:t>          966</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Track, Indoor</a:t>
                      </a:r>
                    </a:p>
                  </a:txBody>
                  <a:tcPr marL="29581" marR="29581" marT="14791" marB="14791" anchor="ctr">
                    <a:lnL>
                      <a:noFill/>
                    </a:lnL>
                    <a:lnR>
                      <a:noFill/>
                    </a:lnR>
                    <a:lnT>
                      <a:noFill/>
                    </a:lnT>
                    <a:lnB>
                      <a:noFill/>
                    </a:lnB>
                  </a:tcPr>
                </a:tc>
                <a:tc>
                  <a:txBody>
                    <a:bodyPr/>
                    <a:lstStyle/>
                    <a:p>
                      <a:pPr algn="l"/>
                      <a:r>
                        <a:rPr lang="en-US" sz="1600" b="1" dirty="0" smtClean="0"/>
                        <a:t>          987  </a:t>
                      </a:r>
                      <a:endParaRPr lang="en-US" sz="1600" b="1" dirty="0"/>
                    </a:p>
                  </a:txBody>
                  <a:tcPr marL="29581" marR="29581" marT="14791" marB="14791" anchor="ctr">
                    <a:lnL>
                      <a:noFill/>
                    </a:lnL>
                    <a:lnR>
                      <a:noFill/>
                    </a:lnR>
                    <a:lnT>
                      <a:noFill/>
                    </a:lnT>
                    <a:lnB>
                      <a:noFill/>
                    </a:lnB>
                  </a:tcPr>
                </a:tc>
              </a:tr>
              <a:tr h="242898">
                <a:tc>
                  <a:txBody>
                    <a:bodyPr/>
                    <a:lstStyle/>
                    <a:p>
                      <a:r>
                        <a:rPr lang="en-US" sz="1600" b="1" dirty="0"/>
                        <a:t>Men's Track, Outdoor</a:t>
                      </a:r>
                    </a:p>
                  </a:txBody>
                  <a:tcPr marL="29581" marR="29581" marT="14791" marB="14791" anchor="ctr">
                    <a:lnL>
                      <a:noFill/>
                    </a:lnL>
                    <a:lnR>
                      <a:noFill/>
                    </a:lnR>
                    <a:lnT>
                      <a:noFill/>
                    </a:lnT>
                    <a:lnB>
                      <a:noFill/>
                    </a:lnB>
                  </a:tcPr>
                </a:tc>
                <a:tc>
                  <a:txBody>
                    <a:bodyPr/>
                    <a:lstStyle/>
                    <a:p>
                      <a:pPr algn="l"/>
                      <a:r>
                        <a:rPr lang="en-US" sz="1600" b="1" dirty="0" smtClean="0"/>
                        <a:t>          987   </a:t>
                      </a:r>
                      <a:endParaRPr lang="en-US" sz="1600" b="1" dirty="0"/>
                    </a:p>
                  </a:txBody>
                  <a:tcPr marL="29581" marR="29581" marT="14791" marB="14791" anchor="ctr">
                    <a:lnL>
                      <a:noFill/>
                    </a:lnL>
                    <a:lnR>
                      <a:noFill/>
                    </a:lnR>
                    <a:lnT>
                      <a:noFill/>
                    </a:lnT>
                    <a:lnB>
                      <a:noFill/>
                    </a:lnB>
                  </a:tcPr>
                </a:tc>
              </a:tr>
              <a:tr h="242898">
                <a:tc>
                  <a:txBody>
                    <a:bodyPr/>
                    <a:lstStyle/>
                    <a:p>
                      <a:r>
                        <a:rPr lang="en-US" sz="1600" b="1" dirty="0"/>
                        <a:t>Softball</a:t>
                      </a:r>
                    </a:p>
                  </a:txBody>
                  <a:tcPr marL="29581" marR="29581" marT="14791" marB="14791" anchor="ctr">
                    <a:lnL>
                      <a:noFill/>
                    </a:lnL>
                    <a:lnR>
                      <a:noFill/>
                    </a:lnR>
                    <a:lnT>
                      <a:noFill/>
                    </a:lnT>
                    <a:lnB>
                      <a:noFill/>
                    </a:lnB>
                  </a:tcPr>
                </a:tc>
                <a:tc>
                  <a:txBody>
                    <a:bodyPr/>
                    <a:lstStyle/>
                    <a:p>
                      <a:pPr algn="l"/>
                      <a:r>
                        <a:rPr lang="en-US" sz="1600" b="1" dirty="0" smtClean="0"/>
                        <a:t>          983</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Basketball</a:t>
                      </a:r>
                    </a:p>
                  </a:txBody>
                  <a:tcPr marL="29581" marR="29581" marT="14791" marB="14791" anchor="ctr">
                    <a:lnL>
                      <a:noFill/>
                    </a:lnL>
                    <a:lnR>
                      <a:noFill/>
                    </a:lnR>
                    <a:lnT>
                      <a:noFill/>
                    </a:lnT>
                    <a:lnB>
                      <a:noFill/>
                    </a:lnB>
                  </a:tcPr>
                </a:tc>
                <a:tc>
                  <a:txBody>
                    <a:bodyPr/>
                    <a:lstStyle/>
                    <a:p>
                      <a:pPr algn="l"/>
                      <a:r>
                        <a:rPr lang="en-US" sz="1600" b="1" dirty="0" smtClean="0"/>
                        <a:t>          990  </a:t>
                      </a:r>
                      <a:endParaRPr lang="en-US" sz="1600" b="1" dirty="0"/>
                    </a:p>
                  </a:txBody>
                  <a:tcPr marL="29581" marR="29581" marT="14791" marB="14791" anchor="ctr">
                    <a:lnL>
                      <a:noFill/>
                    </a:lnL>
                    <a:lnR>
                      <a:noFill/>
                    </a:lnR>
                    <a:lnT>
                      <a:noFill/>
                    </a:lnT>
                    <a:lnB>
                      <a:noFill/>
                    </a:lnB>
                  </a:tcPr>
                </a:tc>
              </a:tr>
              <a:tr h="269856">
                <a:tc>
                  <a:txBody>
                    <a:bodyPr/>
                    <a:lstStyle/>
                    <a:p>
                      <a:r>
                        <a:rPr lang="en-US" sz="1600" b="1" dirty="0"/>
                        <a:t>Women's Cross Country</a:t>
                      </a:r>
                    </a:p>
                  </a:txBody>
                  <a:tcPr marL="29581" marR="29581" marT="14791" marB="14791" anchor="ctr">
                    <a:lnL>
                      <a:noFill/>
                    </a:lnL>
                    <a:lnR>
                      <a:noFill/>
                    </a:lnR>
                    <a:lnT>
                      <a:noFill/>
                    </a:lnT>
                    <a:lnB>
                      <a:noFill/>
                    </a:lnB>
                  </a:tcPr>
                </a:tc>
                <a:tc>
                  <a:txBody>
                    <a:bodyPr/>
                    <a:lstStyle/>
                    <a:p>
                      <a:pPr algn="l"/>
                      <a:r>
                        <a:rPr lang="en-US" sz="1600" b="1" dirty="0" smtClean="0"/>
                        <a:t>          987</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Golf</a:t>
                      </a:r>
                    </a:p>
                  </a:txBody>
                  <a:tcPr marL="29581" marR="29581" marT="14791" marB="14791" anchor="ctr">
                    <a:lnL>
                      <a:noFill/>
                    </a:lnL>
                    <a:lnR>
                      <a:noFill/>
                    </a:lnR>
                    <a:lnT>
                      <a:noFill/>
                    </a:lnT>
                    <a:lnB>
                      <a:noFill/>
                    </a:lnB>
                  </a:tcPr>
                </a:tc>
                <a:tc>
                  <a:txBody>
                    <a:bodyPr/>
                    <a:lstStyle/>
                    <a:p>
                      <a:pPr algn="l"/>
                      <a:r>
                        <a:rPr lang="en-US" sz="1600" b="1" dirty="0" smtClean="0"/>
                        <a:t>          983</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Gymnastics</a:t>
                      </a:r>
                    </a:p>
                  </a:txBody>
                  <a:tcPr marL="29581" marR="29581" marT="14791" marB="14791" anchor="ctr">
                    <a:lnL>
                      <a:noFill/>
                    </a:lnL>
                    <a:lnR>
                      <a:noFill/>
                    </a:lnR>
                    <a:lnT>
                      <a:noFill/>
                    </a:lnT>
                    <a:lnB>
                      <a:noFill/>
                    </a:lnB>
                  </a:tcPr>
                </a:tc>
                <a:tc>
                  <a:txBody>
                    <a:bodyPr/>
                    <a:lstStyle/>
                    <a:p>
                      <a:pPr algn="l"/>
                      <a:r>
                        <a:rPr lang="en-US" sz="1600" b="1" dirty="0" smtClean="0"/>
                        <a:t>          991</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Soccer</a:t>
                      </a:r>
                    </a:p>
                  </a:txBody>
                  <a:tcPr marL="29581" marR="29581" marT="14791" marB="14791" anchor="ctr">
                    <a:lnL>
                      <a:noFill/>
                    </a:lnL>
                    <a:lnR>
                      <a:noFill/>
                    </a:lnR>
                    <a:lnT>
                      <a:noFill/>
                    </a:lnT>
                    <a:lnB>
                      <a:noFill/>
                    </a:lnB>
                  </a:tcPr>
                </a:tc>
                <a:tc>
                  <a:txBody>
                    <a:bodyPr/>
                    <a:lstStyle/>
                    <a:p>
                      <a:pPr algn="l"/>
                      <a:r>
                        <a:rPr lang="en-US" sz="1600" b="1" dirty="0" smtClean="0"/>
                        <a:t>          992</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Swimming</a:t>
                      </a:r>
                    </a:p>
                  </a:txBody>
                  <a:tcPr marL="29581" marR="29581" marT="14791" marB="14791" anchor="ctr">
                    <a:lnL>
                      <a:noFill/>
                    </a:lnL>
                    <a:lnR>
                      <a:noFill/>
                    </a:lnR>
                    <a:lnT>
                      <a:noFill/>
                    </a:lnT>
                    <a:lnB>
                      <a:noFill/>
                    </a:lnB>
                  </a:tcPr>
                </a:tc>
                <a:tc>
                  <a:txBody>
                    <a:bodyPr/>
                    <a:lstStyle/>
                    <a:p>
                      <a:pPr algn="l"/>
                      <a:r>
                        <a:rPr lang="en-US" sz="1600" b="1" dirty="0" smtClean="0"/>
                        <a:t>          978</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Tennis</a:t>
                      </a:r>
                    </a:p>
                  </a:txBody>
                  <a:tcPr marL="29581" marR="29581" marT="14791" marB="14791" anchor="ctr">
                    <a:lnL>
                      <a:noFill/>
                    </a:lnL>
                    <a:lnR>
                      <a:noFill/>
                    </a:lnR>
                    <a:lnT>
                      <a:noFill/>
                    </a:lnT>
                    <a:lnB>
                      <a:noFill/>
                    </a:lnB>
                  </a:tcPr>
                </a:tc>
                <a:tc>
                  <a:txBody>
                    <a:bodyPr/>
                    <a:lstStyle/>
                    <a:p>
                      <a:pPr algn="l"/>
                      <a:r>
                        <a:rPr lang="en-US" sz="1600" b="1" dirty="0" smtClean="0"/>
                        <a:t>          993</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Track, Indoor</a:t>
                      </a:r>
                    </a:p>
                  </a:txBody>
                  <a:tcPr marL="29581" marR="29581" marT="14791" marB="14791" anchor="ctr">
                    <a:lnL>
                      <a:noFill/>
                    </a:lnL>
                    <a:lnR>
                      <a:noFill/>
                    </a:lnR>
                    <a:lnT>
                      <a:noFill/>
                    </a:lnT>
                    <a:lnB>
                      <a:noFill/>
                    </a:lnB>
                  </a:tcPr>
                </a:tc>
                <a:tc>
                  <a:txBody>
                    <a:bodyPr/>
                    <a:lstStyle/>
                    <a:p>
                      <a:pPr algn="l"/>
                      <a:r>
                        <a:rPr lang="en-US" sz="1600" b="1" dirty="0" smtClean="0"/>
                        <a:t>          987</a:t>
                      </a:r>
                      <a:endParaRPr lang="en-US" sz="1600" b="1" dirty="0"/>
                    </a:p>
                  </a:txBody>
                  <a:tcPr marL="29581" marR="29581" marT="14791" marB="14791" anchor="ctr">
                    <a:lnL>
                      <a:noFill/>
                    </a:lnL>
                    <a:lnR>
                      <a:noFill/>
                    </a:lnR>
                    <a:lnT>
                      <a:noFill/>
                    </a:lnT>
                    <a:lnB>
                      <a:noFill/>
                    </a:lnB>
                  </a:tcPr>
                </a:tc>
              </a:tr>
              <a:tr h="263525">
                <a:tc>
                  <a:txBody>
                    <a:bodyPr/>
                    <a:lstStyle/>
                    <a:p>
                      <a:r>
                        <a:rPr lang="en-US" sz="1600" b="1" dirty="0"/>
                        <a:t>Women's Track, Outdoor</a:t>
                      </a:r>
                    </a:p>
                  </a:txBody>
                  <a:tcPr marL="29581" marR="29581" marT="14791" marB="14791" anchor="ctr">
                    <a:lnL>
                      <a:noFill/>
                    </a:lnL>
                    <a:lnR>
                      <a:noFill/>
                    </a:lnR>
                    <a:lnT>
                      <a:noFill/>
                    </a:lnT>
                    <a:lnB>
                      <a:noFill/>
                    </a:lnB>
                  </a:tcPr>
                </a:tc>
                <a:tc>
                  <a:txBody>
                    <a:bodyPr/>
                    <a:lstStyle/>
                    <a:p>
                      <a:pPr algn="l"/>
                      <a:r>
                        <a:rPr lang="en-US" sz="1600" b="1" dirty="0" smtClean="0"/>
                        <a:t>          987</a:t>
                      </a:r>
                      <a:endParaRPr lang="en-US" sz="1600" b="1" dirty="0"/>
                    </a:p>
                  </a:txBody>
                  <a:tcPr marL="29581" marR="29581" marT="14791" marB="14791" anchor="ctr">
                    <a:lnL>
                      <a:noFill/>
                    </a:lnL>
                    <a:lnR>
                      <a:noFill/>
                    </a:lnR>
                    <a:lnT>
                      <a:noFill/>
                    </a:lnT>
                    <a:lnB>
                      <a:noFill/>
                    </a:lnB>
                  </a:tcPr>
                </a:tc>
              </a:tr>
              <a:tr h="242898">
                <a:tc>
                  <a:txBody>
                    <a:bodyPr/>
                    <a:lstStyle/>
                    <a:p>
                      <a:r>
                        <a:rPr lang="en-US" sz="1600" b="1" dirty="0"/>
                        <a:t>Women's Volleyball</a:t>
                      </a:r>
                    </a:p>
                  </a:txBody>
                  <a:tcPr marL="29581" marR="29581" marT="14791" marB="14791" anchor="ctr">
                    <a:lnL>
                      <a:noFill/>
                    </a:lnL>
                    <a:lnR>
                      <a:noFill/>
                    </a:lnR>
                    <a:lnT>
                      <a:noFill/>
                    </a:lnT>
                    <a:lnB>
                      <a:noFill/>
                    </a:lnB>
                  </a:tcPr>
                </a:tc>
                <a:tc>
                  <a:txBody>
                    <a:bodyPr/>
                    <a:lstStyle/>
                    <a:p>
                      <a:pPr algn="l"/>
                      <a:r>
                        <a:rPr lang="en-US" sz="1600" b="1" dirty="0" smtClean="0"/>
                        <a:t>          975</a:t>
                      </a:r>
                      <a:endParaRPr lang="en-US" sz="1600" b="1" dirty="0"/>
                    </a:p>
                  </a:txBody>
                  <a:tcPr marL="29581" marR="29581" marT="14791" marB="14791" anchor="ctr">
                    <a:lnL>
                      <a:noFill/>
                    </a:lnL>
                    <a:lnR>
                      <a:noFill/>
                    </a:lnR>
                    <a:lnT>
                      <a:noFill/>
                    </a:lnT>
                    <a:lnB>
                      <a:noFill/>
                    </a:lnB>
                  </a:tcPr>
                </a:tc>
              </a:tr>
            </a:tbl>
          </a:graphicData>
        </a:graphic>
      </p:graphicFrame>
      <p:sp>
        <p:nvSpPr>
          <p:cNvPr id="7" name="TextBox 6"/>
          <p:cNvSpPr txBox="1"/>
          <p:nvPr/>
        </p:nvSpPr>
        <p:spPr>
          <a:xfrm>
            <a:off x="4572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2823626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1295400"/>
            <a:ext cx="184731" cy="369332"/>
          </a:xfrm>
          <a:prstGeom prst="rect">
            <a:avLst/>
          </a:prstGeom>
          <a:noFill/>
        </p:spPr>
        <p:txBody>
          <a:bodyPr wrap="none" rtlCol="0">
            <a:spAutoFit/>
          </a:bodyPr>
          <a:lstStyle/>
          <a:p>
            <a:endParaRPr lang="en-US" dirty="0"/>
          </a:p>
        </p:txBody>
      </p:sp>
      <p:sp>
        <p:nvSpPr>
          <p:cNvPr id="7" name="TextBox 6"/>
          <p:cNvSpPr txBox="1"/>
          <p:nvPr/>
        </p:nvSpPr>
        <p:spPr>
          <a:xfrm>
            <a:off x="53685" y="1295400"/>
            <a:ext cx="8987717" cy="4093428"/>
          </a:xfrm>
          <a:prstGeom prst="rect">
            <a:avLst/>
          </a:prstGeom>
          <a:noFill/>
        </p:spPr>
        <p:txBody>
          <a:bodyPr wrap="none" rtlCol="0">
            <a:spAutoFit/>
          </a:bodyPr>
          <a:lstStyle/>
          <a:p>
            <a:r>
              <a:rPr lang="en-US" sz="2000" dirty="0" smtClean="0"/>
              <a:t>In 2009 Jordan Anderson, swimming </a:t>
            </a:r>
            <a:r>
              <a:rPr lang="en-US" sz="2000" dirty="0"/>
              <a:t>and diving </a:t>
            </a:r>
            <a:r>
              <a:rPr lang="en-US" sz="2000" dirty="0" smtClean="0"/>
              <a:t>captain, was awarded a </a:t>
            </a:r>
          </a:p>
          <a:p>
            <a:r>
              <a:rPr lang="en-US" sz="2000" dirty="0" smtClean="0"/>
              <a:t>Rhodes Scholarship. </a:t>
            </a:r>
          </a:p>
          <a:p>
            <a:endParaRPr lang="en-US" sz="2000" dirty="0"/>
          </a:p>
          <a:p>
            <a:r>
              <a:rPr lang="en-US" sz="2000" dirty="0" smtClean="0"/>
              <a:t>In 2010 Erica Meissner, swimming and diving team captain, and gymnast </a:t>
            </a:r>
            <a:r>
              <a:rPr lang="en-US" sz="2000" dirty="0"/>
              <a:t>Krissy </a:t>
            </a:r>
            <a:r>
              <a:rPr lang="en-US" sz="2000" dirty="0" smtClean="0"/>
              <a:t>Voss </a:t>
            </a:r>
          </a:p>
          <a:p>
            <a:r>
              <a:rPr lang="en-US" sz="2000" dirty="0" smtClean="0"/>
              <a:t>were Rhodes Scholar finalists.</a:t>
            </a:r>
          </a:p>
          <a:p>
            <a:endParaRPr lang="en-US" sz="2000" dirty="0"/>
          </a:p>
          <a:p>
            <a:r>
              <a:rPr lang="en-US" sz="2000" dirty="0" smtClean="0"/>
              <a:t>In 2011 Dan Mazzaferro, swimming and diving captain, was a Rhodes Scholar finalist.</a:t>
            </a:r>
          </a:p>
          <a:p>
            <a:endParaRPr lang="en-US" sz="2000" dirty="0"/>
          </a:p>
          <a:p>
            <a:r>
              <a:rPr lang="en-US" sz="2000" dirty="0" smtClean="0"/>
              <a:t>In 2012 and 2013 Ashton Richardson, football, was a Rhodes Scholar Finalist.</a:t>
            </a:r>
          </a:p>
          <a:p>
            <a:endParaRPr lang="en-US" sz="2000" dirty="0" smtClean="0"/>
          </a:p>
          <a:p>
            <a:r>
              <a:rPr lang="en-US" sz="2000" dirty="0" smtClean="0"/>
              <a:t>In 2014 Tofey Leon, swimming and diving captain, was a Rhodes Scholar finalist.</a:t>
            </a:r>
          </a:p>
          <a:p>
            <a:endParaRPr lang="en-US" sz="2000" dirty="0" smtClean="0"/>
          </a:p>
          <a:p>
            <a:endParaRPr lang="en-US" sz="2000" dirty="0"/>
          </a:p>
        </p:txBody>
      </p:sp>
      <p:sp>
        <p:nvSpPr>
          <p:cNvPr id="8" name="TextBox 7"/>
          <p:cNvSpPr txBox="1"/>
          <p:nvPr/>
        </p:nvSpPr>
        <p:spPr>
          <a:xfrm>
            <a:off x="540915" y="598813"/>
            <a:ext cx="2607252" cy="523220"/>
          </a:xfrm>
          <a:prstGeom prst="rect">
            <a:avLst/>
          </a:prstGeom>
          <a:noFill/>
        </p:spPr>
        <p:txBody>
          <a:bodyPr wrap="none" rtlCol="0">
            <a:spAutoFit/>
          </a:bodyPr>
          <a:lstStyle/>
          <a:p>
            <a:r>
              <a:rPr lang="en-US" sz="2800" b="1" dirty="0" smtClean="0"/>
              <a:t>Rhodes Scholars</a:t>
            </a:r>
            <a:endParaRPr lang="en-US" sz="2800" b="1" dirty="0"/>
          </a:p>
        </p:txBody>
      </p:sp>
      <p:sp>
        <p:nvSpPr>
          <p:cNvPr id="11" name="TextBox 10"/>
          <p:cNvSpPr txBox="1"/>
          <p:nvPr/>
        </p:nvSpPr>
        <p:spPr>
          <a:xfrm>
            <a:off x="457200" y="6456933"/>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
        <p:nvSpPr>
          <p:cNvPr id="2" name="TextBox 1"/>
          <p:cNvSpPr txBox="1"/>
          <p:nvPr/>
        </p:nvSpPr>
        <p:spPr>
          <a:xfrm>
            <a:off x="3048000" y="33052"/>
            <a:ext cx="1888274" cy="584775"/>
          </a:xfrm>
          <a:prstGeom prst="rect">
            <a:avLst/>
          </a:prstGeom>
          <a:noFill/>
        </p:spPr>
        <p:txBody>
          <a:bodyPr wrap="none" rtlCol="0">
            <a:spAutoFit/>
          </a:bodyPr>
          <a:lstStyle/>
          <a:p>
            <a:r>
              <a:rPr lang="en-US" sz="3200" b="1" dirty="0"/>
              <a:t>Accolades</a:t>
            </a:r>
          </a:p>
        </p:txBody>
      </p:sp>
      <p:sp>
        <p:nvSpPr>
          <p:cNvPr id="3" name="TextBox 2"/>
          <p:cNvSpPr txBox="1"/>
          <p:nvPr/>
        </p:nvSpPr>
        <p:spPr>
          <a:xfrm>
            <a:off x="2209800" y="5897580"/>
            <a:ext cx="3196709" cy="400110"/>
          </a:xfrm>
          <a:prstGeom prst="rect">
            <a:avLst/>
          </a:prstGeom>
          <a:noFill/>
        </p:spPr>
        <p:txBody>
          <a:bodyPr wrap="none" rtlCol="0">
            <a:spAutoFit/>
          </a:bodyPr>
          <a:lstStyle/>
          <a:p>
            <a:r>
              <a:rPr lang="en-US" sz="2000" b="1" dirty="0" smtClean="0"/>
              <a:t>Special thanks to Paul Harris</a:t>
            </a:r>
            <a:endParaRPr lang="en-US" sz="2000" b="1" dirty="0"/>
          </a:p>
        </p:txBody>
      </p:sp>
    </p:spTree>
    <p:extLst>
      <p:ext uri="{BB962C8B-B14F-4D97-AF65-F5344CB8AC3E}">
        <p14:creationId xmlns:p14="http://schemas.microsoft.com/office/powerpoint/2010/main" val="25751090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63" y="0"/>
            <a:ext cx="8712129" cy="6832640"/>
          </a:xfrm>
          <a:prstGeom prst="rect">
            <a:avLst/>
          </a:prstGeom>
          <a:noFill/>
        </p:spPr>
        <p:txBody>
          <a:bodyPr wrap="none" rtlCol="0">
            <a:spAutoFit/>
          </a:bodyPr>
          <a:lstStyle/>
          <a:p>
            <a:r>
              <a:rPr lang="en-US" sz="3200" b="1" dirty="0" smtClean="0"/>
              <a:t>                                                    Marshall Scholar</a:t>
            </a:r>
          </a:p>
          <a:p>
            <a:endParaRPr lang="en-US" dirty="0"/>
          </a:p>
          <a:p>
            <a:r>
              <a:rPr lang="en-US" sz="2400" b="1" dirty="0" smtClean="0"/>
              <a:t>                                                                       </a:t>
            </a:r>
            <a:r>
              <a:rPr lang="en-US" sz="2800" b="1" dirty="0" smtClean="0"/>
              <a:t>Ashton Richardson </a:t>
            </a:r>
            <a:endParaRPr lang="en-US" sz="2400" b="1" dirty="0" smtClean="0"/>
          </a:p>
          <a:p>
            <a:r>
              <a:rPr lang="en-US" sz="2400" b="1" dirty="0" smtClean="0"/>
              <a:t> </a:t>
            </a:r>
          </a:p>
          <a:p>
            <a:r>
              <a:rPr lang="en-US" sz="2400" b="1" dirty="0" smtClean="0"/>
              <a:t>                                                                        Auburn graduate</a:t>
            </a:r>
          </a:p>
          <a:p>
            <a:r>
              <a:rPr lang="en-US" sz="2400" b="1" dirty="0"/>
              <a:t> </a:t>
            </a:r>
            <a:r>
              <a:rPr lang="en-US" sz="2400" b="1" dirty="0" smtClean="0"/>
              <a:t>                                                          Veterinary student at Texas A&amp;M</a:t>
            </a:r>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smtClean="0"/>
          </a:p>
          <a:p>
            <a:r>
              <a:rPr lang="en-US" dirty="0" smtClean="0"/>
              <a:t>The </a:t>
            </a:r>
            <a:r>
              <a:rPr lang="en-US" dirty="0"/>
              <a:t>Marshall Scholarship program was established in 1953 by an act of British </a:t>
            </a:r>
            <a:endParaRPr lang="en-US" dirty="0" smtClean="0"/>
          </a:p>
          <a:p>
            <a:r>
              <a:rPr lang="en-US" dirty="0" smtClean="0"/>
              <a:t>Parliament </a:t>
            </a:r>
            <a:r>
              <a:rPr lang="en-US" dirty="0"/>
              <a:t>in honor of U.S. Secretary of State George C. Marshall as an expression of </a:t>
            </a:r>
            <a:endParaRPr lang="en-US" dirty="0" smtClean="0"/>
          </a:p>
          <a:p>
            <a:r>
              <a:rPr lang="en-US" dirty="0" smtClean="0"/>
              <a:t>Britain's </a:t>
            </a:r>
            <a:r>
              <a:rPr lang="en-US" dirty="0"/>
              <a:t>gratitude for economic assistance received through the Marshall Plan after </a:t>
            </a:r>
            <a:endParaRPr lang="en-US" dirty="0" smtClean="0"/>
          </a:p>
          <a:p>
            <a:r>
              <a:rPr lang="en-US" dirty="0" smtClean="0"/>
              <a:t>World </a:t>
            </a:r>
            <a:r>
              <a:rPr lang="en-US" dirty="0"/>
              <a:t>War II.  The program is overseen by the Marshall Aid Commemoration Commission.  </a:t>
            </a:r>
            <a:endParaRPr lang="en-US" dirty="0" smtClean="0"/>
          </a:p>
          <a:p>
            <a:r>
              <a:rPr lang="en-US" dirty="0" smtClean="0"/>
              <a:t>The </a:t>
            </a:r>
            <a:r>
              <a:rPr lang="en-US" dirty="0"/>
              <a:t>40 winners are chosen from the approximately 900 students endorsed annually for </a:t>
            </a:r>
            <a:endParaRPr lang="en-US" dirty="0" smtClean="0"/>
          </a:p>
          <a:p>
            <a:r>
              <a:rPr lang="en-US" dirty="0" smtClean="0"/>
              <a:t>the </a:t>
            </a:r>
            <a:r>
              <a:rPr lang="en-US" dirty="0"/>
              <a:t>scholarship by their respective universities.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304958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481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332601"/>
            <a:ext cx="4681346" cy="461665"/>
          </a:xfrm>
          <a:prstGeom prst="rect">
            <a:avLst/>
          </a:prstGeom>
          <a:noFill/>
        </p:spPr>
        <p:txBody>
          <a:bodyPr wrap="none" rtlCol="0">
            <a:spAutoFit/>
          </a:bodyPr>
          <a:lstStyle/>
          <a:p>
            <a:r>
              <a:rPr lang="en-US" sz="2400" b="1" dirty="0" smtClean="0"/>
              <a:t>1A FAR Academic Excellence Award</a:t>
            </a:r>
            <a:endParaRPr lang="en-US" sz="2400" b="1" dirty="0"/>
          </a:p>
        </p:txBody>
      </p:sp>
      <p:sp>
        <p:nvSpPr>
          <p:cNvPr id="3" name="TextBox 2"/>
          <p:cNvSpPr txBox="1"/>
          <p:nvPr/>
        </p:nvSpPr>
        <p:spPr>
          <a:xfrm>
            <a:off x="114300" y="4191000"/>
            <a:ext cx="8839200" cy="1908215"/>
          </a:xfrm>
          <a:prstGeom prst="rect">
            <a:avLst/>
          </a:prstGeom>
          <a:noFill/>
        </p:spPr>
        <p:txBody>
          <a:bodyPr wrap="square" rtlCol="0">
            <a:spAutoFit/>
          </a:bodyPr>
          <a:lstStyle/>
          <a:p>
            <a:r>
              <a:rPr lang="en-US" sz="2000" dirty="0" smtClean="0"/>
              <a:t>Criteria for the award:  </a:t>
            </a:r>
          </a:p>
          <a:p>
            <a:pPr marL="342900" indent="-342900">
              <a:buAutoNum type="arabicPeriod"/>
            </a:pPr>
            <a:r>
              <a:rPr lang="en-US" sz="2000" dirty="0" smtClean="0"/>
              <a:t>Awarded a BS in the previous year         (9-1-2013 to 8-31-2014)</a:t>
            </a:r>
          </a:p>
          <a:p>
            <a:pPr marL="342900" indent="-342900">
              <a:buAutoNum type="arabicPeriod" startAt="2"/>
            </a:pPr>
            <a:r>
              <a:rPr lang="en-US" sz="2000" dirty="0" smtClean="0"/>
              <a:t>Cumulative GPA of 3.8 or above upon graduation</a:t>
            </a:r>
          </a:p>
          <a:p>
            <a:r>
              <a:rPr lang="en-US" sz="2000" dirty="0" smtClean="0"/>
              <a:t>3.   Participated in at least 2 years of intercollegiate athletics at a Football Bowl</a:t>
            </a:r>
          </a:p>
          <a:p>
            <a:r>
              <a:rPr lang="en-US" sz="2000" dirty="0" smtClean="0"/>
              <a:t>Subdivision (FBS) institution in a sport sponsored by an FBS conference.</a:t>
            </a:r>
          </a:p>
          <a:p>
            <a:endParaRPr lang="en-US" dirty="0"/>
          </a:p>
        </p:txBody>
      </p:sp>
      <p:sp>
        <p:nvSpPr>
          <p:cNvPr id="4" name="TextBox 3"/>
          <p:cNvSpPr txBox="1"/>
          <p:nvPr/>
        </p:nvSpPr>
        <p:spPr>
          <a:xfrm>
            <a:off x="90973" y="1119397"/>
            <a:ext cx="8763000" cy="2308324"/>
          </a:xfrm>
          <a:prstGeom prst="rect">
            <a:avLst/>
          </a:prstGeom>
          <a:noFill/>
        </p:spPr>
        <p:txBody>
          <a:bodyPr wrap="square" rtlCol="0">
            <a:spAutoFit/>
          </a:bodyPr>
          <a:lstStyle/>
          <a:p>
            <a:r>
              <a:rPr lang="en-US" b="1" dirty="0" smtClean="0"/>
              <a:t>  Student-Athlete	                         Major			  Sport  </a:t>
            </a:r>
          </a:p>
          <a:p>
            <a:r>
              <a:rPr lang="en-US" dirty="0"/>
              <a:t>Elizabeth Briasco	</a:t>
            </a:r>
            <a:r>
              <a:rPr lang="en-US" dirty="0" smtClean="0"/>
              <a:t>                 Nutrition-Dietetics</a:t>
            </a:r>
            <a:r>
              <a:rPr lang="en-US" dirty="0"/>
              <a:t>	</a:t>
            </a:r>
            <a:r>
              <a:rPr lang="en-US" dirty="0" smtClean="0"/>
              <a:t>                     </a:t>
            </a:r>
            <a:r>
              <a:rPr lang="en-US" dirty="0"/>
              <a:t>Cross Country/Track and Field</a:t>
            </a:r>
          </a:p>
          <a:p>
            <a:r>
              <a:rPr lang="en-US" dirty="0"/>
              <a:t>Jacqueline Kasler		Animal Sciences Pre-Vet	</a:t>
            </a:r>
            <a:r>
              <a:rPr lang="en-US" dirty="0" smtClean="0"/>
              <a:t>   </a:t>
            </a:r>
            <a:r>
              <a:rPr lang="en-US" dirty="0"/>
              <a:t>Tennis</a:t>
            </a:r>
          </a:p>
          <a:p>
            <a:r>
              <a:rPr lang="en-US" dirty="0"/>
              <a:t>Spencer Kerns		Chemistry Pre-Med		</a:t>
            </a:r>
            <a:r>
              <a:rPr lang="en-US" dirty="0" smtClean="0"/>
              <a:t>   Swimming </a:t>
            </a:r>
            <a:r>
              <a:rPr lang="en-US" dirty="0"/>
              <a:t>and Diving</a:t>
            </a:r>
          </a:p>
          <a:p>
            <a:r>
              <a:rPr lang="en-US" dirty="0"/>
              <a:t>Jason Miller		</a:t>
            </a:r>
            <a:r>
              <a:rPr lang="en-US" dirty="0" smtClean="0"/>
              <a:t>Biomedical </a:t>
            </a:r>
            <a:r>
              <a:rPr lang="en-US" dirty="0"/>
              <a:t>Sciences Pre-Med	</a:t>
            </a:r>
            <a:r>
              <a:rPr lang="en-US" dirty="0" smtClean="0"/>
              <a:t>   </a:t>
            </a:r>
            <a:r>
              <a:rPr lang="en-US" dirty="0"/>
              <a:t>Cross Country/Track and Field</a:t>
            </a:r>
          </a:p>
          <a:p>
            <a:r>
              <a:rPr lang="en-US" dirty="0"/>
              <a:t>Marcus </a:t>
            </a:r>
            <a:r>
              <a:rPr lang="en-US" dirty="0" err="1"/>
              <a:t>Popenfoose</a:t>
            </a:r>
            <a:r>
              <a:rPr lang="en-US" dirty="0"/>
              <a:t>	Interdisciplinary Studies	</a:t>
            </a:r>
            <a:r>
              <a:rPr lang="en-US" dirty="0" smtClean="0"/>
              <a:t>   Track </a:t>
            </a:r>
            <a:r>
              <a:rPr lang="en-US" dirty="0"/>
              <a:t>and Field</a:t>
            </a:r>
          </a:p>
          <a:p>
            <a:r>
              <a:rPr lang="en-US" dirty="0"/>
              <a:t>Stephanie </a:t>
            </a:r>
            <a:r>
              <a:rPr lang="en-US" dirty="0" err="1"/>
              <a:t>Rucci</a:t>
            </a:r>
            <a:r>
              <a:rPr lang="en-US" dirty="0"/>
              <a:t>		Human Resources		</a:t>
            </a:r>
            <a:r>
              <a:rPr lang="en-US" dirty="0" smtClean="0"/>
              <a:t>   Equestrian</a:t>
            </a:r>
            <a:endParaRPr lang="en-US" dirty="0"/>
          </a:p>
          <a:p>
            <a:r>
              <a:rPr lang="en-US" dirty="0"/>
              <a:t>Jennifer Waxman		Political Science		</a:t>
            </a:r>
            <a:r>
              <a:rPr lang="en-US" dirty="0" smtClean="0"/>
              <a:t>   Equestrian</a:t>
            </a:r>
            <a:endParaRPr lang="en-US" dirty="0"/>
          </a:p>
        </p:txBody>
      </p:sp>
      <p:cxnSp>
        <p:nvCxnSpPr>
          <p:cNvPr id="8" name="Straight Connector 7"/>
          <p:cNvCxnSpPr/>
          <p:nvPr/>
        </p:nvCxnSpPr>
        <p:spPr>
          <a:xfrm>
            <a:off x="228600" y="1447800"/>
            <a:ext cx="830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945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7338419" cy="2831544"/>
          </a:xfrm>
          <a:prstGeom prst="rect">
            <a:avLst/>
          </a:prstGeom>
          <a:noFill/>
        </p:spPr>
        <p:txBody>
          <a:bodyPr wrap="none" rtlCol="0">
            <a:spAutoFit/>
          </a:bodyPr>
          <a:lstStyle/>
          <a:p>
            <a:r>
              <a:rPr lang="en-US" sz="2800" b="1" dirty="0" smtClean="0"/>
              <a:t>NCAA Postgraduate Scholarship winners in 2014</a:t>
            </a:r>
          </a:p>
          <a:p>
            <a:endParaRPr lang="en-US" dirty="0"/>
          </a:p>
          <a:p>
            <a:endParaRPr lang="en-US" dirty="0"/>
          </a:p>
          <a:p>
            <a:r>
              <a:rPr lang="en-US" sz="2400" dirty="0" smtClean="0"/>
              <a:t>	Spencer Kerns – Swimming &amp; Diving</a:t>
            </a:r>
          </a:p>
          <a:p>
            <a:endParaRPr lang="en-US" sz="2400" dirty="0" smtClean="0"/>
          </a:p>
          <a:p>
            <a:r>
              <a:rPr lang="en-US" sz="2400" dirty="0" smtClean="0"/>
              <a:t>	Tofey Leon – Swimming &amp; Diving </a:t>
            </a:r>
          </a:p>
          <a:p>
            <a:endParaRPr lang="en-US" b="1" dirty="0" smtClean="0"/>
          </a:p>
          <a:p>
            <a:r>
              <a:rPr lang="en-US" b="1" dirty="0"/>
              <a:t>	</a:t>
            </a:r>
            <a:r>
              <a:rPr lang="en-US" sz="2400" dirty="0" smtClean="0"/>
              <a:t>Stephanie </a:t>
            </a:r>
            <a:r>
              <a:rPr lang="en-US" sz="2400" dirty="0" err="1" smtClean="0"/>
              <a:t>Rucci</a:t>
            </a:r>
            <a:r>
              <a:rPr lang="en-US" sz="2400" dirty="0" smtClean="0"/>
              <a:t> – Equestrian </a:t>
            </a:r>
            <a:endParaRPr lang="en-US" sz="2400" dirty="0"/>
          </a:p>
        </p:txBody>
      </p:sp>
      <p:sp>
        <p:nvSpPr>
          <p:cNvPr id="2" name="TextBox 1"/>
          <p:cNvSpPr txBox="1"/>
          <p:nvPr/>
        </p:nvSpPr>
        <p:spPr>
          <a:xfrm>
            <a:off x="685800" y="3505200"/>
            <a:ext cx="7813742" cy="3046988"/>
          </a:xfrm>
          <a:prstGeom prst="rect">
            <a:avLst/>
          </a:prstGeom>
          <a:noFill/>
        </p:spPr>
        <p:txBody>
          <a:bodyPr wrap="none" rtlCol="0">
            <a:spAutoFit/>
          </a:bodyPr>
          <a:lstStyle/>
          <a:p>
            <a:r>
              <a:rPr lang="en-US" sz="2000" dirty="0" smtClean="0"/>
              <a:t>The </a:t>
            </a:r>
            <a:r>
              <a:rPr lang="en-US" sz="2000" dirty="0"/>
              <a:t>NCAA Postgraduate </a:t>
            </a:r>
            <a:r>
              <a:rPr lang="en-US" sz="2000" dirty="0" smtClean="0"/>
              <a:t>Scholarship is </a:t>
            </a:r>
            <a:r>
              <a:rPr lang="en-US" sz="2000" dirty="0"/>
              <a:t>considered one of the highest </a:t>
            </a:r>
            <a:endParaRPr lang="en-US" sz="2000" dirty="0" smtClean="0"/>
          </a:p>
          <a:p>
            <a:r>
              <a:rPr lang="en-US" sz="2000" dirty="0" smtClean="0"/>
              <a:t>academic </a:t>
            </a:r>
            <a:r>
              <a:rPr lang="en-US" sz="2000" dirty="0"/>
              <a:t>honors a student-athlete can receive</a:t>
            </a:r>
            <a:r>
              <a:rPr lang="en-US" sz="2000" dirty="0" smtClean="0"/>
              <a:t>.</a:t>
            </a:r>
          </a:p>
          <a:p>
            <a:endParaRPr lang="en-US" sz="2400" dirty="0" smtClean="0"/>
          </a:p>
          <a:p>
            <a:r>
              <a:rPr lang="en-US" sz="2000" dirty="0" smtClean="0"/>
              <a:t>The </a:t>
            </a:r>
            <a:r>
              <a:rPr lang="en-US" sz="2000" dirty="0"/>
              <a:t>award measures success beyond the playing field, encompassing </a:t>
            </a:r>
            <a:endParaRPr lang="en-US" sz="2000" dirty="0" smtClean="0"/>
          </a:p>
          <a:p>
            <a:r>
              <a:rPr lang="en-US" sz="2000" dirty="0" smtClean="0"/>
              <a:t>academic accomplishments</a:t>
            </a:r>
            <a:r>
              <a:rPr lang="en-US" sz="2000" dirty="0"/>
              <a:t>, campus involvement, community service, </a:t>
            </a:r>
            <a:endParaRPr lang="en-US" sz="2000" dirty="0" smtClean="0"/>
          </a:p>
          <a:p>
            <a:r>
              <a:rPr lang="en-US" sz="2000" dirty="0" smtClean="0"/>
              <a:t>volunteer </a:t>
            </a:r>
            <a:r>
              <a:rPr lang="en-US" sz="2000" dirty="0"/>
              <a:t>activities </a:t>
            </a:r>
            <a:r>
              <a:rPr lang="en-US" sz="2000" dirty="0" smtClean="0"/>
              <a:t>and demonstrated </a:t>
            </a:r>
            <a:r>
              <a:rPr lang="en-US" sz="2000" dirty="0"/>
              <a:t>leadership. </a:t>
            </a:r>
            <a:r>
              <a:rPr lang="en-US" sz="2000" dirty="0" smtClean="0"/>
              <a:t>  </a:t>
            </a:r>
          </a:p>
          <a:p>
            <a:endParaRPr lang="en-US" sz="2400" dirty="0"/>
          </a:p>
          <a:p>
            <a:r>
              <a:rPr lang="en-US" sz="2000" dirty="0" smtClean="0"/>
              <a:t>174 NCAA </a:t>
            </a:r>
            <a:r>
              <a:rPr lang="en-US" sz="2000" dirty="0"/>
              <a:t>senior athletes across </a:t>
            </a:r>
            <a:r>
              <a:rPr lang="en-US" sz="2000" dirty="0" smtClean="0"/>
              <a:t>all </a:t>
            </a:r>
            <a:r>
              <a:rPr lang="en-US" sz="2000" dirty="0"/>
              <a:t>sports and divisions are chosen </a:t>
            </a:r>
            <a:endParaRPr lang="en-US" sz="2000" dirty="0" smtClean="0"/>
          </a:p>
          <a:p>
            <a:r>
              <a:rPr lang="en-US" sz="2000" dirty="0" smtClean="0"/>
              <a:t>each </a:t>
            </a:r>
            <a:r>
              <a:rPr lang="en-US" sz="2000" dirty="0"/>
              <a:t>year and receive a $7,500 grant to pursue </a:t>
            </a:r>
            <a:r>
              <a:rPr lang="en-US" sz="2000" dirty="0" smtClean="0"/>
              <a:t>post-graduate </a:t>
            </a:r>
            <a:r>
              <a:rPr lang="en-US" sz="2000" dirty="0"/>
              <a:t>education.</a:t>
            </a:r>
            <a:r>
              <a:rPr lang="en-US" sz="2400" dirty="0"/>
              <a:t> </a:t>
            </a:r>
          </a:p>
        </p:txBody>
      </p:sp>
    </p:spTree>
    <p:extLst>
      <p:ext uri="{BB962C8B-B14F-4D97-AF65-F5344CB8AC3E}">
        <p14:creationId xmlns:p14="http://schemas.microsoft.com/office/powerpoint/2010/main" val="346915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745" y="1143000"/>
            <a:ext cx="8101641" cy="5355312"/>
          </a:xfrm>
          <a:prstGeom prst="rect">
            <a:avLst/>
          </a:prstGeom>
          <a:noFill/>
        </p:spPr>
        <p:txBody>
          <a:bodyPr wrap="none" rtlCol="0">
            <a:spAutoFit/>
          </a:bodyPr>
          <a:lstStyle/>
          <a:p>
            <a:pPr marL="342900" indent="-342900">
              <a:buAutoNum type="arabicParenBoth"/>
            </a:pPr>
            <a:r>
              <a:rPr lang="en-US" dirty="0" smtClean="0"/>
              <a:t>A </a:t>
            </a:r>
            <a:r>
              <a:rPr lang="en-US" dirty="0"/>
              <a:t>student-athlete must have a grade point average of 3.00 or above for </a:t>
            </a:r>
            <a:endParaRPr lang="en-US" dirty="0" smtClean="0"/>
          </a:p>
          <a:p>
            <a:r>
              <a:rPr lang="en-US" dirty="0" smtClean="0"/>
              <a:t>either </a:t>
            </a:r>
            <a:r>
              <a:rPr lang="en-US" dirty="0"/>
              <a:t>the preceding academic year (two semesters or three quarters) or have a </a:t>
            </a:r>
            <a:endParaRPr lang="en-US" dirty="0" smtClean="0"/>
          </a:p>
          <a:p>
            <a:r>
              <a:rPr lang="en-US" dirty="0" smtClean="0"/>
              <a:t>cumulative </a:t>
            </a:r>
            <a:r>
              <a:rPr lang="en-US" dirty="0"/>
              <a:t>grade point average of 3.00 or above at the nominating institution. </a:t>
            </a:r>
            <a:endParaRPr lang="en-US" dirty="0" smtClean="0"/>
          </a:p>
          <a:p>
            <a:endParaRPr lang="en-US" dirty="0"/>
          </a:p>
          <a:p>
            <a:r>
              <a:rPr lang="en-US" dirty="0" smtClean="0"/>
              <a:t>(</a:t>
            </a:r>
            <a:r>
              <a:rPr lang="en-US" dirty="0"/>
              <a:t>2) If a student-athlete attends summer school, his/her grade point average during </a:t>
            </a:r>
            <a:endParaRPr lang="en-US" dirty="0" smtClean="0"/>
          </a:p>
          <a:p>
            <a:r>
              <a:rPr lang="en-US" dirty="0" smtClean="0"/>
              <a:t>the </a:t>
            </a:r>
            <a:r>
              <a:rPr lang="en-US" dirty="0"/>
              <a:t>summer academic term must be included in the calculation used to determine </a:t>
            </a:r>
            <a:endParaRPr lang="en-US" dirty="0" smtClean="0"/>
          </a:p>
          <a:p>
            <a:r>
              <a:rPr lang="en-US" dirty="0" smtClean="0"/>
              <a:t>eligibility </a:t>
            </a:r>
            <a:r>
              <a:rPr lang="en-US" dirty="0"/>
              <a:t>for the Academic Honor Roll. </a:t>
            </a:r>
            <a:endParaRPr lang="en-US" dirty="0" smtClean="0"/>
          </a:p>
          <a:p>
            <a:endParaRPr lang="en-US" dirty="0"/>
          </a:p>
          <a:p>
            <a:r>
              <a:rPr lang="en-US" dirty="0" smtClean="0"/>
              <a:t>(</a:t>
            </a:r>
            <a:r>
              <a:rPr lang="en-US" dirty="0"/>
              <a:t>3) Student-athletes eligible for the Honor Roll include those receiving an athletics </a:t>
            </a:r>
            <a:endParaRPr lang="en-US" dirty="0" smtClean="0"/>
          </a:p>
          <a:p>
            <a:r>
              <a:rPr lang="en-US" dirty="0" smtClean="0"/>
              <a:t>scholarship</a:t>
            </a:r>
            <a:r>
              <a:rPr lang="en-US" dirty="0"/>
              <a:t>, recipients of an athletics award (i.e., letter winner), and </a:t>
            </a:r>
            <a:r>
              <a:rPr lang="en-US" dirty="0" smtClean="0"/>
              <a:t>non-scholarship</a:t>
            </a:r>
          </a:p>
          <a:p>
            <a:r>
              <a:rPr lang="en-US" dirty="0" smtClean="0"/>
              <a:t> </a:t>
            </a:r>
            <a:r>
              <a:rPr lang="en-US" dirty="0"/>
              <a:t>student-athletes who have been on a varsity team for two seasons. </a:t>
            </a:r>
            <a:endParaRPr lang="en-US" dirty="0" smtClean="0"/>
          </a:p>
          <a:p>
            <a:endParaRPr lang="en-US" dirty="0"/>
          </a:p>
          <a:p>
            <a:r>
              <a:rPr lang="en-US" dirty="0" smtClean="0"/>
              <a:t>(</a:t>
            </a:r>
            <a:r>
              <a:rPr lang="en-US" dirty="0"/>
              <a:t>4) Prior to being nominated, a student-athlete must have successfully completed </a:t>
            </a:r>
            <a:endParaRPr lang="en-US" dirty="0" smtClean="0"/>
          </a:p>
          <a:p>
            <a:r>
              <a:rPr lang="en-US" dirty="0" smtClean="0"/>
              <a:t>24 </a:t>
            </a:r>
            <a:r>
              <a:rPr lang="en-US" dirty="0"/>
              <a:t>semester or 36 quarter hours of non-remedial academic credit toward a </a:t>
            </a:r>
            <a:endParaRPr lang="en-US" dirty="0" smtClean="0"/>
          </a:p>
          <a:p>
            <a:r>
              <a:rPr lang="en-US" dirty="0" smtClean="0"/>
              <a:t>baccalaureate </a:t>
            </a:r>
            <a:r>
              <a:rPr lang="en-US" dirty="0"/>
              <a:t>degree at the nominating institution. </a:t>
            </a:r>
            <a:endParaRPr lang="en-US" dirty="0" smtClean="0"/>
          </a:p>
          <a:p>
            <a:endParaRPr lang="en-US" dirty="0"/>
          </a:p>
          <a:p>
            <a:r>
              <a:rPr lang="en-US" dirty="0" smtClean="0"/>
              <a:t>(</a:t>
            </a:r>
            <a:r>
              <a:rPr lang="en-US" dirty="0"/>
              <a:t>5) The student-athlete must have been a member of a varsity team for the sport’s </a:t>
            </a:r>
            <a:endParaRPr lang="en-US" dirty="0" smtClean="0"/>
          </a:p>
          <a:p>
            <a:r>
              <a:rPr lang="en-US" dirty="0" smtClean="0"/>
              <a:t>entire </a:t>
            </a:r>
            <a:r>
              <a:rPr lang="en-US" dirty="0"/>
              <a:t>NCAA Championship segment.</a:t>
            </a:r>
          </a:p>
          <a:p>
            <a:endParaRPr lang="en-US" dirty="0"/>
          </a:p>
        </p:txBody>
      </p:sp>
      <p:sp>
        <p:nvSpPr>
          <p:cNvPr id="5" name="TextBox 4"/>
          <p:cNvSpPr txBox="1"/>
          <p:nvPr/>
        </p:nvSpPr>
        <p:spPr>
          <a:xfrm>
            <a:off x="380999" y="302567"/>
            <a:ext cx="4816447" cy="461665"/>
          </a:xfrm>
          <a:prstGeom prst="rect">
            <a:avLst/>
          </a:prstGeom>
          <a:noFill/>
        </p:spPr>
        <p:txBody>
          <a:bodyPr wrap="none" rtlCol="0">
            <a:spAutoFit/>
          </a:bodyPr>
          <a:lstStyle/>
          <a:p>
            <a:r>
              <a:rPr lang="en-US" sz="2400" b="1" dirty="0" smtClean="0"/>
              <a:t>Criteria for SEC Academic Honor Roll</a:t>
            </a:r>
            <a:endParaRPr lang="en-US" sz="2400" b="1" dirty="0"/>
          </a:p>
        </p:txBody>
      </p:sp>
    </p:spTree>
    <p:extLst>
      <p:ext uri="{BB962C8B-B14F-4D97-AF65-F5344CB8AC3E}">
        <p14:creationId xmlns:p14="http://schemas.microsoft.com/office/powerpoint/2010/main" val="4142973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498" y="-12441"/>
            <a:ext cx="8870302" cy="6709529"/>
          </a:xfrm>
          <a:prstGeom prst="rect">
            <a:avLst/>
          </a:prstGeom>
          <a:noFill/>
        </p:spPr>
        <p:txBody>
          <a:bodyPr wrap="square" rtlCol="0">
            <a:spAutoFit/>
          </a:bodyPr>
          <a:lstStyle/>
          <a:p>
            <a:r>
              <a:rPr lang="en-US" sz="2400" b="1" dirty="0" smtClean="0"/>
              <a:t>        Auburn Student-Athletes SEC Academic Honor Roll</a:t>
            </a:r>
            <a:endParaRPr lang="en-US" sz="2000" dirty="0"/>
          </a:p>
          <a:p>
            <a:endParaRPr lang="en-US" dirty="0" smtClean="0"/>
          </a:p>
          <a:p>
            <a:r>
              <a:rPr lang="en-US" sz="2000" dirty="0" smtClean="0"/>
              <a:t>	      </a:t>
            </a:r>
            <a:r>
              <a:rPr lang="en-US" sz="2400" u="sng" dirty="0" smtClean="0"/>
              <a:t>The 2014 </a:t>
            </a:r>
            <a:r>
              <a:rPr lang="en-US" sz="2400" u="sng" dirty="0"/>
              <a:t>Winter SEC Academic Honor Roll </a:t>
            </a:r>
            <a:endParaRPr lang="en-US" sz="2400" u="sng" dirty="0" smtClean="0"/>
          </a:p>
          <a:p>
            <a:r>
              <a:rPr lang="en-US" sz="2400" dirty="0" smtClean="0"/>
              <a:t>	             2013 </a:t>
            </a:r>
            <a:r>
              <a:rPr lang="en-US" sz="2400" dirty="0"/>
              <a:t>Spring, Summer and Fall </a:t>
            </a:r>
            <a:r>
              <a:rPr lang="en-US" sz="2400" dirty="0" smtClean="0"/>
              <a:t>terms</a:t>
            </a:r>
            <a:endParaRPr lang="en-US" sz="2400" dirty="0"/>
          </a:p>
          <a:p>
            <a:r>
              <a:rPr lang="en-US" sz="2400" dirty="0" smtClean="0"/>
              <a:t>            26 Equestrian,  3 </a:t>
            </a:r>
            <a:r>
              <a:rPr lang="en-US" sz="2400" dirty="0"/>
              <a:t>W. Basketball, </a:t>
            </a:r>
            <a:r>
              <a:rPr lang="en-US" sz="2400" dirty="0" smtClean="0"/>
              <a:t>10 </a:t>
            </a:r>
            <a:r>
              <a:rPr lang="en-US" sz="2400" dirty="0"/>
              <a:t>Gymnastics, </a:t>
            </a:r>
            <a:endParaRPr lang="en-US" sz="2400" dirty="0" smtClean="0"/>
          </a:p>
          <a:p>
            <a:r>
              <a:rPr lang="en-US" sz="2400" dirty="0"/>
              <a:t> </a:t>
            </a:r>
            <a:r>
              <a:rPr lang="en-US" sz="2400" dirty="0" smtClean="0"/>
              <a:t>                     13 </a:t>
            </a:r>
            <a:r>
              <a:rPr lang="en-US" sz="2400" dirty="0"/>
              <a:t>M. Swimming, </a:t>
            </a:r>
            <a:r>
              <a:rPr lang="en-US" sz="2400" dirty="0" smtClean="0"/>
              <a:t>10 </a:t>
            </a:r>
            <a:r>
              <a:rPr lang="en-US" sz="2400" dirty="0"/>
              <a:t>W. Swimming</a:t>
            </a:r>
          </a:p>
          <a:p>
            <a:endParaRPr lang="en-US" sz="2400" dirty="0" smtClean="0"/>
          </a:p>
          <a:p>
            <a:r>
              <a:rPr lang="en-US" sz="2000" dirty="0" smtClean="0"/>
              <a:t>          A </a:t>
            </a:r>
            <a:r>
              <a:rPr lang="en-US" sz="2000" dirty="0"/>
              <a:t>total of 108 </a:t>
            </a:r>
            <a:r>
              <a:rPr lang="en-US" sz="2000" dirty="0" smtClean="0"/>
              <a:t>student-athletes </a:t>
            </a:r>
            <a:r>
              <a:rPr lang="en-US" sz="2000" dirty="0"/>
              <a:t>were named to the </a:t>
            </a:r>
            <a:r>
              <a:rPr lang="en-US" sz="2000" dirty="0" smtClean="0"/>
              <a:t>2014 </a:t>
            </a:r>
            <a:r>
              <a:rPr lang="en-US" sz="2000" dirty="0"/>
              <a:t>Spring SEC </a:t>
            </a:r>
            <a:endParaRPr lang="en-US" sz="2000" dirty="0" smtClean="0"/>
          </a:p>
          <a:p>
            <a:r>
              <a:rPr lang="en-US" sz="2000" dirty="0"/>
              <a:t> </a:t>
            </a:r>
            <a:r>
              <a:rPr lang="en-US" sz="2000" dirty="0" smtClean="0"/>
              <a:t>                    Academic </a:t>
            </a:r>
            <a:r>
              <a:rPr lang="en-US" sz="2000" dirty="0"/>
              <a:t>Honor Roll, the highest </a:t>
            </a:r>
            <a:r>
              <a:rPr lang="en-US" sz="2000" dirty="0" smtClean="0"/>
              <a:t>in </a:t>
            </a:r>
            <a:r>
              <a:rPr lang="en-US" sz="2000" dirty="0"/>
              <a:t>the </a:t>
            </a:r>
            <a:r>
              <a:rPr lang="en-US" sz="2000" dirty="0" smtClean="0"/>
              <a:t>conference.</a:t>
            </a:r>
          </a:p>
          <a:p>
            <a:r>
              <a:rPr lang="en-US" sz="2400" dirty="0" smtClean="0"/>
              <a:t>                         </a:t>
            </a:r>
            <a:r>
              <a:rPr lang="en-US" sz="2400" u="sng" dirty="0" smtClean="0"/>
              <a:t>The 2014 </a:t>
            </a:r>
            <a:r>
              <a:rPr lang="en-US" sz="2400" u="sng" dirty="0"/>
              <a:t>Spring SEC Academic Honor Roll </a:t>
            </a:r>
            <a:endParaRPr lang="en-US" sz="2400" u="sng" dirty="0" smtClean="0"/>
          </a:p>
          <a:p>
            <a:r>
              <a:rPr lang="en-US" sz="2400" dirty="0" smtClean="0"/>
              <a:t>                     2013 </a:t>
            </a:r>
            <a:r>
              <a:rPr lang="en-US" sz="2400" dirty="0"/>
              <a:t>Summer, </a:t>
            </a:r>
            <a:r>
              <a:rPr lang="en-US" sz="2400" dirty="0" smtClean="0"/>
              <a:t>2013 </a:t>
            </a:r>
            <a:r>
              <a:rPr lang="en-US" sz="2400" dirty="0"/>
              <a:t>Fall and </a:t>
            </a:r>
            <a:r>
              <a:rPr lang="en-US" sz="2400" dirty="0" smtClean="0"/>
              <a:t>2014 </a:t>
            </a:r>
            <a:r>
              <a:rPr lang="en-US" sz="2400" dirty="0"/>
              <a:t>Spring </a:t>
            </a:r>
            <a:r>
              <a:rPr lang="en-US" sz="2400" dirty="0" smtClean="0"/>
              <a:t>terms</a:t>
            </a:r>
            <a:endParaRPr lang="en-US" sz="2400" dirty="0"/>
          </a:p>
          <a:p>
            <a:r>
              <a:rPr lang="en-US" sz="2400" dirty="0" smtClean="0"/>
              <a:t>          14 </a:t>
            </a:r>
            <a:r>
              <a:rPr lang="en-US" sz="2400" dirty="0"/>
              <a:t>Baseball</a:t>
            </a:r>
            <a:r>
              <a:rPr lang="en-US" sz="2400" dirty="0" smtClean="0"/>
              <a:t>, 11 </a:t>
            </a:r>
            <a:r>
              <a:rPr lang="en-US" sz="2400" dirty="0"/>
              <a:t>M. Golf, 7 W. Golf, </a:t>
            </a:r>
            <a:r>
              <a:rPr lang="en-US" sz="2400" dirty="0" smtClean="0"/>
              <a:t>9 </a:t>
            </a:r>
            <a:r>
              <a:rPr lang="en-US" sz="2400" dirty="0"/>
              <a:t>Softball, 5 M. Tennis, </a:t>
            </a:r>
            <a:endParaRPr lang="en-US" sz="2400" dirty="0" smtClean="0"/>
          </a:p>
          <a:p>
            <a:r>
              <a:rPr lang="en-US" sz="2400" dirty="0" smtClean="0"/>
              <a:t>         10 </a:t>
            </a:r>
            <a:r>
              <a:rPr lang="en-US" sz="2400" dirty="0"/>
              <a:t>W. </a:t>
            </a:r>
            <a:r>
              <a:rPr lang="en-US" sz="2400" dirty="0" smtClean="0"/>
              <a:t>Tennis, 21 </a:t>
            </a:r>
            <a:r>
              <a:rPr lang="en-US" sz="2400" dirty="0"/>
              <a:t>M. Track and Field, </a:t>
            </a:r>
            <a:r>
              <a:rPr lang="en-US" sz="2400" dirty="0" smtClean="0"/>
              <a:t>31 </a:t>
            </a:r>
            <a:r>
              <a:rPr lang="en-US" sz="2400" dirty="0"/>
              <a:t>W. Track </a:t>
            </a:r>
            <a:r>
              <a:rPr lang="en-US" sz="2400" dirty="0" smtClean="0"/>
              <a:t>and Field</a:t>
            </a:r>
            <a:endParaRPr lang="en-US" sz="2400" dirty="0"/>
          </a:p>
          <a:p>
            <a:endParaRPr lang="en-US" sz="2400" dirty="0" smtClean="0"/>
          </a:p>
          <a:p>
            <a:r>
              <a:rPr lang="en-US" sz="2400" dirty="0" smtClean="0"/>
              <a:t>                          </a:t>
            </a:r>
            <a:r>
              <a:rPr lang="en-US" sz="2400" u="sng" dirty="0" smtClean="0"/>
              <a:t>The 2014 </a:t>
            </a:r>
            <a:r>
              <a:rPr lang="en-US" sz="2400" u="sng" dirty="0"/>
              <a:t>Fall SEC Academic Honor Roll </a:t>
            </a:r>
            <a:r>
              <a:rPr lang="en-US" sz="2400" u="sng" dirty="0" smtClean="0"/>
              <a:t>     </a:t>
            </a:r>
          </a:p>
          <a:p>
            <a:r>
              <a:rPr lang="en-US" sz="2400" dirty="0" smtClean="0"/>
              <a:t>                            2014 </a:t>
            </a:r>
            <a:r>
              <a:rPr lang="en-US" sz="2400" dirty="0"/>
              <a:t>Spring, Summer and Fall </a:t>
            </a:r>
            <a:r>
              <a:rPr lang="en-US" sz="2400" dirty="0" smtClean="0"/>
              <a:t>terms</a:t>
            </a:r>
          </a:p>
          <a:p>
            <a:r>
              <a:rPr lang="en-US" sz="2400" dirty="0" smtClean="0"/>
              <a:t>                           31 </a:t>
            </a:r>
            <a:r>
              <a:rPr lang="en-US" sz="2400" dirty="0"/>
              <a:t>Football, </a:t>
            </a:r>
            <a:r>
              <a:rPr lang="en-US" sz="2400" dirty="0" smtClean="0"/>
              <a:t>12 </a:t>
            </a:r>
            <a:r>
              <a:rPr lang="en-US" sz="2400" dirty="0"/>
              <a:t>Soccer, </a:t>
            </a:r>
            <a:r>
              <a:rPr lang="en-US" sz="2400" dirty="0" smtClean="0"/>
              <a:t>6 Volleyball</a:t>
            </a:r>
            <a:endParaRPr lang="en-US" sz="2000" dirty="0"/>
          </a:p>
          <a:p>
            <a:endParaRPr lang="en-US" b="1" dirty="0"/>
          </a:p>
          <a:p>
            <a:endParaRPr lang="en-US" dirty="0"/>
          </a:p>
        </p:txBody>
      </p:sp>
    </p:spTree>
    <p:extLst>
      <p:ext uri="{BB962C8B-B14F-4D97-AF65-F5344CB8AC3E}">
        <p14:creationId xmlns:p14="http://schemas.microsoft.com/office/powerpoint/2010/main" val="1007208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599"/>
            <a:ext cx="9188370" cy="6124754"/>
          </a:xfrm>
          <a:prstGeom prst="rect">
            <a:avLst/>
          </a:prstGeom>
          <a:noFill/>
        </p:spPr>
        <p:txBody>
          <a:bodyPr wrap="square" rtlCol="0">
            <a:spAutoFit/>
          </a:bodyPr>
          <a:lstStyle/>
          <a:p>
            <a:r>
              <a:rPr lang="en-US" sz="2400" b="1" u="sng" dirty="0"/>
              <a:t>Athletics Department—Academic Report—Fall of 2014</a:t>
            </a:r>
            <a:endParaRPr lang="en-US" sz="2400" dirty="0"/>
          </a:p>
          <a:p>
            <a:r>
              <a:rPr lang="en-US" dirty="0"/>
              <a:t> </a:t>
            </a:r>
          </a:p>
          <a:p>
            <a:r>
              <a:rPr lang="en-US" sz="2000" dirty="0"/>
              <a:t>Number of Student-Athletes:  					</a:t>
            </a:r>
            <a:r>
              <a:rPr lang="en-US" sz="2000" dirty="0" smtClean="0"/>
              <a:t>521</a:t>
            </a:r>
            <a:endParaRPr lang="en-US" sz="2000" dirty="0"/>
          </a:p>
          <a:p>
            <a:r>
              <a:rPr lang="en-US" sz="2000" dirty="0"/>
              <a:t>Incoming Freshmen/Incoming Transfer Students:  			</a:t>
            </a:r>
            <a:r>
              <a:rPr lang="en-US" sz="2000" dirty="0" smtClean="0"/>
              <a:t>  </a:t>
            </a:r>
            <a:r>
              <a:rPr lang="en-US" sz="2000" dirty="0"/>
              <a:t>74</a:t>
            </a:r>
          </a:p>
          <a:p>
            <a:r>
              <a:rPr lang="en-US" sz="2000" dirty="0"/>
              <a:t>Student-Athletes with an Existing Auburn University Cumulative GPA:  	447</a:t>
            </a:r>
          </a:p>
          <a:p>
            <a:r>
              <a:rPr lang="en-US" sz="2000" dirty="0"/>
              <a:t>Number of Student-Athletes with a 4.00 Cumulative GPA	          	</a:t>
            </a:r>
            <a:r>
              <a:rPr lang="en-US" sz="2000" dirty="0" smtClean="0"/>
              <a:t>  </a:t>
            </a:r>
            <a:r>
              <a:rPr lang="en-US" sz="2000" dirty="0"/>
              <a:t>51 (11.41%)</a:t>
            </a:r>
          </a:p>
          <a:p>
            <a:r>
              <a:rPr lang="en-US" sz="2000" dirty="0"/>
              <a:t>Mean Cumulative GPA of Student-Athletes				</a:t>
            </a:r>
            <a:r>
              <a:rPr lang="en-US" sz="2000" dirty="0" smtClean="0"/>
              <a:t>3.09</a:t>
            </a:r>
            <a:endParaRPr lang="en-US" sz="2000" dirty="0"/>
          </a:p>
          <a:p>
            <a:r>
              <a:rPr lang="en-US" sz="2000" dirty="0"/>
              <a:t>Median Cumulative GPA of Student-Athletes			           </a:t>
            </a:r>
            <a:r>
              <a:rPr lang="en-US" sz="2000" dirty="0" smtClean="0"/>
              <a:t>     3.05</a:t>
            </a:r>
            <a:endParaRPr lang="en-US" sz="2000" dirty="0"/>
          </a:p>
          <a:p>
            <a:r>
              <a:rPr lang="en-US" sz="2000" dirty="0"/>
              <a:t> </a:t>
            </a:r>
          </a:p>
          <a:p>
            <a:r>
              <a:rPr lang="en-US" dirty="0"/>
              <a:t> </a:t>
            </a:r>
          </a:p>
          <a:p>
            <a:r>
              <a:rPr lang="en-US" sz="2000" b="1" dirty="0"/>
              <a:t>Auburn University Cumulative Grade Point Average—Comparative Information</a:t>
            </a:r>
          </a:p>
          <a:p>
            <a:r>
              <a:rPr lang="en-US" dirty="0"/>
              <a:t>						</a:t>
            </a:r>
            <a:r>
              <a:rPr lang="en-US" b="1" u="sng" dirty="0" smtClean="0"/>
              <a:t>2014</a:t>
            </a:r>
            <a:r>
              <a:rPr lang="en-US" dirty="0"/>
              <a:t>	</a:t>
            </a:r>
            <a:r>
              <a:rPr lang="en-US" b="1" u="sng" dirty="0" smtClean="0"/>
              <a:t>2013</a:t>
            </a:r>
            <a:r>
              <a:rPr lang="en-US" dirty="0"/>
              <a:t>	</a:t>
            </a:r>
            <a:r>
              <a:rPr lang="en-US" b="1" u="sng" dirty="0"/>
              <a:t>2012</a:t>
            </a:r>
            <a:r>
              <a:rPr lang="en-US" dirty="0"/>
              <a:t>	</a:t>
            </a:r>
          </a:p>
          <a:p>
            <a:r>
              <a:rPr lang="en-US" sz="2000" dirty="0"/>
              <a:t>Student-Athletes, Cumulative GPA of 3.0 or Higher	55.03%	53.86%	51.49%	</a:t>
            </a:r>
          </a:p>
          <a:p>
            <a:r>
              <a:rPr lang="en-US" sz="2000" dirty="0"/>
              <a:t>Student-Athletes, Cumulative GPA of 2.50-2.99	27.29%	25.11%	23.22%	</a:t>
            </a:r>
          </a:p>
          <a:p>
            <a:r>
              <a:rPr lang="en-US" sz="2000" dirty="0"/>
              <a:t>Student-Athletes, Cumulative GPA of 2.00-2.50	17.23% 	19.74%	24.14%	</a:t>
            </a:r>
          </a:p>
          <a:p>
            <a:r>
              <a:rPr lang="en-US" sz="2000" dirty="0"/>
              <a:t>Student-Athletes, Cumulative GPA less than 2.0	  0.45%   </a:t>
            </a:r>
            <a:r>
              <a:rPr lang="en-US" sz="2000" dirty="0" smtClean="0"/>
              <a:t>   </a:t>
            </a:r>
            <a:r>
              <a:rPr lang="en-US" sz="2000" dirty="0"/>
              <a:t>1.29% 	  1.15% 	</a:t>
            </a:r>
          </a:p>
          <a:p>
            <a:r>
              <a:rPr lang="en-US" sz="2000" dirty="0"/>
              <a:t>Student-Athletes on Track to Graduate with Honors	36.02%	33.48%	28.51%	</a:t>
            </a:r>
          </a:p>
          <a:p>
            <a:endParaRPr lang="en-US" dirty="0" smtClean="0"/>
          </a:p>
          <a:p>
            <a:endParaRPr lang="en-US" dirty="0" smtClean="0"/>
          </a:p>
          <a:p>
            <a:r>
              <a:rPr lang="en-US" dirty="0" smtClean="0"/>
              <a:t>Data provided by Dr. Gary Waters, Sr. Assoc. Athletics Director, Student Athlete Support Services</a:t>
            </a:r>
            <a:endParaRPr lang="en-US" dirty="0"/>
          </a:p>
        </p:txBody>
      </p:sp>
    </p:spTree>
    <p:extLst>
      <p:ext uri="{BB962C8B-B14F-4D97-AF65-F5344CB8AC3E}">
        <p14:creationId xmlns:p14="http://schemas.microsoft.com/office/powerpoint/2010/main" val="380847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687513" y="2982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152400" y="967264"/>
            <a:ext cx="8934450" cy="5386090"/>
          </a:xfrm>
          <a:prstGeom prst="rect">
            <a:avLst/>
          </a:prstGeom>
          <a:noFill/>
        </p:spPr>
        <p:txBody>
          <a:bodyPr wrap="square" rtlCol="0">
            <a:spAutoFit/>
          </a:bodyPr>
          <a:lstStyle/>
          <a:p>
            <a:r>
              <a:rPr lang="en-US" sz="2400" dirty="0"/>
              <a:t>Average Team GPA for Semester				</a:t>
            </a:r>
            <a:r>
              <a:rPr lang="en-US" sz="2400" dirty="0" smtClean="0"/>
              <a:t>3.06</a:t>
            </a:r>
            <a:endParaRPr lang="en-US" sz="2400" dirty="0"/>
          </a:p>
          <a:p>
            <a:r>
              <a:rPr lang="en-US" sz="2400" dirty="0"/>
              <a:t>Average Team Cumulative GPA				</a:t>
            </a:r>
            <a:r>
              <a:rPr lang="en-US" sz="2400" dirty="0" smtClean="0"/>
              <a:t>3.14</a:t>
            </a:r>
            <a:endParaRPr lang="en-US" sz="2400" dirty="0"/>
          </a:p>
          <a:p>
            <a:r>
              <a:rPr lang="en-US" sz="2400" dirty="0"/>
              <a:t>Average Individual Student Athlete GPA for Semester	</a:t>
            </a:r>
            <a:r>
              <a:rPr lang="en-US" sz="2400" dirty="0" smtClean="0"/>
              <a:t>3.00</a:t>
            </a:r>
            <a:endParaRPr lang="en-US" sz="2400" dirty="0"/>
          </a:p>
          <a:p>
            <a:r>
              <a:rPr lang="en-US" sz="2400" dirty="0"/>
              <a:t>Average Individual Student Athlete Cumulative GPA		</a:t>
            </a:r>
            <a:r>
              <a:rPr lang="en-US" sz="2400" dirty="0" smtClean="0"/>
              <a:t>3.09</a:t>
            </a:r>
            <a:endParaRPr lang="en-US" sz="2400" dirty="0"/>
          </a:p>
          <a:p>
            <a:r>
              <a:rPr lang="en-US" sz="2400" dirty="0"/>
              <a:t>Total Student Athletes with 3.00+ 			          </a:t>
            </a:r>
            <a:r>
              <a:rPr lang="en-US" sz="2400" dirty="0" smtClean="0"/>
              <a:t>289 (60.12%)</a:t>
            </a:r>
            <a:endParaRPr lang="en-US" sz="2400" dirty="0"/>
          </a:p>
          <a:p>
            <a:r>
              <a:rPr lang="en-US" sz="2400" dirty="0"/>
              <a:t>Top Team GPA for the Semester	</a:t>
            </a:r>
            <a:r>
              <a:rPr lang="en-US" sz="2400" dirty="0" smtClean="0"/>
              <a:t>Soccer</a:t>
            </a:r>
            <a:r>
              <a:rPr lang="en-US" sz="2400" dirty="0"/>
              <a:t>	</a:t>
            </a:r>
            <a:r>
              <a:rPr lang="en-US" sz="2400" dirty="0" smtClean="0"/>
              <a:t>		3.32</a:t>
            </a:r>
            <a:endParaRPr lang="en-US" sz="2400" dirty="0"/>
          </a:p>
          <a:p>
            <a:r>
              <a:rPr lang="en-US" sz="2400" dirty="0"/>
              <a:t>Top Team Cumulative GPA		Volleyball		</a:t>
            </a:r>
            <a:r>
              <a:rPr lang="en-US" sz="2400" dirty="0" smtClean="0"/>
              <a:t>3.43</a:t>
            </a:r>
            <a:endParaRPr lang="en-US" sz="2400" dirty="0"/>
          </a:p>
          <a:p>
            <a:r>
              <a:rPr lang="en-US" sz="2400" dirty="0"/>
              <a:t>Team with most 3.00+ GPAs	</a:t>
            </a:r>
            <a:r>
              <a:rPr lang="en-US" sz="2400" dirty="0" smtClean="0"/>
              <a:t>	Football </a:t>
            </a:r>
            <a:r>
              <a:rPr lang="en-US" sz="2400" dirty="0"/>
              <a:t>	</a:t>
            </a:r>
            <a:r>
              <a:rPr lang="en-US" sz="2400" dirty="0" smtClean="0"/>
              <a:t>            50 (41.67%)</a:t>
            </a:r>
            <a:endParaRPr lang="en-US" sz="2400" dirty="0"/>
          </a:p>
          <a:p>
            <a:r>
              <a:rPr lang="en-US" sz="2400" dirty="0"/>
              <a:t>Team with Highest % 3.00+ GPAs	</a:t>
            </a:r>
            <a:r>
              <a:rPr lang="en-US" sz="2400" dirty="0" smtClean="0"/>
              <a:t>Men’s </a:t>
            </a:r>
            <a:r>
              <a:rPr lang="en-US" sz="2400" dirty="0"/>
              <a:t>Golf		88.89%</a:t>
            </a:r>
          </a:p>
          <a:p>
            <a:endParaRPr lang="en-US" sz="2000" dirty="0" smtClean="0"/>
          </a:p>
          <a:p>
            <a:endParaRPr lang="en-US" dirty="0" smtClean="0"/>
          </a:p>
          <a:p>
            <a:endParaRPr lang="en-US" dirty="0"/>
          </a:p>
          <a:p>
            <a:endParaRPr lang="en-US" dirty="0"/>
          </a:p>
          <a:p>
            <a:r>
              <a:rPr lang="en-US" dirty="0" smtClean="0"/>
              <a:t>Data </a:t>
            </a:r>
            <a:r>
              <a:rPr lang="en-US" dirty="0"/>
              <a:t>provided by Dr. Gary Waters, </a:t>
            </a:r>
            <a:r>
              <a:rPr lang="en-US" dirty="0" smtClean="0"/>
              <a:t>Sr</a:t>
            </a:r>
            <a:r>
              <a:rPr lang="en-US" dirty="0"/>
              <a:t>. Assoc. Athletics Director, </a:t>
            </a:r>
            <a:r>
              <a:rPr lang="en-US" dirty="0" smtClean="0"/>
              <a:t>Student </a:t>
            </a:r>
            <a:r>
              <a:rPr lang="en-US" dirty="0"/>
              <a:t>Athlete Support Services</a:t>
            </a:r>
          </a:p>
          <a:p>
            <a:endParaRPr lang="en-US" dirty="0"/>
          </a:p>
        </p:txBody>
      </p:sp>
      <p:sp>
        <p:nvSpPr>
          <p:cNvPr id="9" name="TextBox 8"/>
          <p:cNvSpPr txBox="1"/>
          <p:nvPr/>
        </p:nvSpPr>
        <p:spPr>
          <a:xfrm>
            <a:off x="228600" y="152399"/>
            <a:ext cx="8591839" cy="800219"/>
          </a:xfrm>
          <a:prstGeom prst="rect">
            <a:avLst/>
          </a:prstGeom>
          <a:noFill/>
        </p:spPr>
        <p:txBody>
          <a:bodyPr wrap="none" rtlCol="0">
            <a:spAutoFit/>
          </a:bodyPr>
          <a:lstStyle/>
          <a:p>
            <a:r>
              <a:rPr lang="en-US" sz="2800" b="1" dirty="0"/>
              <a:t>Auburn University Student Athletes    Fall Semester </a:t>
            </a:r>
            <a:r>
              <a:rPr lang="en-US" sz="2800" b="1" dirty="0" smtClean="0"/>
              <a:t>2014</a:t>
            </a:r>
            <a:endParaRPr lang="en-US" sz="2800" b="1" dirty="0"/>
          </a:p>
          <a:p>
            <a:endParaRPr lang="en-US" dirty="0"/>
          </a:p>
        </p:txBody>
      </p:sp>
    </p:spTree>
    <p:extLst>
      <p:ext uri="{BB962C8B-B14F-4D97-AF65-F5344CB8AC3E}">
        <p14:creationId xmlns:p14="http://schemas.microsoft.com/office/powerpoint/2010/main" val="1652275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152400"/>
            <a:ext cx="9417963" cy="6955750"/>
          </a:xfrm>
          <a:prstGeom prst="rect">
            <a:avLst/>
          </a:prstGeom>
          <a:noFill/>
        </p:spPr>
        <p:txBody>
          <a:bodyPr wrap="none" rtlCol="0">
            <a:spAutoFit/>
          </a:bodyPr>
          <a:lstStyle/>
          <a:p>
            <a:r>
              <a:rPr lang="en-US" sz="2400" b="1" dirty="0" smtClean="0"/>
              <a:t>                </a:t>
            </a:r>
            <a:r>
              <a:rPr lang="en-US" sz="2400" b="1" u="sng" dirty="0" smtClean="0"/>
              <a:t>Enrollment </a:t>
            </a:r>
            <a:r>
              <a:rPr lang="en-US" sz="2400" b="1" u="sng" dirty="0"/>
              <a:t>of Student-Athletes by College/School</a:t>
            </a:r>
            <a:endParaRPr lang="en-US" sz="2400" dirty="0"/>
          </a:p>
          <a:p>
            <a:r>
              <a:rPr lang="en-US" dirty="0"/>
              <a:t> </a:t>
            </a:r>
          </a:p>
          <a:p>
            <a:r>
              <a:rPr lang="en-US" dirty="0"/>
              <a:t>	</a:t>
            </a:r>
            <a:r>
              <a:rPr lang="en-US" sz="2000" b="1" u="sng" dirty="0"/>
              <a:t>College/School</a:t>
            </a:r>
            <a:r>
              <a:rPr lang="en-US" sz="2000" dirty="0"/>
              <a:t>			</a:t>
            </a:r>
            <a:r>
              <a:rPr lang="en-US" sz="2000" b="1" u="sng" dirty="0" smtClean="0"/>
              <a:t>Number </a:t>
            </a:r>
            <a:r>
              <a:rPr lang="en-US" sz="2000" b="1" u="sng" dirty="0"/>
              <a:t>of Student-Athletes—% of Total</a:t>
            </a:r>
            <a:endParaRPr lang="en-US" sz="2000" dirty="0"/>
          </a:p>
          <a:p>
            <a:r>
              <a:rPr lang="en-US" sz="2000" dirty="0"/>
              <a:t>	</a:t>
            </a:r>
            <a:r>
              <a:rPr lang="en-US" sz="2400" dirty="0"/>
              <a:t>Agriculture				</a:t>
            </a:r>
            <a:r>
              <a:rPr lang="en-US" sz="2400" dirty="0" smtClean="0"/>
              <a:t>    	    9 </a:t>
            </a:r>
            <a:r>
              <a:rPr lang="en-US" sz="2400" dirty="0"/>
              <a:t>(1.73%)	</a:t>
            </a:r>
          </a:p>
          <a:p>
            <a:r>
              <a:rPr lang="en-US" sz="2400" dirty="0"/>
              <a:t>	Architecture, Design, &amp; Construction	</a:t>
            </a:r>
            <a:r>
              <a:rPr lang="en-US" sz="2400" dirty="0" smtClean="0"/>
              <a:t>  	  13 </a:t>
            </a:r>
            <a:r>
              <a:rPr lang="en-US" sz="2400" dirty="0"/>
              <a:t>(2.50%)	 </a:t>
            </a:r>
          </a:p>
          <a:p>
            <a:r>
              <a:rPr lang="en-US" sz="2400" dirty="0"/>
              <a:t>	</a:t>
            </a:r>
            <a:r>
              <a:rPr lang="en-US" sz="2400" dirty="0" err="1"/>
              <a:t>Harbert</a:t>
            </a:r>
            <a:r>
              <a:rPr lang="en-US" sz="2400" dirty="0"/>
              <a:t>/Business				124 (23.80%)       </a:t>
            </a:r>
          </a:p>
          <a:p>
            <a:r>
              <a:rPr lang="en-US" sz="2400" dirty="0"/>
              <a:t>	Education				</a:t>
            </a:r>
            <a:r>
              <a:rPr lang="en-US" sz="2400" dirty="0" smtClean="0"/>
              <a:t>                92 </a:t>
            </a:r>
            <a:r>
              <a:rPr lang="en-US" sz="2400" dirty="0"/>
              <a:t>(17.66%)	 </a:t>
            </a:r>
          </a:p>
          <a:p>
            <a:r>
              <a:rPr lang="en-US" sz="2400" dirty="0"/>
              <a:t>	Ginn/Engineering				  </a:t>
            </a:r>
            <a:r>
              <a:rPr lang="en-US" sz="2400" dirty="0" smtClean="0"/>
              <a:t> 29 </a:t>
            </a:r>
            <a:r>
              <a:rPr lang="en-US" sz="2400" dirty="0"/>
              <a:t>(5.57%)	 </a:t>
            </a:r>
          </a:p>
          <a:p>
            <a:r>
              <a:rPr lang="en-US" sz="2400" dirty="0"/>
              <a:t>	Forestry &amp; Wildlife Sciences		</a:t>
            </a:r>
            <a:r>
              <a:rPr lang="en-US" sz="2400" dirty="0" smtClean="0"/>
              <a:t>                  1 </a:t>
            </a:r>
            <a:r>
              <a:rPr lang="en-US" sz="2400" dirty="0"/>
              <a:t>(0.19%)	 </a:t>
            </a:r>
          </a:p>
          <a:p>
            <a:r>
              <a:rPr lang="en-US" sz="2400" dirty="0"/>
              <a:t>	Human Sciences				  14 (2.69%)	</a:t>
            </a:r>
          </a:p>
          <a:p>
            <a:r>
              <a:rPr lang="en-US" sz="2400" dirty="0"/>
              <a:t>	Liberal Arts				</a:t>
            </a:r>
            <a:r>
              <a:rPr lang="en-US" sz="2400" dirty="0" smtClean="0"/>
              <a:t>              162 </a:t>
            </a:r>
            <a:r>
              <a:rPr lang="en-US" sz="2400" dirty="0"/>
              <a:t>(31.09%)       </a:t>
            </a:r>
          </a:p>
          <a:p>
            <a:r>
              <a:rPr lang="en-US" sz="2400" dirty="0"/>
              <a:t>	Nursing				            </a:t>
            </a:r>
            <a:r>
              <a:rPr lang="en-US" sz="2400" dirty="0" smtClean="0"/>
              <a:t>      </a:t>
            </a:r>
            <a:r>
              <a:rPr lang="en-US" sz="2400" dirty="0"/>
              <a:t>9 (1.73%) </a:t>
            </a:r>
          </a:p>
          <a:p>
            <a:r>
              <a:rPr lang="en-US" sz="2400" dirty="0"/>
              <a:t>	Pharmacy				</a:t>
            </a:r>
            <a:r>
              <a:rPr lang="en-US" sz="2400" dirty="0" smtClean="0"/>
              <a:t>                  </a:t>
            </a:r>
            <a:r>
              <a:rPr lang="en-US" sz="2400" dirty="0"/>
              <a:t>1 (0.19%)	</a:t>
            </a:r>
          </a:p>
          <a:p>
            <a:r>
              <a:rPr lang="en-US" sz="2400" dirty="0"/>
              <a:t>	Science &amp; Mathematics		             </a:t>
            </a:r>
            <a:r>
              <a:rPr lang="en-US" sz="2400" dirty="0" smtClean="0"/>
              <a:t>   53 </a:t>
            </a:r>
            <a:r>
              <a:rPr lang="en-US" sz="2400" dirty="0"/>
              <a:t>(10.17%)	</a:t>
            </a:r>
          </a:p>
          <a:p>
            <a:r>
              <a:rPr lang="en-US" sz="2400" dirty="0"/>
              <a:t>	Veterinary Medicine			</a:t>
            </a:r>
            <a:r>
              <a:rPr lang="en-US" sz="2400" dirty="0" smtClean="0"/>
              <a:t>                  1 </a:t>
            </a:r>
            <a:r>
              <a:rPr lang="en-US" sz="2400" dirty="0"/>
              <a:t>(0.19%)</a:t>
            </a:r>
          </a:p>
          <a:p>
            <a:r>
              <a:rPr lang="en-US" sz="2400" dirty="0"/>
              <a:t>	Inter-Disciplinary Studies			  </a:t>
            </a:r>
            <a:r>
              <a:rPr lang="en-US" sz="2400" dirty="0" smtClean="0"/>
              <a:t> 12 </a:t>
            </a:r>
            <a:r>
              <a:rPr lang="en-US" sz="2400" dirty="0"/>
              <a:t>(2.30%)	 </a:t>
            </a:r>
          </a:p>
          <a:p>
            <a:endParaRPr lang="en-US" dirty="0" smtClean="0"/>
          </a:p>
          <a:p>
            <a:endParaRPr lang="en-US" dirty="0"/>
          </a:p>
          <a:p>
            <a:r>
              <a:rPr lang="en-US" dirty="0" smtClean="0"/>
              <a:t>    Data </a:t>
            </a:r>
            <a:r>
              <a:rPr lang="en-US" dirty="0"/>
              <a:t>provided by Dr. Gary Waters, Sr. Assoc. Athletics Director, Student Athlete Support Services</a:t>
            </a:r>
          </a:p>
          <a:p>
            <a:endParaRPr lang="en-US" dirty="0"/>
          </a:p>
        </p:txBody>
      </p:sp>
    </p:spTree>
    <p:extLst>
      <p:ext uri="{BB962C8B-B14F-4D97-AF65-F5344CB8AC3E}">
        <p14:creationId xmlns:p14="http://schemas.microsoft.com/office/powerpoint/2010/main" val="175931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76200"/>
            <a:ext cx="7531485" cy="6494085"/>
          </a:xfrm>
          <a:prstGeom prst="rect">
            <a:avLst/>
          </a:prstGeom>
          <a:noFill/>
        </p:spPr>
        <p:txBody>
          <a:bodyPr wrap="none" rtlCol="0">
            <a:spAutoFit/>
          </a:bodyPr>
          <a:lstStyle/>
          <a:p>
            <a:r>
              <a:rPr lang="en-US" sz="2000" b="1" u="sng" dirty="0"/>
              <a:t>Composition of the Committee on Intercollegiate Athletics</a:t>
            </a:r>
            <a:endParaRPr lang="en-US" sz="2000" b="1" dirty="0"/>
          </a:p>
          <a:p>
            <a:r>
              <a:rPr lang="en-US" dirty="0"/>
              <a:t>	</a:t>
            </a:r>
            <a:endParaRPr lang="en-US" dirty="0" smtClean="0"/>
          </a:p>
          <a:p>
            <a:r>
              <a:rPr lang="en-US" dirty="0"/>
              <a:t>	</a:t>
            </a:r>
            <a:r>
              <a:rPr lang="en-US" dirty="0" smtClean="0"/>
              <a:t>Mary K Boudreaux, Pathobiology, Chair</a:t>
            </a:r>
            <a:endParaRPr lang="en-US" dirty="0"/>
          </a:p>
          <a:p>
            <a:r>
              <a:rPr lang="en-US" dirty="0"/>
              <a:t>	</a:t>
            </a:r>
            <a:r>
              <a:rPr lang="en-US" dirty="0" smtClean="0"/>
              <a:t>Barbara Struempler,  CES Family and Consumer Sciences, Vice-Chair</a:t>
            </a:r>
          </a:p>
          <a:p>
            <a:r>
              <a:rPr lang="en-US" dirty="0" smtClean="0"/>
              <a:t>	Tina </a:t>
            </a:r>
            <a:r>
              <a:rPr lang="en-US" dirty="0" err="1" smtClean="0"/>
              <a:t>Loraas</a:t>
            </a:r>
            <a:r>
              <a:rPr lang="en-US" dirty="0" smtClean="0"/>
              <a:t>, Accounting</a:t>
            </a:r>
            <a:endParaRPr lang="en-US" dirty="0"/>
          </a:p>
          <a:p>
            <a:r>
              <a:rPr lang="en-US" dirty="0"/>
              <a:t>	</a:t>
            </a:r>
            <a:r>
              <a:rPr lang="en-US" dirty="0" err="1" smtClean="0"/>
              <a:t>Daowei</a:t>
            </a:r>
            <a:r>
              <a:rPr lang="en-US" dirty="0" smtClean="0"/>
              <a:t> Zhang, Forestry and Wildlife Sciences</a:t>
            </a:r>
            <a:endParaRPr lang="en-US" dirty="0"/>
          </a:p>
          <a:p>
            <a:r>
              <a:rPr lang="en-US" dirty="0" smtClean="0"/>
              <a:t>	Daniel </a:t>
            </a:r>
            <a:r>
              <a:rPr lang="en-US" dirty="0" err="1"/>
              <a:t>Svyantek</a:t>
            </a:r>
            <a:r>
              <a:rPr lang="en-US" dirty="0"/>
              <a:t>, Psychology</a:t>
            </a:r>
          </a:p>
          <a:p>
            <a:r>
              <a:rPr lang="en-US" dirty="0" smtClean="0"/>
              <a:t>	Ann Beth Presley, Consumer and Design Sciences</a:t>
            </a:r>
          </a:p>
          <a:p>
            <a:r>
              <a:rPr lang="en-US" dirty="0"/>
              <a:t>	</a:t>
            </a:r>
            <a:r>
              <a:rPr lang="en-US" dirty="0" smtClean="0"/>
              <a:t>Brian Connelly, Management-Business </a:t>
            </a:r>
          </a:p>
          <a:p>
            <a:r>
              <a:rPr lang="en-US" dirty="0"/>
              <a:t>	</a:t>
            </a:r>
            <a:r>
              <a:rPr lang="en-US" dirty="0" smtClean="0"/>
              <a:t>Don Large, Executive Vice-President</a:t>
            </a:r>
          </a:p>
          <a:p>
            <a:r>
              <a:rPr lang="en-US" dirty="0"/>
              <a:t>	</a:t>
            </a:r>
            <a:r>
              <a:rPr lang="en-US" dirty="0" smtClean="0"/>
              <a:t>Bobby Woodard, </a:t>
            </a:r>
            <a:r>
              <a:rPr lang="en-US" dirty="0" err="1" smtClean="0"/>
              <a:t>Assoc</a:t>
            </a:r>
            <a:r>
              <a:rPr lang="en-US" dirty="0" smtClean="0"/>
              <a:t> Provost and Vice President for Student Affairs</a:t>
            </a:r>
            <a:endParaRPr lang="en-US" dirty="0"/>
          </a:p>
          <a:p>
            <a:r>
              <a:rPr lang="en-US" dirty="0"/>
              <a:t>	C. Wayne Alderman, Dean of Enrollment </a:t>
            </a:r>
            <a:r>
              <a:rPr lang="en-US" dirty="0" smtClean="0"/>
              <a:t>Services</a:t>
            </a:r>
            <a:endParaRPr lang="en-US" dirty="0"/>
          </a:p>
          <a:p>
            <a:r>
              <a:rPr lang="en-US" dirty="0"/>
              <a:t>	Kevin Robinson, Executive Director of Internal Auditing</a:t>
            </a:r>
          </a:p>
          <a:p>
            <a:r>
              <a:rPr lang="en-US" dirty="0"/>
              <a:t>	</a:t>
            </a:r>
            <a:r>
              <a:rPr lang="en-US" dirty="0" smtClean="0"/>
              <a:t>Ashley Hamberlin, A &amp; P Chair </a:t>
            </a:r>
            <a:endParaRPr lang="en-US" dirty="0"/>
          </a:p>
          <a:p>
            <a:r>
              <a:rPr lang="en-US" dirty="0"/>
              <a:t>	</a:t>
            </a:r>
            <a:r>
              <a:rPr lang="en-US" dirty="0" smtClean="0"/>
              <a:t>Michael Freeman, </a:t>
            </a:r>
            <a:r>
              <a:rPr lang="en-US" dirty="0"/>
              <a:t>Staff Council </a:t>
            </a:r>
            <a:r>
              <a:rPr lang="en-US" dirty="0" smtClean="0"/>
              <a:t>Chair </a:t>
            </a:r>
            <a:endParaRPr lang="en-US" dirty="0"/>
          </a:p>
          <a:p>
            <a:r>
              <a:rPr lang="en-US" dirty="0"/>
              <a:t>	</a:t>
            </a:r>
            <a:r>
              <a:rPr lang="en-US" dirty="0" smtClean="0"/>
              <a:t>Logan Powell, </a:t>
            </a:r>
            <a:r>
              <a:rPr lang="en-US" dirty="0"/>
              <a:t>SGA </a:t>
            </a:r>
            <a:r>
              <a:rPr lang="en-US" dirty="0" smtClean="0"/>
              <a:t>President</a:t>
            </a:r>
            <a:endParaRPr lang="en-US" dirty="0"/>
          </a:p>
          <a:p>
            <a:r>
              <a:rPr lang="en-US" dirty="0"/>
              <a:t> </a:t>
            </a:r>
          </a:p>
          <a:p>
            <a:r>
              <a:rPr lang="en-US" dirty="0" smtClean="0"/>
              <a:t>	</a:t>
            </a:r>
            <a:r>
              <a:rPr lang="en-US" b="1" u="sng" dirty="0" smtClean="0"/>
              <a:t>Ex-Officio </a:t>
            </a:r>
            <a:r>
              <a:rPr lang="en-US" b="1" u="sng" dirty="0"/>
              <a:t>Members</a:t>
            </a:r>
          </a:p>
          <a:p>
            <a:r>
              <a:rPr lang="en-US" dirty="0"/>
              <a:t>	Jay </a:t>
            </a:r>
            <a:r>
              <a:rPr lang="en-US" dirty="0" err="1"/>
              <a:t>Gogue</a:t>
            </a:r>
            <a:r>
              <a:rPr lang="en-US" dirty="0"/>
              <a:t>, President</a:t>
            </a:r>
          </a:p>
          <a:p>
            <a:r>
              <a:rPr lang="en-US" dirty="0"/>
              <a:t>	</a:t>
            </a:r>
            <a:r>
              <a:rPr lang="en-US" dirty="0" smtClean="0"/>
              <a:t>Timothy Boosinger, Provost</a:t>
            </a:r>
            <a:endParaRPr lang="en-US" dirty="0"/>
          </a:p>
          <a:p>
            <a:r>
              <a:rPr lang="en-US" dirty="0"/>
              <a:t>	Jay Jacobs, Athletics </a:t>
            </a:r>
            <a:r>
              <a:rPr lang="en-US" dirty="0" smtClean="0"/>
              <a:t>Director</a:t>
            </a:r>
          </a:p>
          <a:p>
            <a:r>
              <a:rPr lang="en-US" dirty="0"/>
              <a:t>	</a:t>
            </a:r>
            <a:r>
              <a:rPr lang="en-US" dirty="0" smtClean="0"/>
              <a:t>David Benedict, Chief Operating Officer, Athletics</a:t>
            </a:r>
            <a:endParaRPr lang="en-US" dirty="0"/>
          </a:p>
          <a:p>
            <a:r>
              <a:rPr lang="en-US" dirty="0"/>
              <a:t>	</a:t>
            </a:r>
            <a:r>
              <a:rPr lang="en-US" dirty="0" smtClean="0"/>
              <a:t>Rich </a:t>
            </a:r>
            <a:r>
              <a:rPr lang="en-US" dirty="0" err="1" smtClean="0"/>
              <a:t>McGlynn</a:t>
            </a:r>
            <a:r>
              <a:rPr lang="en-US" dirty="0" smtClean="0"/>
              <a:t>, Senior Associate </a:t>
            </a:r>
            <a:r>
              <a:rPr lang="en-US" dirty="0"/>
              <a:t>Athletics Director </a:t>
            </a:r>
          </a:p>
        </p:txBody>
      </p:sp>
    </p:spTree>
    <p:extLst>
      <p:ext uri="{BB962C8B-B14F-4D97-AF65-F5344CB8AC3E}">
        <p14:creationId xmlns:p14="http://schemas.microsoft.com/office/powerpoint/2010/main" val="1429594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53" y="0"/>
            <a:ext cx="8991600" cy="6894195"/>
          </a:xfrm>
          <a:prstGeom prst="rect">
            <a:avLst/>
          </a:prstGeom>
          <a:noFill/>
        </p:spPr>
        <p:txBody>
          <a:bodyPr wrap="square" rtlCol="0">
            <a:spAutoFit/>
          </a:bodyPr>
          <a:lstStyle/>
          <a:p>
            <a:r>
              <a:rPr lang="en-US" b="1" dirty="0"/>
              <a:t>Most Popular Academic Majors of Student-Athletes within </a:t>
            </a:r>
            <a:endParaRPr lang="en-US" b="1" dirty="0" smtClean="0"/>
          </a:p>
          <a:p>
            <a:r>
              <a:rPr lang="en-US" b="1" dirty="0" smtClean="0"/>
              <a:t>the </a:t>
            </a:r>
            <a:r>
              <a:rPr lang="en-US" b="1" dirty="0"/>
              <a:t>College of Business, </a:t>
            </a:r>
            <a:r>
              <a:rPr lang="en-US" b="1" dirty="0" smtClean="0"/>
              <a:t> the </a:t>
            </a:r>
            <a:r>
              <a:rPr lang="en-US" b="1" dirty="0"/>
              <a:t>College of Education, and the College of Liberal Arts</a:t>
            </a:r>
            <a:endParaRPr lang="en-US" dirty="0"/>
          </a:p>
          <a:p>
            <a:r>
              <a:rPr lang="en-US" dirty="0"/>
              <a:t>  </a:t>
            </a:r>
          </a:p>
          <a:p>
            <a:r>
              <a:rPr lang="en-US" b="1" dirty="0" smtClean="0"/>
              <a:t>    </a:t>
            </a:r>
            <a:r>
              <a:rPr lang="en-US" b="1" u="sng" dirty="0" smtClean="0"/>
              <a:t> College/Academic </a:t>
            </a:r>
            <a:r>
              <a:rPr lang="en-US" b="1" u="sng" dirty="0"/>
              <a:t>Major</a:t>
            </a:r>
            <a:r>
              <a:rPr lang="en-US" dirty="0"/>
              <a:t>		</a:t>
            </a:r>
            <a:r>
              <a:rPr lang="en-US" dirty="0" smtClean="0"/>
              <a:t>	</a:t>
            </a:r>
            <a:r>
              <a:rPr lang="en-US" b="1" u="sng" dirty="0" smtClean="0"/>
              <a:t>Number </a:t>
            </a:r>
            <a:r>
              <a:rPr lang="en-US" b="1" u="sng" dirty="0"/>
              <a:t>of Student-Athletes—% of Total</a:t>
            </a:r>
            <a:endParaRPr lang="en-US" dirty="0"/>
          </a:p>
          <a:p>
            <a:r>
              <a:rPr lang="en-US" dirty="0" smtClean="0"/>
              <a:t>     </a:t>
            </a:r>
            <a:r>
              <a:rPr lang="en-US" sz="2000" dirty="0" smtClean="0"/>
              <a:t>Business</a:t>
            </a:r>
            <a:endParaRPr lang="en-US" sz="2000" dirty="0"/>
          </a:p>
          <a:p>
            <a:r>
              <a:rPr lang="en-US" sz="2000" dirty="0"/>
              <a:t>	Pre-Business			</a:t>
            </a:r>
            <a:r>
              <a:rPr lang="en-US" sz="2000" dirty="0" smtClean="0"/>
              <a:t>	68—13.05</a:t>
            </a:r>
            <a:r>
              <a:rPr lang="en-US" sz="2000" dirty="0"/>
              <a:t>%</a:t>
            </a:r>
          </a:p>
          <a:p>
            <a:r>
              <a:rPr lang="en-US" sz="2000" dirty="0"/>
              <a:t>	Finance				</a:t>
            </a:r>
            <a:r>
              <a:rPr lang="en-US" sz="2000" dirty="0" smtClean="0"/>
              <a:t>	15—2.88</a:t>
            </a:r>
            <a:r>
              <a:rPr lang="en-US" sz="2000" dirty="0"/>
              <a:t>%</a:t>
            </a:r>
          </a:p>
          <a:p>
            <a:r>
              <a:rPr lang="en-US" sz="2000" dirty="0"/>
              <a:t>	Marketing			</a:t>
            </a:r>
            <a:r>
              <a:rPr lang="en-US" sz="2000" dirty="0" smtClean="0"/>
              <a:t>	10—1.92</a:t>
            </a:r>
            <a:r>
              <a:rPr lang="en-US" sz="2000" dirty="0"/>
              <a:t>%</a:t>
            </a:r>
          </a:p>
          <a:p>
            <a:r>
              <a:rPr lang="en-US" sz="2000" dirty="0"/>
              <a:t> </a:t>
            </a:r>
          </a:p>
          <a:p>
            <a:r>
              <a:rPr lang="en-US" sz="2000" dirty="0" smtClean="0"/>
              <a:t>    Education</a:t>
            </a:r>
            <a:endParaRPr lang="en-US" sz="2000" dirty="0"/>
          </a:p>
          <a:p>
            <a:r>
              <a:rPr lang="en-US" sz="2000" dirty="0"/>
              <a:t>	Fitness, Conditioning, &amp; Performance	</a:t>
            </a:r>
            <a:r>
              <a:rPr lang="en-US" sz="2000" dirty="0" smtClean="0"/>
              <a:t>21—4.03</a:t>
            </a:r>
            <a:r>
              <a:rPr lang="en-US" sz="2000" dirty="0"/>
              <a:t>%</a:t>
            </a:r>
          </a:p>
          <a:p>
            <a:r>
              <a:rPr lang="en-US" sz="2000" dirty="0"/>
              <a:t>	Physical Activity &amp; Health		</a:t>
            </a:r>
            <a:r>
              <a:rPr lang="en-US" sz="2000" dirty="0" smtClean="0"/>
              <a:t>	21—4.03</a:t>
            </a:r>
            <a:r>
              <a:rPr lang="en-US" sz="2000" dirty="0"/>
              <a:t>%</a:t>
            </a:r>
          </a:p>
          <a:p>
            <a:r>
              <a:rPr lang="en-US" sz="2000" dirty="0"/>
              <a:t>	Pre-Exercise Science		</a:t>
            </a:r>
            <a:r>
              <a:rPr lang="en-US" sz="2000" dirty="0" smtClean="0"/>
              <a:t>	12—2.30</a:t>
            </a:r>
            <a:r>
              <a:rPr lang="en-US" sz="2000" dirty="0"/>
              <a:t>%</a:t>
            </a:r>
          </a:p>
          <a:p>
            <a:r>
              <a:rPr lang="en-US" sz="2000" dirty="0"/>
              <a:t>	Exercise Science			</a:t>
            </a:r>
            <a:r>
              <a:rPr lang="en-US" sz="2000" dirty="0" smtClean="0"/>
              <a:t>	11—2.11</a:t>
            </a:r>
            <a:r>
              <a:rPr lang="en-US" sz="2000" dirty="0"/>
              <a:t>%</a:t>
            </a:r>
          </a:p>
          <a:p>
            <a:r>
              <a:rPr lang="en-US" sz="2000" dirty="0"/>
              <a:t>	</a:t>
            </a:r>
          </a:p>
          <a:p>
            <a:r>
              <a:rPr lang="en-US" sz="2000" dirty="0" smtClean="0"/>
              <a:t>   Liberal </a:t>
            </a:r>
            <a:r>
              <a:rPr lang="en-US" sz="2000" dirty="0"/>
              <a:t>Arts</a:t>
            </a:r>
          </a:p>
          <a:p>
            <a:r>
              <a:rPr lang="en-US" sz="2000" dirty="0"/>
              <a:t>	Public Administration		</a:t>
            </a:r>
            <a:r>
              <a:rPr lang="en-US" sz="2000" dirty="0" smtClean="0"/>
              <a:t>	52—9.98</a:t>
            </a:r>
            <a:r>
              <a:rPr lang="en-US" sz="2000" dirty="0"/>
              <a:t>% </a:t>
            </a:r>
          </a:p>
          <a:p>
            <a:r>
              <a:rPr lang="en-US" sz="2000" dirty="0"/>
              <a:t>	Psychology			</a:t>
            </a:r>
            <a:r>
              <a:rPr lang="en-US" sz="2000" dirty="0" smtClean="0"/>
              <a:t>	17—3.26</a:t>
            </a:r>
            <a:r>
              <a:rPr lang="en-US" sz="2000" dirty="0"/>
              <a:t>%</a:t>
            </a:r>
          </a:p>
          <a:p>
            <a:r>
              <a:rPr lang="en-US" sz="2000" dirty="0"/>
              <a:t>	Pre-Liberal Arts—Undecided		</a:t>
            </a:r>
            <a:r>
              <a:rPr lang="en-US" sz="2000" dirty="0" smtClean="0"/>
              <a:t>13—2.50</a:t>
            </a:r>
            <a:r>
              <a:rPr lang="en-US" sz="2000" dirty="0"/>
              <a:t>%</a:t>
            </a:r>
          </a:p>
          <a:p>
            <a:r>
              <a:rPr lang="en-US" sz="2000" dirty="0"/>
              <a:t>	Sociology				</a:t>
            </a:r>
            <a:r>
              <a:rPr lang="en-US" sz="2000" dirty="0" smtClean="0"/>
              <a:t>12—2.30%</a:t>
            </a:r>
          </a:p>
          <a:p>
            <a:endParaRPr lang="en-US" sz="1600" dirty="0" smtClean="0"/>
          </a:p>
          <a:p>
            <a:r>
              <a:rPr lang="en-US" sz="1600" dirty="0" smtClean="0"/>
              <a:t>Data provided by Dr. Gary Waters, Sr. Assoc. Athletics Director, Student Athlete Support Services</a:t>
            </a:r>
          </a:p>
          <a:p>
            <a:endParaRPr lang="en-US" dirty="0"/>
          </a:p>
        </p:txBody>
      </p:sp>
    </p:spTree>
    <p:extLst>
      <p:ext uri="{BB962C8B-B14F-4D97-AF65-F5344CB8AC3E}">
        <p14:creationId xmlns:p14="http://schemas.microsoft.com/office/powerpoint/2010/main" val="2393539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6916"/>
            <a:ext cx="8839200" cy="7109639"/>
          </a:xfrm>
          <a:prstGeom prst="rect">
            <a:avLst/>
          </a:prstGeom>
          <a:noFill/>
        </p:spPr>
        <p:txBody>
          <a:bodyPr wrap="square" rtlCol="0">
            <a:spAutoFit/>
          </a:bodyPr>
          <a:lstStyle/>
          <a:p>
            <a:r>
              <a:rPr lang="en-US" sz="2400" b="1" u="sng" dirty="0"/>
              <a:t>Auburn University Football Team—Academic Report</a:t>
            </a:r>
            <a:endParaRPr lang="en-US" sz="2400" dirty="0"/>
          </a:p>
          <a:p>
            <a:r>
              <a:rPr lang="en-US" sz="2400" dirty="0"/>
              <a:t> </a:t>
            </a:r>
          </a:p>
          <a:p>
            <a:r>
              <a:rPr lang="en-US" dirty="0" smtClean="0"/>
              <a:t>The </a:t>
            </a:r>
            <a:r>
              <a:rPr lang="en-US" dirty="0"/>
              <a:t>Gus Malzahn Era at Auburn </a:t>
            </a:r>
            <a:r>
              <a:rPr lang="en-US" dirty="0" smtClean="0"/>
              <a:t>University —</a:t>
            </a:r>
          </a:p>
          <a:p>
            <a:r>
              <a:rPr lang="en-US" dirty="0" smtClean="0"/>
              <a:t>During </a:t>
            </a:r>
            <a:r>
              <a:rPr lang="en-US" dirty="0"/>
              <a:t>the last two years, </a:t>
            </a:r>
            <a:r>
              <a:rPr lang="en-US" dirty="0" smtClean="0"/>
              <a:t> </a:t>
            </a:r>
            <a:r>
              <a:rPr lang="en-US" b="1" u="sng" dirty="0" smtClean="0"/>
              <a:t>the </a:t>
            </a:r>
            <a:r>
              <a:rPr lang="en-US" b="1" u="sng" dirty="0"/>
              <a:t>academic</a:t>
            </a:r>
            <a:r>
              <a:rPr lang="en-US" u="sng" dirty="0"/>
              <a:t> </a:t>
            </a:r>
            <a:r>
              <a:rPr lang="en-US" b="1" u="sng" dirty="0"/>
              <a:t>performance of the student-athletes on the </a:t>
            </a:r>
            <a:endParaRPr lang="en-US" b="1" u="sng" dirty="0" smtClean="0"/>
          </a:p>
          <a:p>
            <a:r>
              <a:rPr lang="en-US" b="1" u="sng" dirty="0" smtClean="0"/>
              <a:t>football </a:t>
            </a:r>
            <a:r>
              <a:rPr lang="en-US" b="1" u="sng" dirty="0"/>
              <a:t>team is at an all-time high</a:t>
            </a:r>
            <a:r>
              <a:rPr lang="en-US" dirty="0"/>
              <a:t>.  </a:t>
            </a:r>
            <a:endParaRPr lang="en-US" dirty="0" smtClean="0"/>
          </a:p>
          <a:p>
            <a:endParaRPr lang="en-US" dirty="0" smtClean="0"/>
          </a:p>
          <a:p>
            <a:r>
              <a:rPr lang="en-US" dirty="0" smtClean="0"/>
              <a:t>This </a:t>
            </a:r>
            <a:r>
              <a:rPr lang="en-US" dirty="0"/>
              <a:t>is reflected in very </a:t>
            </a:r>
            <a:r>
              <a:rPr lang="en-US" b="1" u="sng" dirty="0"/>
              <a:t>high APR scores</a:t>
            </a:r>
            <a:r>
              <a:rPr lang="en-US" dirty="0"/>
              <a:t> and a </a:t>
            </a:r>
            <a:r>
              <a:rPr lang="en-US" b="1" u="sng" dirty="0"/>
              <a:t>record number of student-athletes </a:t>
            </a:r>
            <a:endParaRPr lang="en-US" b="1" u="sng" dirty="0" smtClean="0"/>
          </a:p>
          <a:p>
            <a:r>
              <a:rPr lang="en-US" b="1" u="sng" dirty="0" smtClean="0"/>
              <a:t>graduating</a:t>
            </a:r>
            <a:r>
              <a:rPr lang="en-US" dirty="0" smtClean="0"/>
              <a:t> </a:t>
            </a:r>
            <a:r>
              <a:rPr lang="en-US" dirty="0"/>
              <a:t>from Auburn University.</a:t>
            </a:r>
          </a:p>
          <a:p>
            <a:r>
              <a:rPr lang="en-US" dirty="0"/>
              <a:t> </a:t>
            </a:r>
            <a:endParaRPr lang="en-US" dirty="0" smtClean="0"/>
          </a:p>
          <a:p>
            <a:r>
              <a:rPr lang="en-US" dirty="0" smtClean="0"/>
              <a:t>During </a:t>
            </a:r>
            <a:r>
              <a:rPr lang="en-US" dirty="0"/>
              <a:t>the last three years, the single-year APR scores for the football team have been among the </a:t>
            </a:r>
            <a:r>
              <a:rPr lang="en-US" b="1" u="sng" dirty="0"/>
              <a:t>highest in the nation and among the highest in the SEC</a:t>
            </a:r>
            <a:r>
              <a:rPr lang="en-US" dirty="0"/>
              <a:t>.</a:t>
            </a:r>
          </a:p>
          <a:p>
            <a:endParaRPr lang="en-US" dirty="0"/>
          </a:p>
          <a:p>
            <a:r>
              <a:rPr lang="en-US" dirty="0" smtClean="0"/>
              <a:t>On </a:t>
            </a:r>
            <a:r>
              <a:rPr lang="en-US" dirty="0"/>
              <a:t>December 13, </a:t>
            </a:r>
            <a:r>
              <a:rPr lang="en-US" dirty="0" smtClean="0"/>
              <a:t>2014: </a:t>
            </a:r>
          </a:p>
          <a:p>
            <a:r>
              <a:rPr lang="en-US" b="1" u="sng" dirty="0" smtClean="0"/>
              <a:t>15 </a:t>
            </a:r>
            <a:r>
              <a:rPr lang="en-US" b="1" u="sng" dirty="0"/>
              <a:t>current members of the football team graduated</a:t>
            </a:r>
            <a:r>
              <a:rPr lang="en-US" dirty="0"/>
              <a:t>.  </a:t>
            </a:r>
            <a:endParaRPr lang="en-US" dirty="0" smtClean="0"/>
          </a:p>
          <a:p>
            <a:r>
              <a:rPr lang="en-US" dirty="0" smtClean="0"/>
              <a:t>14 </a:t>
            </a:r>
            <a:r>
              <a:rPr lang="en-US" dirty="0"/>
              <a:t>student-athletes earned </a:t>
            </a:r>
            <a:r>
              <a:rPr lang="en-US" dirty="0" smtClean="0"/>
              <a:t>undergraduate degrees</a:t>
            </a:r>
          </a:p>
          <a:p>
            <a:r>
              <a:rPr lang="en-US" dirty="0" smtClean="0"/>
              <a:t>1 </a:t>
            </a:r>
            <a:r>
              <a:rPr lang="en-US" dirty="0"/>
              <a:t>student-athlete earned </a:t>
            </a:r>
            <a:r>
              <a:rPr lang="en-US" dirty="0" smtClean="0"/>
              <a:t>a Masters </a:t>
            </a:r>
            <a:r>
              <a:rPr lang="en-US" dirty="0"/>
              <a:t>Degree during the Fall Semester of </a:t>
            </a:r>
            <a:r>
              <a:rPr lang="en-US" dirty="0" smtClean="0"/>
              <a:t>2014</a:t>
            </a:r>
            <a:endParaRPr lang="en-US" dirty="0"/>
          </a:p>
          <a:p>
            <a:r>
              <a:rPr lang="en-US" dirty="0"/>
              <a:t>  </a:t>
            </a:r>
          </a:p>
          <a:p>
            <a:r>
              <a:rPr lang="en-US" b="1" dirty="0"/>
              <a:t>Auburn University Football Team—Outback Bowl on January 1, </a:t>
            </a:r>
            <a:r>
              <a:rPr lang="en-US" b="1" dirty="0" smtClean="0"/>
              <a:t>2015:</a:t>
            </a:r>
            <a:endParaRPr lang="en-US" dirty="0" smtClean="0"/>
          </a:p>
          <a:p>
            <a:r>
              <a:rPr lang="en-US" dirty="0" smtClean="0"/>
              <a:t>There </a:t>
            </a:r>
            <a:r>
              <a:rPr lang="en-US" dirty="0"/>
              <a:t>were a total of 21 student-athletes playing with degree in hand.  </a:t>
            </a:r>
            <a:endParaRPr lang="en-US" dirty="0" smtClean="0"/>
          </a:p>
          <a:p>
            <a:r>
              <a:rPr lang="en-US" dirty="0" smtClean="0"/>
              <a:t>This </a:t>
            </a:r>
            <a:r>
              <a:rPr lang="en-US" dirty="0"/>
              <a:t>number was #2 in the entire country.  </a:t>
            </a:r>
            <a:endParaRPr lang="en-US" dirty="0" smtClean="0"/>
          </a:p>
          <a:p>
            <a:r>
              <a:rPr lang="en-US" dirty="0" smtClean="0"/>
              <a:t>The </a:t>
            </a:r>
            <a:r>
              <a:rPr lang="en-US" dirty="0"/>
              <a:t>#1 team in the country played with 22 graduates.    </a:t>
            </a:r>
          </a:p>
          <a:p>
            <a:endParaRPr lang="en-US" sz="1600" dirty="0" smtClean="0"/>
          </a:p>
          <a:p>
            <a:r>
              <a:rPr lang="en-US" sz="1600" dirty="0" smtClean="0"/>
              <a:t>Data </a:t>
            </a:r>
            <a:r>
              <a:rPr lang="en-US" sz="1600" dirty="0"/>
              <a:t>provided by Dr. Gary Waters, Sr. Assoc. Athletics Director, Student Athlete Support Services</a:t>
            </a:r>
          </a:p>
          <a:p>
            <a:endParaRPr lang="en-US" dirty="0"/>
          </a:p>
        </p:txBody>
      </p:sp>
    </p:spTree>
    <p:extLst>
      <p:ext uri="{BB962C8B-B14F-4D97-AF65-F5344CB8AC3E}">
        <p14:creationId xmlns:p14="http://schemas.microsoft.com/office/powerpoint/2010/main" val="161182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066800"/>
            <a:ext cx="184731" cy="369332"/>
          </a:xfrm>
          <a:prstGeom prst="rect">
            <a:avLst/>
          </a:prstGeom>
          <a:noFill/>
        </p:spPr>
        <p:txBody>
          <a:bodyPr wrap="none" rtlCol="0">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6400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6669" y="4629834"/>
            <a:ext cx="8152168" cy="1569660"/>
          </a:xfrm>
          <a:prstGeom prst="rect">
            <a:avLst/>
          </a:prstGeom>
          <a:noFill/>
        </p:spPr>
        <p:txBody>
          <a:bodyPr wrap="none" rtlCol="0">
            <a:spAutoFit/>
          </a:bodyPr>
          <a:lstStyle/>
          <a:p>
            <a:r>
              <a:rPr lang="en-US" b="1" dirty="0" smtClean="0"/>
              <a:t>			</a:t>
            </a:r>
            <a:r>
              <a:rPr lang="en-US" sz="2400" b="1" dirty="0" smtClean="0"/>
              <a:t>Hemostasis </a:t>
            </a:r>
            <a:r>
              <a:rPr lang="en-US" sz="2400" b="1" dirty="0"/>
              <a:t>Laboratory</a:t>
            </a:r>
            <a:endParaRPr lang="en-US" b="1" dirty="0" smtClean="0"/>
          </a:p>
          <a:p>
            <a:endParaRPr lang="en-US" b="1" dirty="0"/>
          </a:p>
          <a:p>
            <a:r>
              <a:rPr lang="en-US" b="1" dirty="0" smtClean="0"/>
              <a:t>Summer 2013 – 3 student-athletes and 1 veterinary student working in the lab.</a:t>
            </a:r>
          </a:p>
          <a:p>
            <a:endParaRPr lang="en-US" b="1" dirty="0" smtClean="0"/>
          </a:p>
          <a:p>
            <a:r>
              <a:rPr lang="en-US" b="1" dirty="0" smtClean="0"/>
              <a:t>Maddie Barnes – Soccer; Melena Smith – Equestrian; Erica Kolakowski – Track/XC</a:t>
            </a:r>
            <a:endParaRPr lang="en-US" b="1" dirty="0"/>
          </a:p>
        </p:txBody>
      </p:sp>
    </p:spTree>
    <p:extLst>
      <p:ext uri="{BB962C8B-B14F-4D97-AF65-F5344CB8AC3E}">
        <p14:creationId xmlns:p14="http://schemas.microsoft.com/office/powerpoint/2010/main" val="2548992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82420"/>
            <a:ext cx="5021424" cy="402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7" y="69980"/>
            <a:ext cx="481615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7023" y="4267200"/>
            <a:ext cx="8064580" cy="2215991"/>
          </a:xfrm>
          <a:prstGeom prst="rect">
            <a:avLst/>
          </a:prstGeom>
          <a:noFill/>
        </p:spPr>
        <p:txBody>
          <a:bodyPr wrap="none" rtlCol="0">
            <a:spAutoFit/>
          </a:bodyPr>
          <a:lstStyle/>
          <a:p>
            <a:r>
              <a:rPr lang="en-US" b="1" dirty="0" smtClean="0"/>
              <a:t>                                                </a:t>
            </a:r>
            <a:r>
              <a:rPr lang="en-US" sz="2400" b="1" dirty="0" smtClean="0"/>
              <a:t>Hemostasis Laboratory</a:t>
            </a:r>
          </a:p>
          <a:p>
            <a:endParaRPr lang="en-US" sz="2400" b="1" dirty="0" smtClean="0"/>
          </a:p>
          <a:p>
            <a:r>
              <a:rPr lang="en-US" b="1" dirty="0" smtClean="0"/>
              <a:t>Spring </a:t>
            </a:r>
            <a:r>
              <a:rPr lang="en-US" b="1" dirty="0"/>
              <a:t>Semester 2014          Jason Miller – </a:t>
            </a:r>
            <a:r>
              <a:rPr lang="en-US" b="1" dirty="0" smtClean="0"/>
              <a:t>Track/XC</a:t>
            </a:r>
            <a:r>
              <a:rPr lang="en-US" b="1" dirty="0"/>
              <a:t>; Caitlin Moran – </a:t>
            </a:r>
            <a:r>
              <a:rPr lang="en-US" b="1" dirty="0" smtClean="0"/>
              <a:t>Equestrian</a:t>
            </a:r>
          </a:p>
          <a:p>
            <a:endParaRPr lang="en-US" b="1" dirty="0"/>
          </a:p>
          <a:p>
            <a:r>
              <a:rPr lang="en-US" b="1" dirty="0" smtClean="0"/>
              <a:t>Fall Semester 2014	             Hannah Loseke – Equestrian; Kristin Sheehan – Track/XC</a:t>
            </a:r>
            <a:endParaRPr lang="en-US" b="1" dirty="0"/>
          </a:p>
          <a:p>
            <a:endParaRPr lang="en-US" dirty="0" smtClean="0"/>
          </a:p>
          <a:p>
            <a:endParaRPr lang="en-US" dirty="0"/>
          </a:p>
        </p:txBody>
      </p:sp>
    </p:spTree>
    <p:extLst>
      <p:ext uri="{BB962C8B-B14F-4D97-AF65-F5344CB8AC3E}">
        <p14:creationId xmlns:p14="http://schemas.microsoft.com/office/powerpoint/2010/main" val="2415973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5705344" cy="523220"/>
          </a:xfrm>
          <a:prstGeom prst="rect">
            <a:avLst/>
          </a:prstGeom>
          <a:noFill/>
        </p:spPr>
        <p:txBody>
          <a:bodyPr wrap="none" rtlCol="0">
            <a:spAutoFit/>
          </a:bodyPr>
          <a:lstStyle/>
          <a:p>
            <a:r>
              <a:rPr lang="en-US" sz="2800" b="1" dirty="0" smtClean="0"/>
              <a:t>SEC Faculty Athletics Representatives</a:t>
            </a:r>
            <a:endParaRPr lang="en-US" sz="2800" b="1" dirty="0"/>
          </a:p>
        </p:txBody>
      </p:sp>
      <p:sp>
        <p:nvSpPr>
          <p:cNvPr id="3" name="TextBox 2"/>
          <p:cNvSpPr txBox="1"/>
          <p:nvPr/>
        </p:nvSpPr>
        <p:spPr>
          <a:xfrm>
            <a:off x="24882" y="990600"/>
            <a:ext cx="9160782" cy="1631216"/>
          </a:xfrm>
          <a:prstGeom prst="rect">
            <a:avLst/>
          </a:prstGeom>
          <a:noFill/>
        </p:spPr>
        <p:txBody>
          <a:bodyPr wrap="square" rtlCol="0">
            <a:spAutoFit/>
          </a:bodyPr>
          <a:lstStyle/>
          <a:p>
            <a:r>
              <a:rPr lang="en-US" sz="2000" dirty="0" smtClean="0"/>
              <a:t>Provosts		  	  1  	Vanderbilt</a:t>
            </a:r>
          </a:p>
          <a:p>
            <a:r>
              <a:rPr lang="en-US" sz="2000" dirty="0" smtClean="0"/>
              <a:t>Associate Deans        	  3  	Alabama, University of </a:t>
            </a:r>
            <a:r>
              <a:rPr lang="en-US" sz="2000" dirty="0"/>
              <a:t>Mississippi, S. Carolina</a:t>
            </a:r>
            <a:endParaRPr lang="en-US" sz="2000" dirty="0" smtClean="0"/>
          </a:p>
          <a:p>
            <a:r>
              <a:rPr lang="en-US" sz="2000" dirty="0" smtClean="0"/>
              <a:t>Department Heads/Chairs   3  	Arkansas, Florida, Mississippi State</a:t>
            </a:r>
          </a:p>
          <a:p>
            <a:r>
              <a:rPr lang="en-US" sz="2000" dirty="0" smtClean="0"/>
              <a:t>Professors	  	  7  	Auburn, Georgia, LSU, Kentucky,</a:t>
            </a:r>
          </a:p>
          <a:p>
            <a:r>
              <a:rPr lang="en-US" sz="2000" dirty="0"/>
              <a:t>	</a:t>
            </a:r>
            <a:r>
              <a:rPr lang="en-US" sz="2000" dirty="0" smtClean="0"/>
              <a:t>			 Tennessee, Missouri, Texas A&amp;M </a:t>
            </a:r>
            <a:endParaRPr lang="en-US" sz="2000" dirty="0"/>
          </a:p>
        </p:txBody>
      </p:sp>
      <p:sp>
        <p:nvSpPr>
          <p:cNvPr id="4" name="TextBox 3"/>
          <p:cNvSpPr txBox="1"/>
          <p:nvPr/>
        </p:nvSpPr>
        <p:spPr>
          <a:xfrm>
            <a:off x="304800" y="2743200"/>
            <a:ext cx="4007828" cy="3785652"/>
          </a:xfrm>
          <a:prstGeom prst="rect">
            <a:avLst/>
          </a:prstGeom>
          <a:noFill/>
        </p:spPr>
        <p:txBody>
          <a:bodyPr wrap="none" rtlCol="0">
            <a:spAutoFit/>
          </a:bodyPr>
          <a:lstStyle/>
          <a:p>
            <a:r>
              <a:rPr lang="en-US" sz="2000" dirty="0" smtClean="0"/>
              <a:t>Engineering			1</a:t>
            </a:r>
          </a:p>
          <a:p>
            <a:r>
              <a:rPr lang="en-US" sz="2000" dirty="0" smtClean="0"/>
              <a:t>Kinesiology			1</a:t>
            </a:r>
          </a:p>
          <a:p>
            <a:r>
              <a:rPr lang="en-US" sz="2000" dirty="0" smtClean="0"/>
              <a:t>Sports Management		1</a:t>
            </a:r>
          </a:p>
          <a:p>
            <a:r>
              <a:rPr lang="en-US" sz="2000" dirty="0" smtClean="0"/>
              <a:t>Law				3</a:t>
            </a:r>
          </a:p>
          <a:p>
            <a:r>
              <a:rPr lang="en-US" sz="2000" dirty="0" smtClean="0"/>
              <a:t>English				1</a:t>
            </a:r>
          </a:p>
          <a:p>
            <a:r>
              <a:rPr lang="en-US" sz="2000" dirty="0" smtClean="0"/>
              <a:t>Ag Economics			1</a:t>
            </a:r>
          </a:p>
          <a:p>
            <a:r>
              <a:rPr lang="en-US" sz="2000" dirty="0" smtClean="0"/>
              <a:t>Economics			1</a:t>
            </a:r>
          </a:p>
          <a:p>
            <a:r>
              <a:rPr lang="en-US" sz="2000" dirty="0" smtClean="0"/>
              <a:t>Educational Leadership		1</a:t>
            </a:r>
          </a:p>
          <a:p>
            <a:r>
              <a:rPr lang="en-US" sz="2000" dirty="0" smtClean="0"/>
              <a:t>Psychology			1</a:t>
            </a:r>
          </a:p>
          <a:p>
            <a:r>
              <a:rPr lang="en-US" sz="2000" dirty="0" smtClean="0"/>
              <a:t>Veterinary Medicine		1</a:t>
            </a:r>
          </a:p>
          <a:p>
            <a:r>
              <a:rPr lang="en-US" sz="2000" dirty="0" smtClean="0"/>
              <a:t>Management			1</a:t>
            </a:r>
          </a:p>
          <a:p>
            <a:r>
              <a:rPr lang="en-US" sz="2000" dirty="0" smtClean="0"/>
              <a:t>Physics				1</a:t>
            </a:r>
            <a:endParaRPr lang="en-US" sz="2000" dirty="0"/>
          </a:p>
        </p:txBody>
      </p:sp>
    </p:spTree>
    <p:extLst>
      <p:ext uri="{BB962C8B-B14F-4D97-AF65-F5344CB8AC3E}">
        <p14:creationId xmlns:p14="http://schemas.microsoft.com/office/powerpoint/2010/main" val="3625233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8" y="12441"/>
            <a:ext cx="9102748" cy="7017306"/>
          </a:xfrm>
          <a:prstGeom prst="rect">
            <a:avLst/>
          </a:prstGeom>
          <a:noFill/>
        </p:spPr>
        <p:txBody>
          <a:bodyPr wrap="none" rtlCol="0">
            <a:spAutoFit/>
          </a:bodyPr>
          <a:lstStyle/>
          <a:p>
            <a:r>
              <a:rPr lang="en-US" sz="1600" dirty="0" smtClean="0"/>
              <a:t>Kevin Whitaker, </a:t>
            </a:r>
            <a:r>
              <a:rPr lang="en-US" sz="1600" dirty="0"/>
              <a:t>University of Alabama, </a:t>
            </a:r>
            <a:r>
              <a:rPr lang="en-US" sz="1600" dirty="0" smtClean="0"/>
              <a:t> </a:t>
            </a:r>
            <a:r>
              <a:rPr lang="en-US" sz="1600" dirty="0" err="1" smtClean="0"/>
              <a:t>Assoc</a:t>
            </a:r>
            <a:r>
              <a:rPr lang="en-US" sz="1600" dirty="0" smtClean="0"/>
              <a:t> Dean for Academic Programs, </a:t>
            </a:r>
            <a:r>
              <a:rPr lang="en-US" sz="1600" dirty="0" err="1" smtClean="0"/>
              <a:t>Assoc</a:t>
            </a:r>
            <a:r>
              <a:rPr lang="en-US" sz="1600" dirty="0" smtClean="0"/>
              <a:t> Professor of </a:t>
            </a:r>
          </a:p>
          <a:p>
            <a:r>
              <a:rPr lang="en-US" sz="1600" dirty="0" smtClean="0"/>
              <a:t>Aerospace Engineering and Mechanics </a:t>
            </a:r>
          </a:p>
          <a:p>
            <a:r>
              <a:rPr lang="en-US" sz="1600" dirty="0"/>
              <a:t> </a:t>
            </a:r>
          </a:p>
          <a:p>
            <a:r>
              <a:rPr lang="en-US" sz="1600" dirty="0"/>
              <a:t>Sharon Hunt, University of Arkansas, </a:t>
            </a:r>
            <a:r>
              <a:rPr lang="en-US" sz="1600" dirty="0" smtClean="0"/>
              <a:t>Depart </a:t>
            </a:r>
            <a:r>
              <a:rPr lang="en-US" sz="1600" dirty="0"/>
              <a:t>Head, </a:t>
            </a:r>
            <a:r>
              <a:rPr lang="en-US" sz="1600" dirty="0" smtClean="0"/>
              <a:t>Depart of </a:t>
            </a:r>
            <a:r>
              <a:rPr lang="en-US" sz="1600" dirty="0"/>
              <a:t>Health Science, </a:t>
            </a:r>
            <a:r>
              <a:rPr lang="en-US" sz="1600" dirty="0" smtClean="0"/>
              <a:t>Kinesiology</a:t>
            </a:r>
            <a:r>
              <a:rPr lang="en-US" sz="1600" dirty="0"/>
              <a:t>, </a:t>
            </a:r>
            <a:endParaRPr lang="en-US" sz="1600" dirty="0" smtClean="0"/>
          </a:p>
          <a:p>
            <a:r>
              <a:rPr lang="en-US" sz="1600" dirty="0" smtClean="0"/>
              <a:t>Recreation </a:t>
            </a:r>
            <a:r>
              <a:rPr lang="en-US" sz="1600" dirty="0"/>
              <a:t>and Dance  </a:t>
            </a:r>
          </a:p>
          <a:p>
            <a:r>
              <a:rPr lang="en-US" sz="1600" dirty="0"/>
              <a:t> </a:t>
            </a:r>
          </a:p>
          <a:p>
            <a:r>
              <a:rPr lang="en-US" sz="1600" dirty="0"/>
              <a:t>Michael Sagas , University of Florida, </a:t>
            </a:r>
            <a:r>
              <a:rPr lang="en-US" sz="1600" dirty="0" smtClean="0"/>
              <a:t>Prof and Chair, Depart of Tourism, Recreation, and Sport Management</a:t>
            </a:r>
            <a:endParaRPr lang="en-US" sz="1600" dirty="0"/>
          </a:p>
          <a:p>
            <a:r>
              <a:rPr lang="en-US" sz="1600" dirty="0"/>
              <a:t> </a:t>
            </a:r>
          </a:p>
          <a:p>
            <a:r>
              <a:rPr lang="en-US" sz="1600" dirty="0"/>
              <a:t>David Shipley, University of Georgia, Former Law School Dean, Professor of Law</a:t>
            </a:r>
          </a:p>
          <a:p>
            <a:r>
              <a:rPr lang="en-US" sz="1600" dirty="0"/>
              <a:t> </a:t>
            </a:r>
          </a:p>
          <a:p>
            <a:r>
              <a:rPr lang="en-US" sz="1600" dirty="0"/>
              <a:t>Joseph Fink, University of Kentucky, </a:t>
            </a:r>
            <a:r>
              <a:rPr lang="en-US" sz="1600" dirty="0" smtClean="0"/>
              <a:t>Prof </a:t>
            </a:r>
            <a:r>
              <a:rPr lang="en-US" sz="1600" dirty="0"/>
              <a:t>of Pharmacy Law and Policy </a:t>
            </a:r>
            <a:r>
              <a:rPr lang="en-US" sz="1600" dirty="0" smtClean="0"/>
              <a:t>(Pharmacy  </a:t>
            </a:r>
            <a:r>
              <a:rPr lang="en-US" sz="1600" dirty="0"/>
              <a:t>degree and </a:t>
            </a:r>
            <a:r>
              <a:rPr lang="en-US" sz="1600" dirty="0" smtClean="0"/>
              <a:t>Law </a:t>
            </a:r>
            <a:r>
              <a:rPr lang="en-US" sz="1600" dirty="0"/>
              <a:t>degree)</a:t>
            </a:r>
          </a:p>
          <a:p>
            <a:r>
              <a:rPr lang="en-US" sz="1600" dirty="0"/>
              <a:t> </a:t>
            </a:r>
          </a:p>
          <a:p>
            <a:r>
              <a:rPr lang="en-US" sz="1600" dirty="0" smtClean="0"/>
              <a:t>Bill </a:t>
            </a:r>
            <a:r>
              <a:rPr lang="en-US" sz="1600" dirty="0" err="1" smtClean="0"/>
              <a:t>Demastes</a:t>
            </a:r>
            <a:r>
              <a:rPr lang="en-US" sz="1600" dirty="0" smtClean="0"/>
              <a:t>, </a:t>
            </a:r>
            <a:r>
              <a:rPr lang="en-US" sz="1600" dirty="0"/>
              <a:t>Louisiana State University, </a:t>
            </a:r>
            <a:r>
              <a:rPr lang="en-US" sz="1600" dirty="0" smtClean="0"/>
              <a:t> Alumni Professor of English</a:t>
            </a:r>
            <a:endParaRPr lang="en-US" sz="1600" dirty="0"/>
          </a:p>
          <a:p>
            <a:r>
              <a:rPr lang="en-US" sz="1600" dirty="0"/>
              <a:t> </a:t>
            </a:r>
          </a:p>
          <a:p>
            <a:r>
              <a:rPr lang="en-US" sz="1600" dirty="0"/>
              <a:t>Ron </a:t>
            </a:r>
            <a:r>
              <a:rPr lang="en-US" sz="1600" dirty="0" err="1"/>
              <a:t>Rychlak</a:t>
            </a:r>
            <a:r>
              <a:rPr lang="en-US" sz="1600" dirty="0"/>
              <a:t>, University of Mississippi, Associate Dean for Academic Affairs and Professor of Law</a:t>
            </a:r>
          </a:p>
          <a:p>
            <a:r>
              <a:rPr lang="en-US" sz="1600" dirty="0"/>
              <a:t> </a:t>
            </a:r>
          </a:p>
          <a:p>
            <a:r>
              <a:rPr lang="en-US" sz="1600" dirty="0"/>
              <a:t>Steve Turner, Mississippi State, Department Head and Professor, Department of Agricultural Economics</a:t>
            </a:r>
          </a:p>
          <a:p>
            <a:r>
              <a:rPr lang="en-US" sz="1600" dirty="0"/>
              <a:t> </a:t>
            </a:r>
          </a:p>
          <a:p>
            <a:r>
              <a:rPr lang="en-US" sz="1600" dirty="0"/>
              <a:t>Zach </a:t>
            </a:r>
            <a:r>
              <a:rPr lang="en-US" sz="1600" dirty="0" err="1"/>
              <a:t>Kelehear</a:t>
            </a:r>
            <a:r>
              <a:rPr lang="en-US" sz="1600" dirty="0"/>
              <a:t>, University of South Carolina, Professor of Educational Leadership and Policies</a:t>
            </a:r>
          </a:p>
          <a:p>
            <a:r>
              <a:rPr lang="en-US" sz="1600" dirty="0"/>
              <a:t> </a:t>
            </a:r>
          </a:p>
          <a:p>
            <a:r>
              <a:rPr lang="en-US" sz="1600" dirty="0" smtClean="0"/>
              <a:t>Don Bruce, </a:t>
            </a:r>
            <a:r>
              <a:rPr lang="en-US" sz="1600" dirty="0"/>
              <a:t>University of Tennessee, </a:t>
            </a:r>
            <a:r>
              <a:rPr lang="en-US" sz="1600" dirty="0" smtClean="0"/>
              <a:t>Professor, Center </a:t>
            </a:r>
            <a:r>
              <a:rPr lang="en-US" sz="1600" dirty="0"/>
              <a:t>for Business and Economic Research</a:t>
            </a:r>
          </a:p>
          <a:p>
            <a:r>
              <a:rPr lang="en-US" sz="1600" dirty="0"/>
              <a:t> </a:t>
            </a:r>
          </a:p>
          <a:p>
            <a:r>
              <a:rPr lang="en-US" sz="1600" dirty="0" smtClean="0"/>
              <a:t>Susan </a:t>
            </a:r>
            <a:r>
              <a:rPr lang="en-US" sz="1600" dirty="0" err="1" smtClean="0"/>
              <a:t>Wente</a:t>
            </a:r>
            <a:r>
              <a:rPr lang="en-US" sz="1600" dirty="0" smtClean="0"/>
              <a:t>, </a:t>
            </a:r>
            <a:r>
              <a:rPr lang="en-US" sz="1600" dirty="0"/>
              <a:t>Vanderbilt, Provost and Vice Chancellor for Academic Affairs </a:t>
            </a:r>
            <a:endParaRPr lang="en-US" sz="1600" dirty="0" smtClean="0"/>
          </a:p>
          <a:p>
            <a:endParaRPr lang="en-US" sz="1600" dirty="0" smtClean="0"/>
          </a:p>
          <a:p>
            <a:r>
              <a:rPr lang="en-US" sz="1600" dirty="0" smtClean="0"/>
              <a:t>Tom </a:t>
            </a:r>
            <a:r>
              <a:rPr lang="en-US" sz="1600" dirty="0"/>
              <a:t>Adair, Texas A&amp;M, Professor, Department of Physics and Astronomy</a:t>
            </a:r>
          </a:p>
          <a:p>
            <a:endParaRPr lang="en-US" sz="1600" dirty="0" smtClean="0"/>
          </a:p>
          <a:p>
            <a:r>
              <a:rPr lang="en-US" sz="1600" dirty="0" smtClean="0"/>
              <a:t>Lori </a:t>
            </a:r>
            <a:r>
              <a:rPr lang="en-US" sz="1600" dirty="0"/>
              <a:t>Franz	, University of Missouri, Professor, Management, </a:t>
            </a:r>
            <a:r>
              <a:rPr lang="en-US" sz="1600" dirty="0" err="1"/>
              <a:t>Trulaske</a:t>
            </a:r>
            <a:r>
              <a:rPr lang="en-US" sz="1600" dirty="0"/>
              <a:t> College of Business</a:t>
            </a:r>
          </a:p>
          <a:p>
            <a:endParaRPr lang="en-US" dirty="0"/>
          </a:p>
        </p:txBody>
      </p:sp>
    </p:spTree>
    <p:extLst>
      <p:ext uri="{BB962C8B-B14F-4D97-AF65-F5344CB8AC3E}">
        <p14:creationId xmlns:p14="http://schemas.microsoft.com/office/powerpoint/2010/main" val="28548038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81000"/>
            <a:ext cx="8458200" cy="7048083"/>
          </a:xfrm>
          <a:prstGeom prst="rect">
            <a:avLst/>
          </a:prstGeom>
          <a:noFill/>
        </p:spPr>
        <p:txBody>
          <a:bodyPr wrap="square" rtlCol="0">
            <a:spAutoFit/>
          </a:bodyPr>
          <a:lstStyle/>
          <a:p>
            <a:r>
              <a:rPr lang="en-US" sz="2400" dirty="0" smtClean="0"/>
              <a:t>Auburn student-athletes not only become well-educated, they also develop excellent time management skills and a sense of community that is  unique to Auburn University.  </a:t>
            </a:r>
          </a:p>
          <a:p>
            <a:endParaRPr lang="en-US" sz="2400" dirty="0" smtClean="0"/>
          </a:p>
          <a:p>
            <a:r>
              <a:rPr lang="en-US" sz="2400" dirty="0" smtClean="0"/>
              <a:t>Their success relies on the cooperation of faculty, counselors, coaches, sport administrators, and the students themselves.</a:t>
            </a:r>
          </a:p>
          <a:p>
            <a:endParaRPr lang="en-US" sz="2400" dirty="0"/>
          </a:p>
          <a:p>
            <a:r>
              <a:rPr lang="en-US" sz="2400" dirty="0" smtClean="0"/>
              <a:t>Student athletes cannot succeed without being both academically</a:t>
            </a:r>
          </a:p>
          <a:p>
            <a:r>
              <a:rPr lang="en-US" sz="2400" dirty="0" smtClean="0"/>
              <a:t>and athletically prepared.</a:t>
            </a:r>
          </a:p>
          <a:p>
            <a:endParaRPr lang="en-US" sz="2400" dirty="0"/>
          </a:p>
          <a:p>
            <a:r>
              <a:rPr lang="en-US" sz="2400" dirty="0" smtClean="0"/>
              <a:t>For the faculty and staff who have helped and continue to help inspire our students to be the best that they can be, in the classroom and on the playing field (court, track, pool, horse):</a:t>
            </a:r>
          </a:p>
          <a:p>
            <a:endParaRPr lang="en-US" sz="2400" dirty="0"/>
          </a:p>
          <a:p>
            <a:r>
              <a:rPr lang="en-US" sz="2400" dirty="0" smtClean="0"/>
              <a:t>			</a:t>
            </a:r>
            <a:r>
              <a:rPr lang="en-US" sz="3200" b="1" dirty="0" smtClean="0"/>
              <a:t>THANK YOU!</a:t>
            </a:r>
          </a:p>
          <a:p>
            <a:endParaRPr lang="en-US" sz="2400" dirty="0"/>
          </a:p>
          <a:p>
            <a:endParaRPr lang="en-US" sz="2400" dirty="0"/>
          </a:p>
          <a:p>
            <a:endParaRPr lang="en-US" dirty="0" smtClean="0"/>
          </a:p>
          <a:p>
            <a:endParaRPr lang="en-US" dirty="0" smtClean="0"/>
          </a:p>
        </p:txBody>
      </p:sp>
    </p:spTree>
    <p:extLst>
      <p:ext uri="{BB962C8B-B14F-4D97-AF65-F5344CB8AC3E}">
        <p14:creationId xmlns:p14="http://schemas.microsoft.com/office/powerpoint/2010/main" val="3954582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81000"/>
            <a:ext cx="5410199"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906" y="3676650"/>
            <a:ext cx="26098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7" y="152399"/>
            <a:ext cx="4267200" cy="645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989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7177"/>
            <a:ext cx="9278437" cy="4585871"/>
          </a:xfrm>
          <a:prstGeom prst="rect">
            <a:avLst/>
          </a:prstGeom>
          <a:noFill/>
        </p:spPr>
        <p:txBody>
          <a:bodyPr wrap="none" rtlCol="0">
            <a:spAutoFit/>
          </a:bodyPr>
          <a:lstStyle/>
          <a:p>
            <a:r>
              <a:rPr lang="en-US" sz="2800" b="1" u="sng" dirty="0"/>
              <a:t>Subcommittees of the Committee on Intercollegiate Athletics</a:t>
            </a:r>
            <a:endParaRPr lang="en-US" sz="2800" b="1" dirty="0"/>
          </a:p>
          <a:p>
            <a:r>
              <a:rPr lang="en-US" dirty="0"/>
              <a:t>	</a:t>
            </a:r>
            <a:endParaRPr lang="en-US" dirty="0" smtClean="0"/>
          </a:p>
          <a:p>
            <a:endParaRPr lang="en-US" dirty="0"/>
          </a:p>
          <a:p>
            <a:r>
              <a:rPr lang="en-US" sz="2400" dirty="0" smtClean="0"/>
              <a:t>     Academic </a:t>
            </a:r>
            <a:r>
              <a:rPr lang="en-US" sz="2400" dirty="0"/>
              <a:t>Standards </a:t>
            </a:r>
            <a:r>
              <a:rPr lang="en-US" sz="2400" dirty="0" smtClean="0"/>
              <a:t>Subcommittee—</a:t>
            </a:r>
            <a:r>
              <a:rPr lang="en-US" sz="2400" dirty="0"/>
              <a:t>Daniel </a:t>
            </a:r>
            <a:r>
              <a:rPr lang="en-US" sz="2400" dirty="0" err="1"/>
              <a:t>Svyantek</a:t>
            </a:r>
            <a:r>
              <a:rPr lang="en-US" sz="2400" dirty="0"/>
              <a:t>, </a:t>
            </a:r>
            <a:r>
              <a:rPr lang="en-US" sz="2400" dirty="0" smtClean="0"/>
              <a:t>Chair</a:t>
            </a:r>
          </a:p>
          <a:p>
            <a:r>
              <a:rPr lang="en-US" sz="2400" dirty="0" smtClean="0"/>
              <a:t>     Awards Subcommittee—</a:t>
            </a:r>
            <a:r>
              <a:rPr lang="en-US" sz="2400" dirty="0"/>
              <a:t>Brian Connelly, </a:t>
            </a:r>
            <a:r>
              <a:rPr lang="en-US" sz="2400" dirty="0" smtClean="0"/>
              <a:t>Chair</a:t>
            </a:r>
            <a:endParaRPr lang="en-US" sz="2400" dirty="0"/>
          </a:p>
          <a:p>
            <a:r>
              <a:rPr lang="en-US" sz="2400" dirty="0" smtClean="0"/>
              <a:t>     Compliance Subcommittee—Mary K Boudreaux, </a:t>
            </a:r>
            <a:r>
              <a:rPr lang="en-US" sz="2400" dirty="0"/>
              <a:t>Chair</a:t>
            </a:r>
          </a:p>
          <a:p>
            <a:r>
              <a:rPr lang="en-US" sz="2400" dirty="0" smtClean="0"/>
              <a:t>     Drug </a:t>
            </a:r>
            <a:r>
              <a:rPr lang="en-US" sz="2400" dirty="0"/>
              <a:t>Education/Testing Advisory Group—Randall Clark, Chair</a:t>
            </a:r>
          </a:p>
          <a:p>
            <a:r>
              <a:rPr lang="en-US" sz="2400" dirty="0" smtClean="0"/>
              <a:t>     Equity</a:t>
            </a:r>
            <a:r>
              <a:rPr lang="en-US" sz="2400" dirty="0"/>
              <a:t>, Welfare, and Sportsmanship </a:t>
            </a:r>
            <a:r>
              <a:rPr lang="en-US" sz="2400" dirty="0" smtClean="0"/>
              <a:t>—</a:t>
            </a:r>
            <a:r>
              <a:rPr lang="en-US" sz="2400" dirty="0"/>
              <a:t>Ann Beth Presley, </a:t>
            </a:r>
            <a:r>
              <a:rPr lang="en-US" sz="2400" dirty="0" smtClean="0"/>
              <a:t>Chair</a:t>
            </a:r>
            <a:endParaRPr lang="en-US" sz="2400" dirty="0"/>
          </a:p>
          <a:p>
            <a:r>
              <a:rPr lang="en-US" sz="2400" dirty="0" smtClean="0"/>
              <a:t>     Priority and Seating Subcommittee—</a:t>
            </a:r>
            <a:r>
              <a:rPr lang="en-US" sz="2400" dirty="0"/>
              <a:t>Brian Connelly, </a:t>
            </a:r>
            <a:r>
              <a:rPr lang="en-US" sz="2400" dirty="0" smtClean="0"/>
              <a:t>Chair</a:t>
            </a:r>
          </a:p>
          <a:p>
            <a:r>
              <a:rPr lang="en-US" sz="2400" dirty="0" smtClean="0"/>
              <a:t>     Athletics Department Seminar Series – Barbara Struempler, Chair</a:t>
            </a:r>
            <a:endParaRPr lang="en-US" sz="2400" dirty="0"/>
          </a:p>
          <a:p>
            <a:r>
              <a:rPr lang="en-US" sz="2400" dirty="0" smtClean="0"/>
              <a:t>     </a:t>
            </a:r>
            <a:endParaRPr lang="en-US" sz="2400" dirty="0"/>
          </a:p>
          <a:p>
            <a:r>
              <a:rPr lang="en-US" dirty="0"/>
              <a:t>	</a:t>
            </a:r>
          </a:p>
          <a:p>
            <a:endParaRPr lang="en-US" dirty="0"/>
          </a:p>
        </p:txBody>
      </p:sp>
    </p:spTree>
    <p:extLst>
      <p:ext uri="{BB962C8B-B14F-4D97-AF65-F5344CB8AC3E}">
        <p14:creationId xmlns:p14="http://schemas.microsoft.com/office/powerpoint/2010/main" val="1393856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260" y="152400"/>
            <a:ext cx="9075690" cy="4339650"/>
          </a:xfrm>
          <a:prstGeom prst="rect">
            <a:avLst/>
          </a:prstGeom>
          <a:noFill/>
        </p:spPr>
        <p:txBody>
          <a:bodyPr wrap="none" rtlCol="0">
            <a:spAutoFit/>
          </a:bodyPr>
          <a:lstStyle/>
          <a:p>
            <a:endParaRPr lang="en-US" dirty="0"/>
          </a:p>
          <a:p>
            <a:r>
              <a:rPr lang="en-US" sz="2400" b="1" dirty="0" smtClean="0"/>
              <a:t>New NCAA </a:t>
            </a:r>
            <a:r>
              <a:rPr lang="en-US" sz="2400" b="1" dirty="0"/>
              <a:t>Division I Initial-Eligibility Academic Requirements </a:t>
            </a:r>
            <a:endParaRPr lang="en-US" sz="2400" b="1" dirty="0" smtClean="0"/>
          </a:p>
          <a:p>
            <a:endParaRPr lang="en-US" dirty="0"/>
          </a:p>
          <a:p>
            <a:r>
              <a:rPr lang="en-US" sz="2400" dirty="0"/>
              <a:t>For college-bound student-athletes enrolling full time at an NCAA </a:t>
            </a:r>
            <a:endParaRPr lang="en-US" sz="2400" dirty="0" smtClean="0"/>
          </a:p>
          <a:p>
            <a:r>
              <a:rPr lang="en-US" sz="2400" dirty="0" smtClean="0"/>
              <a:t>Division </a:t>
            </a:r>
            <a:r>
              <a:rPr lang="en-US" sz="2400" dirty="0"/>
              <a:t>I college or university on or after August 1, 2016, there are </a:t>
            </a:r>
            <a:endParaRPr lang="en-US" sz="2400" dirty="0" smtClean="0"/>
          </a:p>
          <a:p>
            <a:r>
              <a:rPr lang="en-US" sz="2400" dirty="0" smtClean="0"/>
              <a:t>three </a:t>
            </a:r>
            <a:r>
              <a:rPr lang="en-US" sz="2400" dirty="0"/>
              <a:t>possible academic outcomes: </a:t>
            </a:r>
            <a:endParaRPr lang="en-US" sz="2400" dirty="0" smtClean="0"/>
          </a:p>
          <a:p>
            <a:endParaRPr lang="en-US" sz="2400" dirty="0"/>
          </a:p>
          <a:p>
            <a:pPr marL="457200" indent="-457200">
              <a:buAutoNum type="arabicPeriod"/>
            </a:pPr>
            <a:r>
              <a:rPr lang="en-US" sz="2400" dirty="0" smtClean="0"/>
              <a:t>Full </a:t>
            </a:r>
            <a:r>
              <a:rPr lang="en-US" sz="2400" dirty="0"/>
              <a:t>qualifier = competition, athletics aid (scholarship), and </a:t>
            </a:r>
            <a:r>
              <a:rPr lang="en-US" sz="2400" dirty="0" smtClean="0"/>
              <a:t>practice</a:t>
            </a:r>
          </a:p>
          <a:p>
            <a:r>
              <a:rPr lang="en-US" sz="2400" dirty="0"/>
              <a:t>	</a:t>
            </a:r>
            <a:r>
              <a:rPr lang="en-US" sz="2400" dirty="0" smtClean="0"/>
              <a:t> </a:t>
            </a:r>
            <a:r>
              <a:rPr lang="en-US" sz="2400" dirty="0"/>
              <a:t>the first year. </a:t>
            </a:r>
          </a:p>
          <a:p>
            <a:r>
              <a:rPr lang="en-US" sz="2400" dirty="0"/>
              <a:t>2. </a:t>
            </a:r>
            <a:r>
              <a:rPr lang="en-US" sz="2400" dirty="0" smtClean="0"/>
              <a:t> Academic </a:t>
            </a:r>
            <a:r>
              <a:rPr lang="en-US" sz="2400" dirty="0"/>
              <a:t>redshirt = athletics aid the first year, practice in first </a:t>
            </a:r>
            <a:endParaRPr lang="en-US" sz="2400" dirty="0" smtClean="0"/>
          </a:p>
          <a:p>
            <a:r>
              <a:rPr lang="en-US" sz="2400" dirty="0"/>
              <a:t>	</a:t>
            </a:r>
            <a:r>
              <a:rPr lang="en-US" sz="2400" dirty="0" smtClean="0"/>
              <a:t>regular </a:t>
            </a:r>
            <a:r>
              <a:rPr lang="en-US" sz="2400" dirty="0"/>
              <a:t>academic term (semester or quarter). </a:t>
            </a:r>
          </a:p>
          <a:p>
            <a:r>
              <a:rPr lang="en-US" sz="2400" dirty="0"/>
              <a:t>3. </a:t>
            </a:r>
            <a:r>
              <a:rPr lang="en-US" sz="2400" dirty="0" smtClean="0"/>
              <a:t> </a:t>
            </a:r>
            <a:r>
              <a:rPr lang="en-US" sz="2400" dirty="0" err="1" smtClean="0"/>
              <a:t>Nonqualifier</a:t>
            </a:r>
            <a:r>
              <a:rPr lang="en-US" sz="2400" dirty="0" smtClean="0"/>
              <a:t> </a:t>
            </a:r>
            <a:r>
              <a:rPr lang="en-US" sz="2400" dirty="0"/>
              <a:t>= no athletics aid, practice or competition the first year. </a:t>
            </a:r>
          </a:p>
        </p:txBody>
      </p:sp>
    </p:spTree>
    <p:extLst>
      <p:ext uri="{BB962C8B-B14F-4D97-AF65-F5344CB8AC3E}">
        <p14:creationId xmlns:p14="http://schemas.microsoft.com/office/powerpoint/2010/main" val="4224549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52400"/>
            <a:ext cx="8889998" cy="7263527"/>
          </a:xfrm>
          <a:prstGeom prst="rect">
            <a:avLst/>
          </a:prstGeom>
          <a:noFill/>
        </p:spPr>
        <p:txBody>
          <a:bodyPr wrap="none" rtlCol="0">
            <a:spAutoFit/>
          </a:bodyPr>
          <a:lstStyle/>
          <a:p>
            <a:r>
              <a:rPr lang="en-US" sz="2800" b="1" dirty="0" smtClean="0"/>
              <a:t>A Full Qualifier in 2016:</a:t>
            </a:r>
          </a:p>
          <a:p>
            <a:endParaRPr lang="en-US" sz="2800" b="1" dirty="0"/>
          </a:p>
          <a:p>
            <a:r>
              <a:rPr lang="en-US" sz="2800" dirty="0" smtClean="0"/>
              <a:t>Must </a:t>
            </a:r>
            <a:r>
              <a:rPr lang="en-US" sz="2800" dirty="0"/>
              <a:t>complete </a:t>
            </a:r>
            <a:r>
              <a:rPr lang="en-US" sz="2800" b="1" dirty="0"/>
              <a:t>10 </a:t>
            </a:r>
            <a:r>
              <a:rPr lang="en-US" sz="2800" dirty="0"/>
              <a:t>core courses before seventh semester of </a:t>
            </a:r>
            <a:endParaRPr lang="en-US" sz="2800" dirty="0" smtClean="0"/>
          </a:p>
          <a:p>
            <a:r>
              <a:rPr lang="en-US" sz="2800" dirty="0"/>
              <a:t>	</a:t>
            </a:r>
            <a:r>
              <a:rPr lang="en-US" sz="2800" dirty="0" smtClean="0"/>
              <a:t>high </a:t>
            </a:r>
            <a:r>
              <a:rPr lang="en-US" sz="2800" dirty="0"/>
              <a:t>school (e.g., senior year). </a:t>
            </a:r>
          </a:p>
          <a:p>
            <a:r>
              <a:rPr lang="en-US" sz="2800" dirty="0" smtClean="0"/>
              <a:t>Of </a:t>
            </a:r>
            <a:r>
              <a:rPr lang="en-US" sz="2800" dirty="0"/>
              <a:t>the </a:t>
            </a:r>
            <a:r>
              <a:rPr lang="en-US" sz="2800" b="1" dirty="0"/>
              <a:t>10 </a:t>
            </a:r>
            <a:r>
              <a:rPr lang="en-US" sz="2800" dirty="0"/>
              <a:t>core courses completed, </a:t>
            </a:r>
            <a:r>
              <a:rPr lang="en-US" sz="2800" b="1" dirty="0"/>
              <a:t>seven </a:t>
            </a:r>
            <a:r>
              <a:rPr lang="en-US" sz="2800" dirty="0"/>
              <a:t>must be in the </a:t>
            </a:r>
            <a:endParaRPr lang="en-US" sz="2800" dirty="0" smtClean="0"/>
          </a:p>
          <a:p>
            <a:r>
              <a:rPr lang="en-US" sz="2800" dirty="0"/>
              <a:t>	</a:t>
            </a:r>
            <a:r>
              <a:rPr lang="en-US" sz="2800" dirty="0" smtClean="0"/>
              <a:t>area </a:t>
            </a:r>
            <a:r>
              <a:rPr lang="en-US" sz="2800" dirty="0"/>
              <a:t>of </a:t>
            </a:r>
            <a:r>
              <a:rPr lang="en-US" sz="2800" b="1" dirty="0"/>
              <a:t>English, math</a:t>
            </a:r>
            <a:r>
              <a:rPr lang="en-US" sz="2800" dirty="0"/>
              <a:t>, or </a:t>
            </a:r>
            <a:r>
              <a:rPr lang="en-US" sz="2800" b="1" dirty="0"/>
              <a:t>science. </a:t>
            </a:r>
            <a:endParaRPr lang="en-US" sz="2800" dirty="0"/>
          </a:p>
          <a:p>
            <a:r>
              <a:rPr lang="en-US" sz="2800" dirty="0" smtClean="0"/>
              <a:t>These </a:t>
            </a:r>
            <a:r>
              <a:rPr lang="en-US" sz="2800" dirty="0"/>
              <a:t>10 core courses become “locked in” for the purpose </a:t>
            </a:r>
            <a:endParaRPr lang="en-US" sz="2800" dirty="0" smtClean="0"/>
          </a:p>
          <a:p>
            <a:r>
              <a:rPr lang="en-US" sz="2800" dirty="0"/>
              <a:t>	</a:t>
            </a:r>
            <a:r>
              <a:rPr lang="en-US" sz="2800" dirty="0" smtClean="0"/>
              <a:t>of </a:t>
            </a:r>
            <a:r>
              <a:rPr lang="en-US" sz="2800" dirty="0"/>
              <a:t>core-course GPA calculation. </a:t>
            </a:r>
          </a:p>
          <a:p>
            <a:r>
              <a:rPr lang="en-US" sz="2800" dirty="0" smtClean="0"/>
              <a:t>A </a:t>
            </a:r>
            <a:r>
              <a:rPr lang="en-US" sz="2800" dirty="0"/>
              <a:t>repeat of one of the “locked in” courses will not be used </a:t>
            </a:r>
            <a:endParaRPr lang="en-US" sz="2800" dirty="0" smtClean="0"/>
          </a:p>
          <a:p>
            <a:r>
              <a:rPr lang="en-US" sz="2800" dirty="0"/>
              <a:t>	</a:t>
            </a:r>
            <a:r>
              <a:rPr lang="en-US" sz="2800" dirty="0" smtClean="0"/>
              <a:t>if </a:t>
            </a:r>
            <a:r>
              <a:rPr lang="en-US" sz="2800" dirty="0"/>
              <a:t>taken after the seventh semester begins. </a:t>
            </a:r>
            <a:endParaRPr lang="en-US" sz="2800" dirty="0" smtClean="0"/>
          </a:p>
          <a:p>
            <a:endParaRPr lang="en-US" sz="2800" dirty="0" smtClean="0"/>
          </a:p>
          <a:p>
            <a:r>
              <a:rPr lang="en-US" sz="2800" dirty="0" smtClean="0"/>
              <a:t>Meet </a:t>
            </a:r>
            <a:r>
              <a:rPr lang="en-US" sz="2800" dirty="0"/>
              <a:t>the sliding scale of core-course grade-point average</a:t>
            </a:r>
          </a:p>
          <a:p>
            <a:r>
              <a:rPr lang="en-US" sz="2800" dirty="0"/>
              <a:t>(minimum 2.300) and SAT/ACT sum </a:t>
            </a:r>
            <a:r>
              <a:rPr lang="en-US" sz="2800" dirty="0" smtClean="0"/>
              <a:t>score</a:t>
            </a:r>
          </a:p>
          <a:p>
            <a:endParaRPr lang="en-US" sz="2800" dirty="0"/>
          </a:p>
          <a:p>
            <a:r>
              <a:rPr lang="en-US" sz="2800" dirty="0" smtClean="0"/>
              <a:t>Graduate </a:t>
            </a:r>
            <a:r>
              <a:rPr lang="en-US" sz="2800" dirty="0"/>
              <a:t>from high school.</a:t>
            </a:r>
          </a:p>
          <a:p>
            <a:endParaRPr lang="en-US" sz="2800" dirty="0"/>
          </a:p>
          <a:p>
            <a:endParaRPr lang="en-US" dirty="0"/>
          </a:p>
        </p:txBody>
      </p:sp>
    </p:spTree>
    <p:extLst>
      <p:ext uri="{BB962C8B-B14F-4D97-AF65-F5344CB8AC3E}">
        <p14:creationId xmlns:p14="http://schemas.microsoft.com/office/powerpoint/2010/main" val="1429355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629" y="457200"/>
            <a:ext cx="8686800" cy="4801314"/>
          </a:xfrm>
          <a:prstGeom prst="rect">
            <a:avLst/>
          </a:prstGeom>
          <a:noFill/>
        </p:spPr>
        <p:txBody>
          <a:bodyPr wrap="square" rtlCol="0">
            <a:spAutoFit/>
          </a:bodyPr>
          <a:lstStyle/>
          <a:p>
            <a:r>
              <a:rPr lang="en-US" dirty="0" smtClean="0"/>
              <a:t>   </a:t>
            </a:r>
          </a:p>
          <a:p>
            <a:endParaRPr lang="en-US" dirty="0"/>
          </a:p>
          <a:p>
            <a:endParaRPr lang="en-US" dirty="0" smtClean="0"/>
          </a:p>
          <a:p>
            <a:r>
              <a:rPr lang="en-US" dirty="0" smtClean="0"/>
              <a:t>  </a:t>
            </a:r>
            <a:r>
              <a:rPr lang="en-US" sz="2800" dirty="0" smtClean="0"/>
              <a:t>More information on initial eligibility requirements </a:t>
            </a:r>
          </a:p>
          <a:p>
            <a:r>
              <a:rPr lang="en-US" sz="2800" dirty="0"/>
              <a:t> </a:t>
            </a:r>
            <a:r>
              <a:rPr lang="en-US" sz="2800" dirty="0" smtClean="0"/>
              <a:t>                   can be found at these links:</a:t>
            </a:r>
            <a:endParaRPr lang="en-US" sz="2800" dirty="0"/>
          </a:p>
          <a:p>
            <a:endParaRPr lang="en-US" dirty="0" smtClean="0"/>
          </a:p>
          <a:p>
            <a:endParaRPr lang="en-US" dirty="0"/>
          </a:p>
          <a:p>
            <a:endParaRPr lang="en-US" dirty="0" smtClean="0"/>
          </a:p>
          <a:p>
            <a:endParaRPr lang="en-US" dirty="0"/>
          </a:p>
          <a:p>
            <a:r>
              <a:rPr lang="en-US" dirty="0" smtClean="0"/>
              <a:t>      </a:t>
            </a:r>
            <a:endParaRPr lang="en-US" dirty="0"/>
          </a:p>
          <a:p>
            <a:r>
              <a:rPr lang="en-US" sz="2400" dirty="0" smtClean="0"/>
              <a:t>http://www.ncaapublications.com/productdownloads/CBSA15.pdf</a:t>
            </a:r>
          </a:p>
          <a:p>
            <a:endParaRPr lang="en-US" dirty="0"/>
          </a:p>
          <a:p>
            <a:r>
              <a:rPr lang="en-US" sz="2800" dirty="0"/>
              <a:t>http://2point3.ncaa.org/</a:t>
            </a:r>
          </a:p>
          <a:p>
            <a:endParaRPr lang="en-US" dirty="0" smtClean="0"/>
          </a:p>
          <a:p>
            <a:endParaRPr lang="en-US" dirty="0"/>
          </a:p>
        </p:txBody>
      </p:sp>
    </p:spTree>
    <p:extLst>
      <p:ext uri="{BB962C8B-B14F-4D97-AF65-F5344CB8AC3E}">
        <p14:creationId xmlns:p14="http://schemas.microsoft.com/office/powerpoint/2010/main" val="372154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09" y="914400"/>
            <a:ext cx="9068060" cy="6063198"/>
          </a:xfrm>
          <a:prstGeom prst="rect">
            <a:avLst/>
          </a:prstGeom>
          <a:noFill/>
        </p:spPr>
        <p:txBody>
          <a:bodyPr wrap="none" rtlCol="0">
            <a:spAutoFit/>
          </a:bodyPr>
          <a:lstStyle/>
          <a:p>
            <a:r>
              <a:rPr lang="en-US" sz="2400" dirty="0" smtClean="0"/>
              <a:t>Once </a:t>
            </a:r>
            <a:r>
              <a:rPr lang="en-US" sz="2400" dirty="0"/>
              <a:t>in college, student-athletes must make steady </a:t>
            </a:r>
            <a:r>
              <a:rPr lang="en-US" sz="2400" dirty="0" smtClean="0"/>
              <a:t>progress toward </a:t>
            </a:r>
          </a:p>
          <a:p>
            <a:r>
              <a:rPr lang="en-US" sz="2400" dirty="0" smtClean="0"/>
              <a:t>degrees.    Student-athletes </a:t>
            </a:r>
            <a:r>
              <a:rPr lang="en-US" sz="2400" dirty="0"/>
              <a:t>must </a:t>
            </a:r>
            <a:r>
              <a:rPr lang="en-US" sz="2400" dirty="0" smtClean="0"/>
              <a:t>complete coursework </a:t>
            </a:r>
          </a:p>
          <a:p>
            <a:r>
              <a:rPr lang="en-US" sz="2400" u="sng" dirty="0" smtClean="0"/>
              <a:t>required for a degree </a:t>
            </a:r>
            <a:r>
              <a:rPr lang="en-US" sz="2400" dirty="0" smtClean="0"/>
              <a:t>in the following time frame:</a:t>
            </a:r>
          </a:p>
          <a:p>
            <a:endParaRPr lang="en-US" sz="2400" dirty="0"/>
          </a:p>
          <a:p>
            <a:r>
              <a:rPr lang="en-US" sz="2400" dirty="0" smtClean="0"/>
              <a:t>40 </a:t>
            </a:r>
            <a:r>
              <a:rPr lang="en-US" sz="2400" dirty="0"/>
              <a:t>percent </a:t>
            </a:r>
            <a:r>
              <a:rPr lang="en-US" sz="2400" dirty="0" smtClean="0"/>
              <a:t>by </a:t>
            </a:r>
            <a:r>
              <a:rPr lang="en-US" sz="2400" dirty="0"/>
              <a:t>the end of </a:t>
            </a:r>
            <a:r>
              <a:rPr lang="en-US" sz="2400" dirty="0" smtClean="0"/>
              <a:t>their second </a:t>
            </a:r>
            <a:r>
              <a:rPr lang="en-US" sz="2400" dirty="0"/>
              <a:t>year, </a:t>
            </a:r>
            <a:endParaRPr lang="en-US" sz="2400" dirty="0" smtClean="0"/>
          </a:p>
          <a:p>
            <a:endParaRPr lang="en-US" sz="2400" dirty="0"/>
          </a:p>
          <a:p>
            <a:r>
              <a:rPr lang="en-US" sz="2400" dirty="0" smtClean="0"/>
              <a:t>60 </a:t>
            </a:r>
            <a:r>
              <a:rPr lang="en-US" sz="2400" dirty="0"/>
              <a:t>percent by the end of their third </a:t>
            </a:r>
            <a:r>
              <a:rPr lang="en-US" sz="2400" dirty="0" smtClean="0"/>
              <a:t>year, </a:t>
            </a:r>
          </a:p>
          <a:p>
            <a:endParaRPr lang="en-US" sz="2400" dirty="0"/>
          </a:p>
          <a:p>
            <a:r>
              <a:rPr lang="en-US" sz="2400" dirty="0" smtClean="0"/>
              <a:t>80 </a:t>
            </a:r>
            <a:r>
              <a:rPr lang="en-US" sz="2400" dirty="0"/>
              <a:t>percent </a:t>
            </a:r>
            <a:r>
              <a:rPr lang="en-US" sz="2400" dirty="0" smtClean="0"/>
              <a:t>by </a:t>
            </a:r>
            <a:r>
              <a:rPr lang="en-US" sz="2400" dirty="0"/>
              <a:t>the end of their fourth year. </a:t>
            </a:r>
            <a:endParaRPr lang="en-US" sz="2400" dirty="0" smtClean="0"/>
          </a:p>
          <a:p>
            <a:endParaRPr lang="en-US" sz="2400" dirty="0"/>
          </a:p>
          <a:p>
            <a:r>
              <a:rPr lang="en-US" sz="2400" dirty="0"/>
              <a:t>Student-athletes are allowed five years to graduate while receiving </a:t>
            </a:r>
            <a:endParaRPr lang="en-US" sz="2400" dirty="0" smtClean="0"/>
          </a:p>
          <a:p>
            <a:r>
              <a:rPr lang="en-US" sz="2400" dirty="0" smtClean="0"/>
              <a:t>athletically </a:t>
            </a:r>
            <a:r>
              <a:rPr lang="en-US" sz="2400" dirty="0"/>
              <a:t>related </a:t>
            </a:r>
            <a:r>
              <a:rPr lang="en-US" sz="2400" dirty="0" smtClean="0"/>
              <a:t>financial </a:t>
            </a:r>
            <a:r>
              <a:rPr lang="en-US" sz="2400" dirty="0"/>
              <a:t>aid.   </a:t>
            </a:r>
            <a:endParaRPr lang="en-US" sz="2400" dirty="0" smtClean="0"/>
          </a:p>
          <a:p>
            <a:endParaRPr lang="en-US" sz="2400" dirty="0"/>
          </a:p>
          <a:p>
            <a:r>
              <a:rPr lang="en-US" sz="2400" dirty="0" smtClean="0"/>
              <a:t>All </a:t>
            </a:r>
            <a:r>
              <a:rPr lang="en-US" sz="2400" dirty="0"/>
              <a:t>student-athletes must earn a minimum of six hours each term to be </a:t>
            </a:r>
          </a:p>
          <a:p>
            <a:r>
              <a:rPr lang="en-US" sz="2400" dirty="0"/>
              <a:t>eligible the next semester.</a:t>
            </a:r>
          </a:p>
          <a:p>
            <a:endParaRPr lang="en-US" sz="2800" dirty="0"/>
          </a:p>
        </p:txBody>
      </p:sp>
      <p:sp>
        <p:nvSpPr>
          <p:cNvPr id="3" name="TextBox 2"/>
          <p:cNvSpPr txBox="1"/>
          <p:nvPr/>
        </p:nvSpPr>
        <p:spPr>
          <a:xfrm>
            <a:off x="341745" y="228600"/>
            <a:ext cx="7787709" cy="523220"/>
          </a:xfrm>
          <a:prstGeom prst="rect">
            <a:avLst/>
          </a:prstGeom>
          <a:noFill/>
        </p:spPr>
        <p:txBody>
          <a:bodyPr wrap="none" rtlCol="0">
            <a:spAutoFit/>
          </a:bodyPr>
          <a:lstStyle/>
          <a:p>
            <a:r>
              <a:rPr lang="en-US" sz="2800" b="1" dirty="0" smtClean="0"/>
              <a:t>Student Athlete Eligibility		40-60-80 Rule</a:t>
            </a:r>
            <a:endParaRPr lang="en-US" sz="2800" b="1" dirty="0"/>
          </a:p>
        </p:txBody>
      </p:sp>
      <p:sp>
        <p:nvSpPr>
          <p:cNvPr id="4" name="TextBox 3"/>
          <p:cNvSpPr txBox="1"/>
          <p:nvPr/>
        </p:nvSpPr>
        <p:spPr>
          <a:xfrm>
            <a:off x="7315200" y="64008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3601868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990600"/>
            <a:ext cx="9168792" cy="5016758"/>
          </a:xfrm>
          <a:prstGeom prst="rect">
            <a:avLst/>
          </a:prstGeom>
          <a:noFill/>
        </p:spPr>
        <p:txBody>
          <a:bodyPr wrap="none" rtlCol="0">
            <a:spAutoFit/>
          </a:bodyPr>
          <a:lstStyle/>
          <a:p>
            <a:r>
              <a:rPr lang="en-US" sz="2000" dirty="0"/>
              <a:t>The NCAA developed the Division I Graduation Success Rate in response to </a:t>
            </a:r>
            <a:endParaRPr lang="en-US" sz="2000" dirty="0" smtClean="0"/>
          </a:p>
          <a:p>
            <a:r>
              <a:rPr lang="en-US" sz="2000" dirty="0" smtClean="0"/>
              <a:t>college </a:t>
            </a:r>
            <a:r>
              <a:rPr lang="en-US" sz="2000" dirty="0"/>
              <a:t>and university presidents who wanted graduation data that more accurately </a:t>
            </a:r>
            <a:endParaRPr lang="en-US" sz="2000" dirty="0" smtClean="0"/>
          </a:p>
          <a:p>
            <a:r>
              <a:rPr lang="en-US" sz="2000" dirty="0" smtClean="0"/>
              <a:t>reflect </a:t>
            </a:r>
            <a:r>
              <a:rPr lang="en-US" sz="2000" dirty="0"/>
              <a:t>the mobility among all college students today. </a:t>
            </a:r>
            <a:endParaRPr lang="en-US" sz="2000" dirty="0" smtClean="0"/>
          </a:p>
          <a:p>
            <a:endParaRPr lang="en-US" sz="2000" dirty="0"/>
          </a:p>
          <a:p>
            <a:r>
              <a:rPr lang="en-US" sz="2000" dirty="0" smtClean="0"/>
              <a:t>The </a:t>
            </a:r>
            <a:r>
              <a:rPr lang="en-US" sz="2000" dirty="0"/>
              <a:t>rate measures graduation rates at Division I institutions and includes </a:t>
            </a:r>
            <a:endParaRPr lang="en-US" sz="2000" dirty="0" smtClean="0"/>
          </a:p>
          <a:p>
            <a:r>
              <a:rPr lang="en-US" sz="2000" dirty="0" smtClean="0"/>
              <a:t>student-athletes </a:t>
            </a:r>
            <a:r>
              <a:rPr lang="en-US" sz="2000" dirty="0"/>
              <a:t>transferring into the institutions. </a:t>
            </a:r>
            <a:r>
              <a:rPr lang="en-US" sz="2000" dirty="0" smtClean="0"/>
              <a:t>  </a:t>
            </a:r>
          </a:p>
          <a:p>
            <a:endParaRPr lang="en-US" sz="2000" dirty="0"/>
          </a:p>
          <a:p>
            <a:r>
              <a:rPr lang="en-US" sz="2000" dirty="0" smtClean="0"/>
              <a:t>It </a:t>
            </a:r>
            <a:r>
              <a:rPr lang="en-US" sz="2000" dirty="0"/>
              <a:t>differs from </a:t>
            </a:r>
            <a:r>
              <a:rPr lang="en-US" sz="2000" dirty="0" smtClean="0"/>
              <a:t>the rate </a:t>
            </a:r>
            <a:r>
              <a:rPr lang="en-US" sz="2000" dirty="0"/>
              <a:t>mandated by the federal government, which does not </a:t>
            </a:r>
            <a:endParaRPr lang="en-US" sz="2000" dirty="0" smtClean="0"/>
          </a:p>
          <a:p>
            <a:r>
              <a:rPr lang="en-US" sz="2000" dirty="0" smtClean="0"/>
              <a:t>count </a:t>
            </a:r>
            <a:r>
              <a:rPr lang="en-US" sz="2000" dirty="0"/>
              <a:t>incoming transfer </a:t>
            </a:r>
            <a:r>
              <a:rPr lang="en-US" sz="2000" dirty="0" smtClean="0"/>
              <a:t>student-athletes and </a:t>
            </a:r>
            <a:r>
              <a:rPr lang="en-US" sz="2000" dirty="0"/>
              <a:t>counts student-athletes who </a:t>
            </a:r>
            <a:endParaRPr lang="en-US" sz="2000" dirty="0" smtClean="0"/>
          </a:p>
          <a:p>
            <a:r>
              <a:rPr lang="en-US" sz="2000" dirty="0" smtClean="0"/>
              <a:t>transfer </a:t>
            </a:r>
            <a:r>
              <a:rPr lang="en-US" sz="2000" dirty="0"/>
              <a:t>out as not having </a:t>
            </a:r>
            <a:r>
              <a:rPr lang="en-US" sz="2000" dirty="0" smtClean="0"/>
              <a:t>graduated</a:t>
            </a:r>
            <a:r>
              <a:rPr lang="en-US" sz="2000" dirty="0"/>
              <a:t>, regardless of whether they actually did. </a:t>
            </a:r>
            <a:endParaRPr lang="en-US" sz="2000" dirty="0" smtClean="0"/>
          </a:p>
          <a:p>
            <a:endParaRPr lang="en-US" sz="2000" dirty="0"/>
          </a:p>
          <a:p>
            <a:r>
              <a:rPr lang="en-US" sz="2000" dirty="0" smtClean="0"/>
              <a:t>The </a:t>
            </a:r>
            <a:r>
              <a:rPr lang="en-US" sz="2000" dirty="0"/>
              <a:t>Graduation Success Rate also allows institutions to exclude from the computation </a:t>
            </a:r>
            <a:endParaRPr lang="en-US" sz="2000" dirty="0" smtClean="0"/>
          </a:p>
          <a:p>
            <a:r>
              <a:rPr lang="en-US" sz="2000" dirty="0" smtClean="0"/>
              <a:t>student-athletes </a:t>
            </a:r>
            <a:r>
              <a:rPr lang="en-US" sz="2000" dirty="0"/>
              <a:t>who leave their institutions before graduation, so long as they would </a:t>
            </a:r>
            <a:endParaRPr lang="en-US" sz="2000" dirty="0" smtClean="0"/>
          </a:p>
          <a:p>
            <a:r>
              <a:rPr lang="en-US" sz="2000" dirty="0" smtClean="0"/>
              <a:t>have </a:t>
            </a:r>
            <a:r>
              <a:rPr lang="en-US" sz="2000" dirty="0"/>
              <a:t>been academically eligible to compete had they remained</a:t>
            </a:r>
            <a:r>
              <a:rPr lang="en-US" sz="2000" dirty="0" smtClean="0"/>
              <a:t>.</a:t>
            </a:r>
          </a:p>
          <a:p>
            <a:endParaRPr lang="en-US" sz="2000" dirty="0"/>
          </a:p>
          <a:p>
            <a:endParaRPr lang="en-US" sz="2000" dirty="0"/>
          </a:p>
        </p:txBody>
      </p:sp>
      <p:sp>
        <p:nvSpPr>
          <p:cNvPr id="5" name="TextBox 4"/>
          <p:cNvSpPr txBox="1"/>
          <p:nvPr/>
        </p:nvSpPr>
        <p:spPr>
          <a:xfrm>
            <a:off x="644236" y="152400"/>
            <a:ext cx="4748736" cy="523220"/>
          </a:xfrm>
          <a:prstGeom prst="rect">
            <a:avLst/>
          </a:prstGeom>
          <a:noFill/>
        </p:spPr>
        <p:txBody>
          <a:bodyPr wrap="none" rtlCol="0">
            <a:spAutoFit/>
          </a:bodyPr>
          <a:lstStyle/>
          <a:p>
            <a:r>
              <a:rPr lang="en-US" sz="2800" b="1" dirty="0" smtClean="0"/>
              <a:t>Graduation Success Rate (GSR)</a:t>
            </a:r>
            <a:endParaRPr lang="en-US" sz="2800" b="1" dirty="0"/>
          </a:p>
        </p:txBody>
      </p:sp>
      <p:sp>
        <p:nvSpPr>
          <p:cNvPr id="6" name="TextBox 5"/>
          <p:cNvSpPr txBox="1"/>
          <p:nvPr/>
        </p:nvSpPr>
        <p:spPr>
          <a:xfrm>
            <a:off x="381000" y="6324600"/>
            <a:ext cx="1631472" cy="369332"/>
          </a:xfrm>
          <a:prstGeom prst="rect">
            <a:avLst/>
          </a:prstGeom>
          <a:noFill/>
        </p:spPr>
        <p:txBody>
          <a:bodyPr wrap="none" rtlCol="0">
            <a:spAutoFit/>
          </a:bodyPr>
          <a:lstStyle/>
          <a:p>
            <a:r>
              <a:rPr lang="en-US" dirty="0" smtClean="0">
                <a:solidFill>
                  <a:schemeClr val="accent6"/>
                </a:solidFill>
              </a:rPr>
              <a:t>From NCAA.org</a:t>
            </a:r>
            <a:endParaRPr lang="en-US" dirty="0">
              <a:solidFill>
                <a:schemeClr val="accent6"/>
              </a:solidFill>
            </a:endParaRPr>
          </a:p>
        </p:txBody>
      </p:sp>
    </p:spTree>
    <p:extLst>
      <p:ext uri="{BB962C8B-B14F-4D97-AF65-F5344CB8AC3E}">
        <p14:creationId xmlns:p14="http://schemas.microsoft.com/office/powerpoint/2010/main" val="1393417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190153</TotalTime>
  <Words>2113</Words>
  <Application>Microsoft Office PowerPoint</Application>
  <PresentationFormat>On-screen Show (4:3)</PresentationFormat>
  <Paragraphs>610</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 CVM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boudrmk</dc:creator>
  <cp:lastModifiedBy>boudrmk</cp:lastModifiedBy>
  <cp:revision>902</cp:revision>
  <dcterms:created xsi:type="dcterms:W3CDTF">2011-01-24T21:10:04Z</dcterms:created>
  <dcterms:modified xsi:type="dcterms:W3CDTF">2015-01-28T13:39:05Z</dcterms:modified>
</cp:coreProperties>
</file>