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38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B16AC1C-4091-42C7-ABF5-BA3DA44C394A}" type="datetimeFigureOut">
              <a:rPr lang="en-US" smtClean="0"/>
              <a:t>8/19/2014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6A60D-490B-43FF-8BF8-21750705C868}"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16AC1C-4091-42C7-ABF5-BA3DA44C394A}" type="datetimeFigureOut">
              <a:rPr lang="en-US" smtClean="0"/>
              <a:t>8/19/2014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6A60D-490B-43FF-8BF8-21750705C8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16AC1C-4091-42C7-ABF5-BA3DA44C394A}" type="datetimeFigureOut">
              <a:rPr lang="en-US" smtClean="0"/>
              <a:t>8/19/2014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6A60D-490B-43FF-8BF8-21750705C86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16AC1C-4091-42C7-ABF5-BA3DA44C394A}" type="datetimeFigureOut">
              <a:rPr lang="en-US" smtClean="0"/>
              <a:t>8/19/2014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6A60D-490B-43FF-8BF8-21750705C8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16AC1C-4091-42C7-ABF5-BA3DA44C394A}" type="datetimeFigureOut">
              <a:rPr lang="en-US" smtClean="0"/>
              <a:t>8/19/2014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6A60D-490B-43FF-8BF8-21750705C868}"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16AC1C-4091-42C7-ABF5-BA3DA44C394A}" type="datetimeFigureOut">
              <a:rPr lang="en-US" smtClean="0"/>
              <a:t>8/19/2014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6A60D-490B-43FF-8BF8-21750705C8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B16AC1C-4091-42C7-ABF5-BA3DA44C394A}" type="datetimeFigureOut">
              <a:rPr lang="en-US" smtClean="0"/>
              <a:t>8/19/2014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E6A60D-490B-43FF-8BF8-21750705C868}"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16AC1C-4091-42C7-ABF5-BA3DA44C394A}" type="datetimeFigureOut">
              <a:rPr lang="en-US" smtClean="0"/>
              <a:t>8/19/2014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E6A60D-490B-43FF-8BF8-21750705C8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16AC1C-4091-42C7-ABF5-BA3DA44C394A}" type="datetimeFigureOut">
              <a:rPr lang="en-US" smtClean="0"/>
              <a:t>8/19/2014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E6A60D-490B-43FF-8BF8-21750705C8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16AC1C-4091-42C7-ABF5-BA3DA44C394A}" type="datetimeFigureOut">
              <a:rPr lang="en-US" smtClean="0"/>
              <a:t>8/19/2014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6A60D-490B-43FF-8BF8-21750705C868}"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16AC1C-4091-42C7-ABF5-BA3DA44C394A}" type="datetimeFigureOut">
              <a:rPr lang="en-US" smtClean="0"/>
              <a:t>8/19/2014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6A60D-490B-43FF-8BF8-21750705C86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B16AC1C-4091-42C7-ABF5-BA3DA44C394A}" type="datetimeFigureOut">
              <a:rPr lang="en-US" smtClean="0"/>
              <a:t>8/19/2014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AE6A60D-490B-43FF-8BF8-21750705C86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www.auburn.edu/administration/governance/senate/website/agendas/2014-2015/Aug14/Revised_SLO_measures.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Revisions to General Education Student Learning Outcomes </a:t>
            </a:r>
            <a:endParaRPr lang="en-US" sz="3600" dirty="0"/>
          </a:p>
        </p:txBody>
      </p:sp>
      <p:sp>
        <p:nvSpPr>
          <p:cNvPr id="3" name="Subtitle 2"/>
          <p:cNvSpPr>
            <a:spLocks noGrp="1"/>
          </p:cNvSpPr>
          <p:nvPr>
            <p:ph type="subTitle" idx="1"/>
          </p:nvPr>
        </p:nvSpPr>
        <p:spPr/>
        <p:txBody>
          <a:bodyPr>
            <a:normAutofit/>
          </a:bodyPr>
          <a:lstStyle/>
          <a:p>
            <a:r>
              <a:rPr lang="en-US" sz="2400" i="1" dirty="0" smtClean="0"/>
              <a:t>Auburn University Senate Information Item, August 2014</a:t>
            </a:r>
            <a:endParaRPr lang="en-US" sz="2400" i="1" dirty="0"/>
          </a:p>
        </p:txBody>
      </p:sp>
    </p:spTree>
    <p:extLst>
      <p:ext uri="{BB962C8B-B14F-4D97-AF65-F5344CB8AC3E}">
        <p14:creationId xmlns:p14="http://schemas.microsoft.com/office/powerpoint/2010/main" val="38687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Current Student Learning Outcomes (SLOs)</a:t>
            </a:r>
            <a:endParaRPr lang="en-US" sz="3200"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a:t>Information Literacy</a:t>
            </a:r>
          </a:p>
          <a:p>
            <a:pPr marL="274320" lvl="1" indent="0">
              <a:buNone/>
            </a:pPr>
            <a:r>
              <a:rPr lang="en-US" dirty="0" smtClean="0"/>
              <a:t>1. Students </a:t>
            </a:r>
            <a:r>
              <a:rPr lang="en-US" dirty="0"/>
              <a:t>will be information literate.</a:t>
            </a:r>
          </a:p>
          <a:p>
            <a:pPr marL="0" indent="0">
              <a:buNone/>
            </a:pPr>
            <a:r>
              <a:rPr lang="en-US" b="1" dirty="0"/>
              <a:t>Analytical Skills and Critical Thinking</a:t>
            </a:r>
          </a:p>
          <a:p>
            <a:pPr marL="274320" lvl="1" indent="0">
              <a:buNone/>
            </a:pPr>
            <a:r>
              <a:rPr lang="en-US" dirty="0" smtClean="0">
                <a:solidFill>
                  <a:schemeClr val="tx2"/>
                </a:solidFill>
              </a:rPr>
              <a:t>2. </a:t>
            </a:r>
            <a:r>
              <a:rPr lang="en-US" b="1" dirty="0" smtClean="0">
                <a:solidFill>
                  <a:schemeClr val="tx2"/>
                </a:solidFill>
              </a:rPr>
              <a:t>Students </a:t>
            </a:r>
            <a:r>
              <a:rPr lang="en-US" b="1" dirty="0">
                <a:solidFill>
                  <a:schemeClr val="tx2"/>
                </a:solidFill>
              </a:rPr>
              <a:t>will be able to read analytically and critically.</a:t>
            </a:r>
          </a:p>
          <a:p>
            <a:pPr marL="274320" lvl="1" indent="0">
              <a:buNone/>
            </a:pPr>
            <a:r>
              <a:rPr lang="en-US" dirty="0" smtClean="0">
                <a:solidFill>
                  <a:schemeClr val="tx2"/>
                </a:solidFill>
              </a:rPr>
              <a:t>3. </a:t>
            </a:r>
            <a:r>
              <a:rPr lang="en-US" b="1" dirty="0" smtClean="0">
                <a:solidFill>
                  <a:schemeClr val="tx2"/>
                </a:solidFill>
              </a:rPr>
              <a:t>Students </a:t>
            </a:r>
            <a:r>
              <a:rPr lang="en-US" b="1" dirty="0">
                <a:solidFill>
                  <a:schemeClr val="tx2"/>
                </a:solidFill>
              </a:rPr>
              <a:t>will be able to critique and construct an argument effectively.</a:t>
            </a:r>
          </a:p>
          <a:p>
            <a:pPr marL="274320" lvl="1" indent="0">
              <a:buNone/>
            </a:pPr>
            <a:r>
              <a:rPr lang="en-US" dirty="0" smtClean="0"/>
              <a:t>4. Students </a:t>
            </a:r>
            <a:r>
              <a:rPr lang="en-US" dirty="0"/>
              <a:t>will be able to apply simple mathematical methods to the solution of real-world problems.</a:t>
            </a:r>
          </a:p>
          <a:p>
            <a:pPr marL="274320" lvl="1" indent="0">
              <a:buNone/>
            </a:pPr>
            <a:r>
              <a:rPr lang="en-US" dirty="0" smtClean="0">
                <a:solidFill>
                  <a:schemeClr val="tx2"/>
                </a:solidFill>
              </a:rPr>
              <a:t>5</a:t>
            </a:r>
            <a:r>
              <a:rPr lang="en-US" b="1" dirty="0" smtClean="0">
                <a:solidFill>
                  <a:schemeClr val="tx2"/>
                </a:solidFill>
              </a:rPr>
              <a:t>. Students </a:t>
            </a:r>
            <a:r>
              <a:rPr lang="en-US" b="1" dirty="0">
                <a:solidFill>
                  <a:schemeClr val="tx2"/>
                </a:solidFill>
              </a:rPr>
              <a:t>will be able to select and use techniques and methods to solve open-ended, ill-defined </a:t>
            </a:r>
            <a:endParaRPr lang="en-US" b="1" dirty="0" smtClean="0">
              <a:solidFill>
                <a:schemeClr val="tx2"/>
              </a:solidFill>
            </a:endParaRPr>
          </a:p>
          <a:p>
            <a:pPr marL="274320" lvl="1" indent="0">
              <a:buNone/>
            </a:pPr>
            <a:r>
              <a:rPr lang="en-US" b="1" dirty="0">
                <a:solidFill>
                  <a:schemeClr val="tx2"/>
                </a:solidFill>
              </a:rPr>
              <a:t> </a:t>
            </a:r>
            <a:r>
              <a:rPr lang="en-US" b="1" dirty="0" smtClean="0">
                <a:solidFill>
                  <a:schemeClr val="tx2"/>
                </a:solidFill>
              </a:rPr>
              <a:t>   or multi-step </a:t>
            </a:r>
            <a:r>
              <a:rPr lang="en-US" b="1" dirty="0">
                <a:solidFill>
                  <a:schemeClr val="tx2"/>
                </a:solidFill>
              </a:rPr>
              <a:t>problems</a:t>
            </a:r>
            <a:r>
              <a:rPr lang="en-US" dirty="0">
                <a:solidFill>
                  <a:schemeClr val="tx2"/>
                </a:solidFill>
              </a:rPr>
              <a:t>.</a:t>
            </a:r>
          </a:p>
          <a:p>
            <a:pPr marL="0" indent="0">
              <a:buNone/>
            </a:pPr>
            <a:r>
              <a:rPr lang="en-US" b="1" dirty="0"/>
              <a:t>Effective Communication</a:t>
            </a:r>
          </a:p>
          <a:p>
            <a:pPr marL="274320" lvl="1" indent="0">
              <a:buNone/>
            </a:pPr>
            <a:r>
              <a:rPr lang="en-US" dirty="0" smtClean="0"/>
              <a:t>6. Students </a:t>
            </a:r>
            <a:r>
              <a:rPr lang="en-US" dirty="0"/>
              <a:t>will be able to write effectively.</a:t>
            </a:r>
          </a:p>
          <a:p>
            <a:pPr marL="274320" lvl="1" indent="0">
              <a:buNone/>
            </a:pPr>
            <a:r>
              <a:rPr lang="en-US" dirty="0" smtClean="0"/>
              <a:t>7. Students </a:t>
            </a:r>
            <a:r>
              <a:rPr lang="en-US" dirty="0"/>
              <a:t>will demonstrate effective oral communication skills.</a:t>
            </a:r>
          </a:p>
          <a:p>
            <a:pPr marL="0" indent="0">
              <a:buNone/>
            </a:pPr>
            <a:r>
              <a:rPr lang="en-US" b="1" dirty="0"/>
              <a:t>Informed and Engaged Citizenship</a:t>
            </a:r>
          </a:p>
          <a:p>
            <a:pPr marL="274320" lvl="1" indent="0">
              <a:buNone/>
            </a:pPr>
            <a:r>
              <a:rPr lang="en-US" dirty="0" smtClean="0">
                <a:solidFill>
                  <a:schemeClr val="tx2"/>
                </a:solidFill>
              </a:rPr>
              <a:t>8. </a:t>
            </a:r>
            <a:r>
              <a:rPr lang="en-US" b="1" dirty="0" smtClean="0">
                <a:solidFill>
                  <a:schemeClr val="tx2"/>
                </a:solidFill>
              </a:rPr>
              <a:t>Students </a:t>
            </a:r>
            <a:r>
              <a:rPr lang="en-US" b="1" dirty="0">
                <a:solidFill>
                  <a:schemeClr val="tx2"/>
                </a:solidFill>
              </a:rPr>
              <a:t>will be informed and engaged citizens of the United States and the world.</a:t>
            </a:r>
          </a:p>
          <a:p>
            <a:pPr marL="0" indent="0">
              <a:buNone/>
            </a:pPr>
            <a:r>
              <a:rPr lang="en-US" b="1" dirty="0"/>
              <a:t>Intercultural Knowledge and Diversity Awareness</a:t>
            </a:r>
          </a:p>
          <a:p>
            <a:pPr marL="274320" lvl="1" indent="0">
              <a:buNone/>
            </a:pPr>
            <a:r>
              <a:rPr lang="en-US" dirty="0" smtClean="0"/>
              <a:t>9. Students </a:t>
            </a:r>
            <a:r>
              <a:rPr lang="en-US" dirty="0"/>
              <a:t>will understand and appreciate the diversity of and within societies of the United States </a:t>
            </a:r>
            <a:r>
              <a:rPr lang="en-US" dirty="0" smtClean="0"/>
              <a:t>and</a:t>
            </a:r>
          </a:p>
          <a:p>
            <a:pPr marL="274320" lvl="1" indent="0">
              <a:buNone/>
            </a:pPr>
            <a:r>
              <a:rPr lang="en-US" dirty="0"/>
              <a:t> </a:t>
            </a:r>
            <a:r>
              <a:rPr lang="en-US" dirty="0" smtClean="0"/>
              <a:t>   </a:t>
            </a:r>
            <a:r>
              <a:rPr lang="en-US" dirty="0"/>
              <a:t>the world.</a:t>
            </a:r>
          </a:p>
          <a:p>
            <a:pPr marL="0" indent="0">
              <a:buNone/>
            </a:pPr>
            <a:r>
              <a:rPr lang="en-US" b="1" dirty="0"/>
              <a:t>Scientific Literacy</a:t>
            </a:r>
          </a:p>
          <a:p>
            <a:pPr marL="274320" lvl="1" indent="0">
              <a:buNone/>
            </a:pPr>
            <a:r>
              <a:rPr lang="en-US" dirty="0" smtClean="0">
                <a:solidFill>
                  <a:schemeClr val="tx2"/>
                </a:solidFill>
              </a:rPr>
              <a:t>10. </a:t>
            </a:r>
            <a:r>
              <a:rPr lang="en-US" b="1" dirty="0" smtClean="0">
                <a:solidFill>
                  <a:schemeClr val="tx2"/>
                </a:solidFill>
              </a:rPr>
              <a:t>Students </a:t>
            </a:r>
            <a:r>
              <a:rPr lang="en-US" b="1" dirty="0">
                <a:solidFill>
                  <a:schemeClr val="tx2"/>
                </a:solidFill>
              </a:rPr>
              <a:t>will understand and appreciate methods and issues of science and technology.</a:t>
            </a:r>
          </a:p>
          <a:p>
            <a:pPr marL="0" indent="0">
              <a:buNone/>
            </a:pPr>
            <a:r>
              <a:rPr lang="en-US" b="1" dirty="0"/>
              <a:t>Aesthetic Appreciation and Engagement</a:t>
            </a:r>
          </a:p>
          <a:p>
            <a:pPr marL="274320" lvl="1" indent="0">
              <a:buNone/>
            </a:pPr>
            <a:r>
              <a:rPr lang="en-US" dirty="0" smtClean="0"/>
              <a:t>11. Students </a:t>
            </a:r>
            <a:r>
              <a:rPr lang="en-US" dirty="0"/>
              <a:t>will understand and appreciate the arts and aesthetics as ways of knowing and </a:t>
            </a:r>
            <a:r>
              <a:rPr lang="en-US" dirty="0" smtClean="0"/>
              <a:t>engaging</a:t>
            </a:r>
          </a:p>
          <a:p>
            <a:pPr marL="274320" lvl="1" indent="0">
              <a:buNone/>
            </a:pPr>
            <a:r>
              <a:rPr lang="en-US" dirty="0"/>
              <a:t> </a:t>
            </a:r>
            <a:r>
              <a:rPr lang="en-US" dirty="0" smtClean="0"/>
              <a:t>    with </a:t>
            </a:r>
            <a:r>
              <a:rPr lang="en-US" dirty="0"/>
              <a:t>the world.</a:t>
            </a:r>
          </a:p>
          <a:p>
            <a:endParaRPr lang="en-US" dirty="0"/>
          </a:p>
        </p:txBody>
      </p:sp>
    </p:spTree>
    <p:extLst>
      <p:ext uri="{BB962C8B-B14F-4D97-AF65-F5344CB8AC3E}">
        <p14:creationId xmlns:p14="http://schemas.microsoft.com/office/powerpoint/2010/main" val="50329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Changes – Analytical &amp; Critical Reading (SLO 2)</a:t>
            </a:r>
            <a:endParaRPr lang="en-US" sz="2800" dirty="0"/>
          </a:p>
        </p:txBody>
      </p:sp>
      <p:sp>
        <p:nvSpPr>
          <p:cNvPr id="4" name="Content Placeholder 3"/>
          <p:cNvSpPr>
            <a:spLocks noGrp="1"/>
          </p:cNvSpPr>
          <p:nvPr>
            <p:ph sz="half" idx="1"/>
          </p:nvPr>
        </p:nvSpPr>
        <p:spPr/>
        <p:txBody>
          <a:bodyPr>
            <a:normAutofit fontScale="85000" lnSpcReduction="20000"/>
          </a:bodyPr>
          <a:lstStyle/>
          <a:p>
            <a:pPr marL="0" indent="0">
              <a:buNone/>
            </a:pPr>
            <a:r>
              <a:rPr lang="en-US" sz="1800" i="1" u="sng" dirty="0" smtClean="0"/>
              <a:t>Current measures:</a:t>
            </a:r>
          </a:p>
          <a:p>
            <a:pPr marL="0" indent="0">
              <a:buNone/>
            </a:pPr>
            <a:r>
              <a:rPr lang="en-US" sz="1800" dirty="0"/>
              <a:t>1. Identify the situation behind the text, including the subject, the intended audience(s), and the writer’s relationship to the subject and audience(s).</a:t>
            </a:r>
          </a:p>
          <a:p>
            <a:pPr marL="0" indent="0">
              <a:buNone/>
            </a:pPr>
            <a:r>
              <a:rPr lang="en-US" sz="1800" dirty="0"/>
              <a:t>2. Identify the writer’s purpose(s) and the main point or thesis that the author’s purpose or set of purposes entails.</a:t>
            </a:r>
          </a:p>
          <a:p>
            <a:pPr marL="0" indent="0">
              <a:buNone/>
            </a:pPr>
            <a:r>
              <a:rPr lang="en-US" sz="1800" dirty="0"/>
              <a:t>3. Analyze the major points made in developing and/or supporting the main point or thesis and the kinds of material used for the development and/or support.</a:t>
            </a:r>
          </a:p>
          <a:p>
            <a:pPr marL="0" indent="0">
              <a:buNone/>
            </a:pPr>
            <a:r>
              <a:rPr lang="en-US" sz="1800" dirty="0"/>
              <a:t>4. Analyze the overall organization of the text as well as the organization of the body paragraphs.</a:t>
            </a:r>
          </a:p>
          <a:p>
            <a:pPr marL="0" indent="0">
              <a:buNone/>
            </a:pPr>
            <a:r>
              <a:rPr lang="en-US" sz="1800" dirty="0"/>
              <a:t>5. Analyze the writer’s voice, tone, and style.</a:t>
            </a:r>
          </a:p>
          <a:p>
            <a:pPr marL="0" indent="0">
              <a:buNone/>
            </a:pPr>
            <a:r>
              <a:rPr lang="en-US" sz="1800" dirty="0"/>
              <a:t>6. Analyze the writer’s basic assumptions and the implications of what the writer is saying.</a:t>
            </a:r>
          </a:p>
          <a:p>
            <a:pPr marL="0" indent="0">
              <a:buNone/>
            </a:pPr>
            <a:r>
              <a:rPr lang="en-US" sz="1800" dirty="0"/>
              <a:t>7. Evaluate how well the writer accomplishes his or her purpose(s), and identify the elements that contribute to or detract from the effectiveness of the text.</a:t>
            </a:r>
            <a:endParaRPr lang="en-US" sz="1800" i="1" dirty="0"/>
          </a:p>
        </p:txBody>
      </p:sp>
      <p:sp>
        <p:nvSpPr>
          <p:cNvPr id="5" name="Content Placeholder 4"/>
          <p:cNvSpPr>
            <a:spLocks noGrp="1"/>
          </p:cNvSpPr>
          <p:nvPr>
            <p:ph sz="half" idx="2"/>
          </p:nvPr>
        </p:nvSpPr>
        <p:spPr/>
        <p:txBody>
          <a:bodyPr>
            <a:normAutofit fontScale="85000" lnSpcReduction="20000"/>
          </a:bodyPr>
          <a:lstStyle/>
          <a:p>
            <a:pPr marL="0" indent="0">
              <a:buNone/>
            </a:pPr>
            <a:r>
              <a:rPr lang="en-US" sz="1900" i="1" u="sng" dirty="0" smtClean="0"/>
              <a:t>As Approved by the CCGEC, Spring 2014:</a:t>
            </a:r>
          </a:p>
          <a:p>
            <a:pPr marL="0" indent="0">
              <a:buNone/>
            </a:pPr>
            <a:r>
              <a:rPr lang="en-US" sz="1900" dirty="0" smtClean="0"/>
              <a:t>1.  Identify </a:t>
            </a:r>
            <a:r>
              <a:rPr lang="en-US" sz="1900" dirty="0"/>
              <a:t>the writer’s purpose(s) and its or their implications</a:t>
            </a:r>
            <a:r>
              <a:rPr lang="en-US" sz="1900" dirty="0" smtClean="0"/>
              <a:t>.</a:t>
            </a:r>
          </a:p>
          <a:p>
            <a:pPr marL="342900" indent="-342900">
              <a:buAutoNum type="arabicPeriod"/>
            </a:pPr>
            <a:endParaRPr lang="en-US" sz="1900" dirty="0"/>
          </a:p>
          <a:p>
            <a:pPr marL="0" indent="0">
              <a:buNone/>
            </a:pPr>
            <a:r>
              <a:rPr lang="en-US" sz="1900" dirty="0" smtClean="0"/>
              <a:t>2. Analyze </a:t>
            </a:r>
            <a:r>
              <a:rPr lang="en-US" sz="1900" dirty="0"/>
              <a:t>the major points made in developing the main point or thesis and the kinds of material used for the development and/or support</a:t>
            </a:r>
            <a:r>
              <a:rPr lang="en-US" sz="1900" dirty="0" smtClean="0"/>
              <a:t>.</a:t>
            </a:r>
          </a:p>
          <a:p>
            <a:pPr marL="342900" indent="-342900">
              <a:buAutoNum type="arabicPeriod" startAt="2"/>
            </a:pPr>
            <a:endParaRPr lang="en-US" sz="1900" dirty="0"/>
          </a:p>
          <a:p>
            <a:pPr marL="0" indent="0">
              <a:buNone/>
            </a:pPr>
            <a:r>
              <a:rPr lang="en-US" sz="1900" dirty="0" smtClean="0"/>
              <a:t>3. Analyze </a:t>
            </a:r>
            <a:r>
              <a:rPr lang="en-US" sz="1900" dirty="0"/>
              <a:t>the writer’s basic assumptions and its implications</a:t>
            </a:r>
            <a:r>
              <a:rPr lang="en-US" sz="1900" dirty="0" smtClean="0"/>
              <a:t>.</a:t>
            </a:r>
          </a:p>
          <a:p>
            <a:pPr marL="342900" indent="-342900">
              <a:buAutoNum type="arabicPeriod" startAt="3"/>
            </a:pPr>
            <a:endParaRPr lang="en-US" sz="1900" dirty="0"/>
          </a:p>
          <a:p>
            <a:pPr marL="0" indent="0">
              <a:buNone/>
            </a:pPr>
            <a:r>
              <a:rPr lang="en-US" sz="1900" dirty="0"/>
              <a:t>4. </a:t>
            </a:r>
            <a:r>
              <a:rPr lang="en-US" sz="1900" dirty="0" smtClean="0"/>
              <a:t>  Analyze </a:t>
            </a:r>
            <a:r>
              <a:rPr lang="en-US" sz="1900" dirty="0"/>
              <a:t>the writer’s voice, tone, style, and effectiveness of the writer’s argument or major points.</a:t>
            </a:r>
          </a:p>
          <a:p>
            <a:pPr marL="0" indent="0">
              <a:buNone/>
            </a:pPr>
            <a:endParaRPr lang="en-US" sz="1500" i="1" u="sng" dirty="0"/>
          </a:p>
        </p:txBody>
      </p:sp>
    </p:spTree>
    <p:extLst>
      <p:ext uri="{BB962C8B-B14F-4D97-AF65-F5344CB8AC3E}">
        <p14:creationId xmlns:p14="http://schemas.microsoft.com/office/powerpoint/2010/main" val="503382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Changes – </a:t>
            </a:r>
            <a:r>
              <a:rPr lang="en-US" sz="2800" dirty="0" smtClean="0"/>
              <a:t>Ability to Critique an Argument  </a:t>
            </a:r>
            <a:r>
              <a:rPr lang="en-US" sz="2800" dirty="0"/>
              <a:t>(SLO </a:t>
            </a:r>
            <a:r>
              <a:rPr lang="en-US" sz="2800" dirty="0" smtClean="0"/>
              <a:t>3A)</a:t>
            </a:r>
            <a:endParaRPr lang="en-US" sz="2800" dirty="0"/>
          </a:p>
        </p:txBody>
      </p:sp>
      <p:sp>
        <p:nvSpPr>
          <p:cNvPr id="3" name="Content Placeholder 2"/>
          <p:cNvSpPr>
            <a:spLocks noGrp="1"/>
          </p:cNvSpPr>
          <p:nvPr>
            <p:ph sz="half" idx="1"/>
          </p:nvPr>
        </p:nvSpPr>
        <p:spPr/>
        <p:txBody>
          <a:bodyPr>
            <a:normAutofit fontScale="55000" lnSpcReduction="20000"/>
          </a:bodyPr>
          <a:lstStyle/>
          <a:p>
            <a:pPr marL="0" indent="0">
              <a:buNone/>
            </a:pPr>
            <a:r>
              <a:rPr lang="en-US" i="1" u="sng" dirty="0" smtClean="0"/>
              <a:t>Current measures:</a:t>
            </a:r>
          </a:p>
          <a:p>
            <a:pPr marL="0" indent="0">
              <a:buNone/>
            </a:pPr>
            <a:r>
              <a:rPr lang="en-US" dirty="0" smtClean="0"/>
              <a:t>1</a:t>
            </a:r>
            <a:r>
              <a:rPr lang="en-US" dirty="0"/>
              <a:t>. Identify and state the central argument.</a:t>
            </a:r>
          </a:p>
          <a:p>
            <a:pPr marL="0" indent="0">
              <a:buNone/>
            </a:pPr>
            <a:r>
              <a:rPr lang="en-US" dirty="0"/>
              <a:t>2. Identify and evaluate the key assumptions.</a:t>
            </a:r>
          </a:p>
          <a:p>
            <a:pPr marL="0" indent="0">
              <a:buNone/>
            </a:pPr>
            <a:r>
              <a:rPr lang="en-US" dirty="0"/>
              <a:t>3. Identify and evaluate the supporting </a:t>
            </a:r>
            <a:r>
              <a:rPr lang="en-US" dirty="0" smtClean="0"/>
              <a:t> </a:t>
            </a:r>
          </a:p>
          <a:p>
            <a:pPr marL="0" indent="0">
              <a:buNone/>
            </a:pPr>
            <a:r>
              <a:rPr lang="en-US" dirty="0"/>
              <a:t> </a:t>
            </a:r>
            <a:r>
              <a:rPr lang="en-US" dirty="0" smtClean="0"/>
              <a:t>   evidence</a:t>
            </a:r>
            <a:r>
              <a:rPr lang="en-US" dirty="0"/>
              <a:t>.</a:t>
            </a:r>
          </a:p>
          <a:p>
            <a:pPr marL="0" indent="0">
              <a:buNone/>
            </a:pPr>
            <a:r>
              <a:rPr lang="en-US" dirty="0"/>
              <a:t>4. Identify implications and/or consequences </a:t>
            </a:r>
            <a:endParaRPr lang="en-US" dirty="0" smtClean="0"/>
          </a:p>
          <a:p>
            <a:pPr marL="0" indent="0">
              <a:buNone/>
            </a:pPr>
            <a:r>
              <a:rPr lang="en-US" dirty="0"/>
              <a:t> </a:t>
            </a:r>
            <a:r>
              <a:rPr lang="en-US" dirty="0" smtClean="0"/>
              <a:t>   of </a:t>
            </a:r>
            <a:r>
              <a:rPr lang="en-US" dirty="0"/>
              <a:t>the argument.</a:t>
            </a:r>
          </a:p>
          <a:p>
            <a:pPr marL="0" indent="0">
              <a:buNone/>
            </a:pPr>
            <a:r>
              <a:rPr lang="en-US" dirty="0"/>
              <a:t>5. Identify and consider the influence of </a:t>
            </a:r>
            <a:endParaRPr lang="en-US" dirty="0" smtClean="0"/>
          </a:p>
          <a:p>
            <a:pPr marL="0" indent="0">
              <a:buNone/>
            </a:pPr>
            <a:r>
              <a:rPr lang="en-US" dirty="0"/>
              <a:t> </a:t>
            </a:r>
            <a:r>
              <a:rPr lang="en-US" dirty="0" smtClean="0"/>
              <a:t>   relevant </a:t>
            </a:r>
            <a:r>
              <a:rPr lang="en-US" dirty="0"/>
              <a:t>contexts on the argument.</a:t>
            </a:r>
          </a:p>
          <a:p>
            <a:pPr marL="0" indent="0">
              <a:buNone/>
            </a:pPr>
            <a:r>
              <a:rPr lang="en-US" dirty="0"/>
              <a:t>6. Analyze the presentation of the argument.</a:t>
            </a:r>
          </a:p>
          <a:p>
            <a:pPr marL="0" indent="0">
              <a:buNone/>
            </a:pPr>
            <a:r>
              <a:rPr lang="en-US" dirty="0"/>
              <a:t>7. Evaluate the effectiveness of the </a:t>
            </a:r>
            <a:endParaRPr lang="en-US" dirty="0" smtClean="0"/>
          </a:p>
          <a:p>
            <a:pPr marL="0" indent="0">
              <a:buNone/>
            </a:pPr>
            <a:r>
              <a:rPr lang="en-US" dirty="0"/>
              <a:t> </a:t>
            </a:r>
            <a:r>
              <a:rPr lang="en-US" dirty="0" smtClean="0"/>
              <a:t>    presentation </a:t>
            </a:r>
            <a:r>
              <a:rPr lang="en-US" dirty="0"/>
              <a:t>of the argument for the </a:t>
            </a:r>
            <a:endParaRPr lang="en-US" dirty="0" smtClean="0"/>
          </a:p>
          <a:p>
            <a:pPr marL="0" indent="0">
              <a:buNone/>
            </a:pPr>
            <a:r>
              <a:rPr lang="en-US" dirty="0"/>
              <a:t> </a:t>
            </a:r>
            <a:r>
              <a:rPr lang="en-US" dirty="0" smtClean="0"/>
              <a:t>    intended </a:t>
            </a:r>
            <a:r>
              <a:rPr lang="en-US" dirty="0"/>
              <a:t>audience.</a:t>
            </a:r>
          </a:p>
          <a:p>
            <a:pPr marL="0" indent="0">
              <a:buNone/>
            </a:pPr>
            <a:r>
              <a:rPr lang="en-US" dirty="0"/>
              <a:t>8. Evaluate the effectiveness of the </a:t>
            </a:r>
            <a:endParaRPr lang="en-US" dirty="0" smtClean="0"/>
          </a:p>
          <a:p>
            <a:pPr marL="0" indent="0">
              <a:buNone/>
            </a:pPr>
            <a:r>
              <a:rPr lang="en-US" dirty="0"/>
              <a:t> </a:t>
            </a:r>
            <a:r>
              <a:rPr lang="en-US" dirty="0" smtClean="0"/>
              <a:t>   presentation </a:t>
            </a:r>
            <a:r>
              <a:rPr lang="en-US" dirty="0"/>
              <a:t>of the argument for other </a:t>
            </a:r>
            <a:endParaRPr lang="en-US" dirty="0" smtClean="0"/>
          </a:p>
          <a:p>
            <a:pPr marL="0" indent="0">
              <a:buNone/>
            </a:pPr>
            <a:r>
              <a:rPr lang="en-US" dirty="0"/>
              <a:t> </a:t>
            </a:r>
            <a:r>
              <a:rPr lang="en-US" dirty="0" smtClean="0"/>
              <a:t>   audiences</a:t>
            </a:r>
            <a:r>
              <a:rPr lang="en-US" dirty="0"/>
              <a:t>.</a:t>
            </a:r>
          </a:p>
          <a:p>
            <a:pPr marL="0" indent="0">
              <a:buNone/>
            </a:pPr>
            <a:r>
              <a:rPr lang="en-US" dirty="0"/>
              <a:t>9. Be aware of their perspective(s) and/or </a:t>
            </a:r>
            <a:endParaRPr lang="en-US" dirty="0" smtClean="0"/>
          </a:p>
          <a:p>
            <a:pPr marL="0" indent="0">
              <a:buNone/>
            </a:pPr>
            <a:r>
              <a:rPr lang="en-US" dirty="0"/>
              <a:t> </a:t>
            </a:r>
            <a:r>
              <a:rPr lang="en-US" dirty="0" smtClean="0"/>
              <a:t>   positions </a:t>
            </a:r>
            <a:r>
              <a:rPr lang="en-US" dirty="0"/>
              <a:t>on the argument.</a:t>
            </a:r>
          </a:p>
          <a:p>
            <a:endParaRPr lang="en-US" dirty="0"/>
          </a:p>
        </p:txBody>
      </p:sp>
      <p:sp>
        <p:nvSpPr>
          <p:cNvPr id="4" name="Content Placeholder 3"/>
          <p:cNvSpPr>
            <a:spLocks noGrp="1"/>
          </p:cNvSpPr>
          <p:nvPr>
            <p:ph sz="half" idx="2"/>
          </p:nvPr>
        </p:nvSpPr>
        <p:spPr/>
        <p:txBody>
          <a:bodyPr>
            <a:normAutofit fontScale="55000" lnSpcReduction="20000"/>
          </a:bodyPr>
          <a:lstStyle/>
          <a:p>
            <a:pPr marL="0" indent="0">
              <a:buNone/>
            </a:pPr>
            <a:r>
              <a:rPr lang="en-US" i="1" u="sng" dirty="0"/>
              <a:t>As Approved by the CCGEC, Spring 2014:</a:t>
            </a:r>
          </a:p>
          <a:p>
            <a:pPr marL="0" indent="0">
              <a:buNone/>
            </a:pPr>
            <a:r>
              <a:rPr lang="en-US" i="1" dirty="0" smtClean="0"/>
              <a:t>1.  Identify </a:t>
            </a:r>
            <a:r>
              <a:rPr lang="en-US" i="1" dirty="0"/>
              <a:t>the conclusion of the argument. </a:t>
            </a:r>
            <a:endParaRPr lang="en-US" i="1" dirty="0" smtClean="0"/>
          </a:p>
          <a:p>
            <a:pPr marL="514350" indent="-514350">
              <a:buAutoNum type="arabicPeriod"/>
            </a:pPr>
            <a:endParaRPr lang="en-US" dirty="0"/>
          </a:p>
          <a:p>
            <a:pPr marL="0" indent="0">
              <a:buNone/>
            </a:pPr>
            <a:r>
              <a:rPr lang="en-US" i="1" dirty="0" smtClean="0"/>
              <a:t>2.  Identify </a:t>
            </a:r>
            <a:r>
              <a:rPr lang="en-US" i="1" dirty="0"/>
              <a:t>the claims intended to support </a:t>
            </a:r>
            <a:r>
              <a:rPr lang="en-US" i="1" dirty="0" smtClean="0"/>
              <a:t> </a:t>
            </a:r>
          </a:p>
          <a:p>
            <a:pPr marL="0" indent="0">
              <a:buNone/>
            </a:pPr>
            <a:r>
              <a:rPr lang="en-US" i="1" dirty="0" smtClean="0"/>
              <a:t>    conclusion—that </a:t>
            </a:r>
            <a:r>
              <a:rPr lang="en-US" i="1" dirty="0"/>
              <a:t>is, the premises—both </a:t>
            </a:r>
            <a:r>
              <a:rPr lang="en-US" i="1" dirty="0" smtClean="0"/>
              <a:t> </a:t>
            </a:r>
          </a:p>
          <a:p>
            <a:pPr marL="0" indent="0">
              <a:buNone/>
            </a:pPr>
            <a:r>
              <a:rPr lang="en-US" i="1" dirty="0"/>
              <a:t> </a:t>
            </a:r>
            <a:r>
              <a:rPr lang="en-US" i="1" dirty="0" smtClean="0"/>
              <a:t>   explicit </a:t>
            </a:r>
            <a:r>
              <a:rPr lang="en-US" i="1" dirty="0"/>
              <a:t>and implicit</a:t>
            </a:r>
            <a:r>
              <a:rPr lang="en-US" i="1" dirty="0" smtClean="0"/>
              <a:t>.</a:t>
            </a:r>
          </a:p>
          <a:p>
            <a:pPr marL="0" indent="0">
              <a:buNone/>
            </a:pPr>
            <a:endParaRPr lang="en-US" dirty="0"/>
          </a:p>
          <a:p>
            <a:pPr marL="0" indent="0">
              <a:buNone/>
            </a:pPr>
            <a:r>
              <a:rPr lang="en-US" i="1" dirty="0"/>
              <a:t>3. Assess to what degree the premises, if </a:t>
            </a:r>
            <a:endParaRPr lang="en-US" i="1" dirty="0" smtClean="0"/>
          </a:p>
          <a:p>
            <a:pPr marL="0" indent="0">
              <a:buNone/>
            </a:pPr>
            <a:r>
              <a:rPr lang="en-US" i="1" dirty="0"/>
              <a:t> </a:t>
            </a:r>
            <a:r>
              <a:rPr lang="en-US" i="1" dirty="0" smtClean="0"/>
              <a:t>   true</a:t>
            </a:r>
            <a:r>
              <a:rPr lang="en-US" i="1" dirty="0"/>
              <a:t>, support the conclusion. </a:t>
            </a:r>
            <a:endParaRPr lang="en-US" i="1" dirty="0" smtClean="0"/>
          </a:p>
          <a:p>
            <a:endParaRPr lang="en-US" dirty="0"/>
          </a:p>
          <a:p>
            <a:pPr marL="0" indent="0">
              <a:buNone/>
            </a:pPr>
            <a:r>
              <a:rPr lang="en-US" i="1" dirty="0" smtClean="0"/>
              <a:t>4.  Assess </a:t>
            </a:r>
            <a:r>
              <a:rPr lang="en-US" i="1" dirty="0"/>
              <a:t>the likelihood that the premises </a:t>
            </a:r>
            <a:endParaRPr lang="en-US" i="1" dirty="0" smtClean="0"/>
          </a:p>
          <a:p>
            <a:pPr marL="0" indent="0">
              <a:buNone/>
            </a:pPr>
            <a:r>
              <a:rPr lang="en-US" i="1" dirty="0" smtClean="0"/>
              <a:t>    are </a:t>
            </a:r>
            <a:r>
              <a:rPr lang="en-US" i="1" dirty="0"/>
              <a:t>true.</a:t>
            </a:r>
            <a:endParaRPr lang="en-US" dirty="0"/>
          </a:p>
          <a:p>
            <a:endParaRPr lang="en-US" dirty="0"/>
          </a:p>
        </p:txBody>
      </p:sp>
    </p:spTree>
    <p:extLst>
      <p:ext uri="{BB962C8B-B14F-4D97-AF65-F5344CB8AC3E}">
        <p14:creationId xmlns:p14="http://schemas.microsoft.com/office/powerpoint/2010/main" val="344122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Changes – Ability to </a:t>
            </a:r>
            <a:r>
              <a:rPr lang="en-US" sz="2800" dirty="0" smtClean="0"/>
              <a:t>Construct </a:t>
            </a:r>
            <a:r>
              <a:rPr lang="en-US" sz="2800" dirty="0"/>
              <a:t>an Argument  (SLO </a:t>
            </a:r>
            <a:r>
              <a:rPr lang="en-US" sz="2800" dirty="0" smtClean="0"/>
              <a:t>3B)</a:t>
            </a:r>
            <a:endParaRPr lang="en-US" sz="2800" dirty="0"/>
          </a:p>
        </p:txBody>
      </p:sp>
      <p:sp>
        <p:nvSpPr>
          <p:cNvPr id="3" name="Content Placeholder 2"/>
          <p:cNvSpPr>
            <a:spLocks noGrp="1"/>
          </p:cNvSpPr>
          <p:nvPr>
            <p:ph sz="half" idx="1"/>
          </p:nvPr>
        </p:nvSpPr>
        <p:spPr>
          <a:xfrm>
            <a:off x="457200" y="1447800"/>
            <a:ext cx="4038600" cy="4943856"/>
          </a:xfrm>
        </p:spPr>
        <p:txBody>
          <a:bodyPr>
            <a:noAutofit/>
          </a:bodyPr>
          <a:lstStyle/>
          <a:p>
            <a:pPr marL="0" indent="0">
              <a:buNone/>
            </a:pPr>
            <a:r>
              <a:rPr lang="en-US" sz="1400" i="1" u="sng" dirty="0"/>
              <a:t>Current measures:</a:t>
            </a:r>
          </a:p>
          <a:p>
            <a:pPr marL="0" indent="0">
              <a:buNone/>
            </a:pPr>
            <a:r>
              <a:rPr lang="en-US" sz="1400" dirty="0" smtClean="0"/>
              <a:t>1.  Establish </a:t>
            </a:r>
            <a:r>
              <a:rPr lang="en-US" sz="1400" dirty="0"/>
              <a:t>a suitable central thesis, </a:t>
            </a:r>
            <a:r>
              <a:rPr lang="en-US" sz="1400" dirty="0" smtClean="0"/>
              <a:t>one that</a:t>
            </a:r>
          </a:p>
          <a:p>
            <a:pPr marL="0" indent="0">
              <a:buNone/>
            </a:pPr>
            <a:r>
              <a:rPr lang="en-US" sz="1400" dirty="0" smtClean="0"/>
              <a:t>      is </a:t>
            </a:r>
            <a:r>
              <a:rPr lang="en-US" sz="1400" dirty="0"/>
              <a:t>arguable, appropriate, clear, and focused.</a:t>
            </a:r>
          </a:p>
          <a:p>
            <a:pPr marL="0" indent="0">
              <a:buNone/>
            </a:pPr>
            <a:r>
              <a:rPr lang="en-US" sz="1400" dirty="0" smtClean="0"/>
              <a:t>2.  Construct </a:t>
            </a:r>
            <a:r>
              <a:rPr lang="en-US" sz="1400" dirty="0"/>
              <a:t>an argument based on reasonable </a:t>
            </a:r>
            <a:endParaRPr lang="en-US" sz="1400" dirty="0" smtClean="0"/>
          </a:p>
          <a:p>
            <a:pPr marL="0" indent="0">
              <a:buNone/>
            </a:pPr>
            <a:r>
              <a:rPr lang="en-US" sz="1400" dirty="0" smtClean="0"/>
              <a:t>     assumptions</a:t>
            </a:r>
            <a:r>
              <a:rPr lang="en-US" sz="1400" dirty="0"/>
              <a:t>.</a:t>
            </a:r>
          </a:p>
          <a:p>
            <a:pPr marL="0" indent="0">
              <a:buNone/>
            </a:pPr>
            <a:r>
              <a:rPr lang="en-US" sz="1400" dirty="0"/>
              <a:t>3</a:t>
            </a:r>
            <a:r>
              <a:rPr lang="en-US" sz="1400" dirty="0" smtClean="0"/>
              <a:t>.  </a:t>
            </a:r>
            <a:r>
              <a:rPr lang="en-US" sz="1400" dirty="0"/>
              <a:t>Provide suitable supporting evidence for their </a:t>
            </a:r>
            <a:endParaRPr lang="en-US" sz="1400" dirty="0" smtClean="0"/>
          </a:p>
          <a:p>
            <a:pPr marL="0" indent="0">
              <a:buNone/>
            </a:pPr>
            <a:r>
              <a:rPr lang="en-US" sz="1400" dirty="0" smtClean="0"/>
              <a:t>     thesis</a:t>
            </a:r>
            <a:r>
              <a:rPr lang="en-US" sz="1400" dirty="0"/>
              <a:t>, evidence that is relevant, effective, and </a:t>
            </a:r>
            <a:endParaRPr lang="en-US" sz="1400" dirty="0" smtClean="0"/>
          </a:p>
          <a:p>
            <a:pPr marL="0" indent="0">
              <a:buNone/>
            </a:pPr>
            <a:r>
              <a:rPr lang="en-US" sz="1400" dirty="0" smtClean="0"/>
              <a:t>     adequate </a:t>
            </a:r>
            <a:r>
              <a:rPr lang="en-US" sz="1400" dirty="0"/>
              <a:t>for </a:t>
            </a:r>
            <a:r>
              <a:rPr lang="en-US" sz="1400" dirty="0" smtClean="0"/>
              <a:t>the purpose</a:t>
            </a:r>
            <a:r>
              <a:rPr lang="en-US" sz="1400" dirty="0"/>
              <a:t>, audience, and writing </a:t>
            </a:r>
            <a:endParaRPr lang="en-US" sz="1400" dirty="0" smtClean="0"/>
          </a:p>
          <a:p>
            <a:pPr marL="0" indent="0">
              <a:buNone/>
            </a:pPr>
            <a:r>
              <a:rPr lang="en-US" sz="1400" dirty="0" smtClean="0"/>
              <a:t>     situation</a:t>
            </a:r>
            <a:r>
              <a:rPr lang="en-US" sz="1400" dirty="0"/>
              <a:t>.</a:t>
            </a:r>
          </a:p>
          <a:p>
            <a:pPr marL="0" indent="0">
              <a:buNone/>
            </a:pPr>
            <a:r>
              <a:rPr lang="en-US" sz="1400" dirty="0" smtClean="0"/>
              <a:t>4.  Anticipate </a:t>
            </a:r>
            <a:r>
              <a:rPr lang="en-US" sz="1400" dirty="0"/>
              <a:t>and deal effectively with possible </a:t>
            </a:r>
            <a:endParaRPr lang="en-US" sz="1400" dirty="0" smtClean="0"/>
          </a:p>
          <a:p>
            <a:pPr marL="0" indent="0">
              <a:buNone/>
            </a:pPr>
            <a:r>
              <a:rPr lang="en-US" sz="1400" dirty="0" smtClean="0"/>
              <a:t>     objections </a:t>
            </a:r>
            <a:r>
              <a:rPr lang="en-US" sz="1400" dirty="0"/>
              <a:t>or opposing arguments.</a:t>
            </a:r>
          </a:p>
          <a:p>
            <a:pPr marL="0" indent="0">
              <a:buNone/>
            </a:pPr>
            <a:r>
              <a:rPr lang="en-US" sz="1400" dirty="0" smtClean="0"/>
              <a:t>5</a:t>
            </a:r>
            <a:r>
              <a:rPr lang="en-US" sz="1400" dirty="0"/>
              <a:t>. </a:t>
            </a:r>
            <a:r>
              <a:rPr lang="en-US" sz="1400" dirty="0" smtClean="0"/>
              <a:t> Be </a:t>
            </a:r>
            <a:r>
              <a:rPr lang="en-US" sz="1400" dirty="0"/>
              <a:t>able to structure an argument effectively.</a:t>
            </a:r>
          </a:p>
          <a:p>
            <a:pPr marL="0" indent="0">
              <a:buNone/>
            </a:pPr>
            <a:r>
              <a:rPr lang="en-US" sz="1400" dirty="0"/>
              <a:t>6. </a:t>
            </a:r>
            <a:r>
              <a:rPr lang="en-US" sz="1400" dirty="0" smtClean="0"/>
              <a:t> Be </a:t>
            </a:r>
            <a:r>
              <a:rPr lang="en-US" sz="1400" dirty="0"/>
              <a:t>able to present an argument using an </a:t>
            </a:r>
            <a:endParaRPr lang="en-US" sz="1400" dirty="0" smtClean="0"/>
          </a:p>
          <a:p>
            <a:pPr marL="0" indent="0">
              <a:buNone/>
            </a:pPr>
            <a:r>
              <a:rPr lang="en-US" sz="1400" dirty="0"/>
              <a:t> </a:t>
            </a:r>
            <a:r>
              <a:rPr lang="en-US" sz="1400" dirty="0" smtClean="0"/>
              <a:t>    appropriate </a:t>
            </a:r>
            <a:r>
              <a:rPr lang="en-US" sz="1400" dirty="0"/>
              <a:t>voice and tone.</a:t>
            </a:r>
          </a:p>
          <a:p>
            <a:pPr marL="0" indent="0">
              <a:buNone/>
            </a:pPr>
            <a:r>
              <a:rPr lang="en-US" sz="1400" dirty="0" smtClean="0"/>
              <a:t>7.  Be </a:t>
            </a:r>
            <a:r>
              <a:rPr lang="en-US" sz="1400" dirty="0"/>
              <a:t>able to present an argument using </a:t>
            </a:r>
            <a:endParaRPr lang="en-US" sz="1400" dirty="0" smtClean="0"/>
          </a:p>
          <a:p>
            <a:pPr marL="0" indent="0">
              <a:buNone/>
            </a:pPr>
            <a:r>
              <a:rPr lang="en-US" sz="1400" dirty="0" smtClean="0"/>
              <a:t>     appropriate </a:t>
            </a:r>
            <a:r>
              <a:rPr lang="en-US" sz="1400" dirty="0"/>
              <a:t>language.</a:t>
            </a:r>
          </a:p>
          <a:p>
            <a:pPr marL="0" indent="0">
              <a:buNone/>
            </a:pPr>
            <a:r>
              <a:rPr lang="en-US" sz="1400" dirty="0" smtClean="0"/>
              <a:t>8.  Be </a:t>
            </a:r>
            <a:r>
              <a:rPr lang="en-US" sz="1400" dirty="0"/>
              <a:t>able to present an argument using </a:t>
            </a:r>
            <a:endParaRPr lang="en-US" sz="1400" dirty="0" smtClean="0"/>
          </a:p>
          <a:p>
            <a:pPr marL="0" indent="0">
              <a:buNone/>
            </a:pPr>
            <a:r>
              <a:rPr lang="en-US" sz="1400" dirty="0" smtClean="0"/>
              <a:t>     contextually-appropriate </a:t>
            </a:r>
            <a:r>
              <a:rPr lang="en-US" sz="1400" dirty="0"/>
              <a:t>genre conventions.</a:t>
            </a:r>
          </a:p>
        </p:txBody>
      </p:sp>
      <p:sp>
        <p:nvSpPr>
          <p:cNvPr id="4" name="Content Placeholder 3"/>
          <p:cNvSpPr>
            <a:spLocks noGrp="1"/>
          </p:cNvSpPr>
          <p:nvPr>
            <p:ph sz="half" idx="2"/>
          </p:nvPr>
        </p:nvSpPr>
        <p:spPr/>
        <p:txBody>
          <a:bodyPr>
            <a:normAutofit fontScale="55000" lnSpcReduction="20000"/>
          </a:bodyPr>
          <a:lstStyle/>
          <a:p>
            <a:pPr marL="0" indent="0">
              <a:buNone/>
            </a:pPr>
            <a:r>
              <a:rPr lang="en-US" sz="2900" i="1" u="sng" dirty="0"/>
              <a:t>As Approved by the CCGEC, Spring 2014:</a:t>
            </a:r>
          </a:p>
          <a:p>
            <a:pPr marL="0" indent="0">
              <a:buNone/>
            </a:pPr>
            <a:r>
              <a:rPr lang="en-US" sz="2900" i="1" dirty="0" smtClean="0"/>
              <a:t>1.  Identify </a:t>
            </a:r>
            <a:r>
              <a:rPr lang="en-US" sz="2900" i="1" dirty="0"/>
              <a:t>and clearly state a thesis or </a:t>
            </a:r>
            <a:endParaRPr lang="en-US" sz="2900" i="1" dirty="0" smtClean="0"/>
          </a:p>
          <a:p>
            <a:pPr marL="0" indent="0">
              <a:buNone/>
            </a:pPr>
            <a:r>
              <a:rPr lang="en-US" sz="2900" i="1" dirty="0" smtClean="0"/>
              <a:t>     conclusion that </a:t>
            </a:r>
            <a:r>
              <a:rPr lang="en-US" sz="2900" i="1" dirty="0"/>
              <a:t>is supported by the </a:t>
            </a:r>
            <a:endParaRPr lang="en-US" sz="2900" i="1" dirty="0" smtClean="0"/>
          </a:p>
          <a:p>
            <a:pPr marL="0" indent="0">
              <a:buNone/>
            </a:pPr>
            <a:r>
              <a:rPr lang="en-US" sz="2900" i="1" dirty="0"/>
              <a:t> </a:t>
            </a:r>
            <a:r>
              <a:rPr lang="en-US" sz="2900" i="1" dirty="0" smtClean="0"/>
              <a:t>    best </a:t>
            </a:r>
            <a:r>
              <a:rPr lang="en-US" sz="2900" i="1" dirty="0"/>
              <a:t>available evidence. </a:t>
            </a:r>
            <a:endParaRPr lang="en-US" sz="2900" dirty="0"/>
          </a:p>
          <a:p>
            <a:pPr marL="0" indent="0">
              <a:buNone/>
            </a:pPr>
            <a:r>
              <a:rPr lang="en-US" sz="2900" i="1" dirty="0"/>
              <a:t>2. State the best available evidence in the </a:t>
            </a:r>
            <a:endParaRPr lang="en-US" sz="2900" i="1" dirty="0" smtClean="0"/>
          </a:p>
          <a:p>
            <a:pPr marL="0" indent="0">
              <a:buNone/>
            </a:pPr>
            <a:r>
              <a:rPr lang="en-US" sz="2900" i="1" dirty="0"/>
              <a:t> </a:t>
            </a:r>
            <a:r>
              <a:rPr lang="en-US" sz="2900" i="1" dirty="0" smtClean="0"/>
              <a:t>    form </a:t>
            </a:r>
            <a:r>
              <a:rPr lang="en-US" sz="2900" i="1" dirty="0"/>
              <a:t>of </a:t>
            </a:r>
            <a:r>
              <a:rPr lang="en-US" sz="2900" i="1" dirty="0" smtClean="0"/>
              <a:t>clear</a:t>
            </a:r>
            <a:r>
              <a:rPr lang="en-US" sz="2900" i="1" dirty="0"/>
              <a:t>, unambiguous </a:t>
            </a:r>
            <a:r>
              <a:rPr lang="en-US" sz="2900" i="1" dirty="0" smtClean="0"/>
              <a:t>premises</a:t>
            </a:r>
          </a:p>
          <a:p>
            <a:pPr marL="0" indent="0">
              <a:buNone/>
            </a:pPr>
            <a:r>
              <a:rPr lang="en-US" sz="2900" i="1" dirty="0"/>
              <a:t> </a:t>
            </a:r>
            <a:r>
              <a:rPr lang="en-US" sz="2900" i="1" dirty="0" smtClean="0"/>
              <a:t>     or </a:t>
            </a:r>
            <a:r>
              <a:rPr lang="en-US" sz="2900" i="1" dirty="0"/>
              <a:t>claims. </a:t>
            </a:r>
            <a:endParaRPr lang="en-US" sz="2900" dirty="0"/>
          </a:p>
          <a:p>
            <a:pPr marL="0" indent="0">
              <a:buNone/>
            </a:pPr>
            <a:r>
              <a:rPr lang="en-US" sz="2900" i="1" dirty="0" smtClean="0"/>
              <a:t>3.  Determine </a:t>
            </a:r>
            <a:r>
              <a:rPr lang="en-US" sz="2900" i="1" dirty="0"/>
              <a:t>which premises or claims, if </a:t>
            </a:r>
            <a:endParaRPr lang="en-US" sz="2900" i="1" dirty="0" smtClean="0"/>
          </a:p>
          <a:p>
            <a:pPr marL="0" indent="0">
              <a:buNone/>
            </a:pPr>
            <a:r>
              <a:rPr lang="en-US" sz="2900" i="1" dirty="0"/>
              <a:t> </a:t>
            </a:r>
            <a:r>
              <a:rPr lang="en-US" sz="2900" i="1" dirty="0" smtClean="0"/>
              <a:t>    any</a:t>
            </a:r>
            <a:r>
              <a:rPr lang="en-US" sz="2900" i="1" dirty="0"/>
              <a:t>, </a:t>
            </a:r>
            <a:r>
              <a:rPr lang="en-US" sz="2900" i="1" dirty="0" smtClean="0"/>
              <a:t>require </a:t>
            </a:r>
            <a:r>
              <a:rPr lang="en-US" sz="2900" i="1" dirty="0"/>
              <a:t>the support of more basic </a:t>
            </a:r>
            <a:endParaRPr lang="en-US" sz="2900" i="1" dirty="0" smtClean="0"/>
          </a:p>
          <a:p>
            <a:pPr marL="0" indent="0">
              <a:buNone/>
            </a:pPr>
            <a:r>
              <a:rPr lang="en-US" sz="2900" i="1" dirty="0"/>
              <a:t> </a:t>
            </a:r>
            <a:r>
              <a:rPr lang="en-US" sz="2900" i="1" dirty="0" smtClean="0"/>
              <a:t>    premises </a:t>
            </a:r>
            <a:r>
              <a:rPr lang="en-US" sz="2900" i="1" dirty="0"/>
              <a:t>or </a:t>
            </a:r>
            <a:r>
              <a:rPr lang="en-US" sz="2900" i="1" dirty="0" smtClean="0"/>
              <a:t>claims</a:t>
            </a:r>
            <a:r>
              <a:rPr lang="en-US" sz="2900" i="1" dirty="0"/>
              <a:t>. </a:t>
            </a:r>
            <a:endParaRPr lang="en-US" sz="2900" dirty="0"/>
          </a:p>
          <a:p>
            <a:pPr marL="0" indent="0">
              <a:buNone/>
            </a:pPr>
            <a:r>
              <a:rPr lang="en-US" sz="2900" i="1" dirty="0"/>
              <a:t>4. Make explicit any implicit premises, </a:t>
            </a:r>
            <a:endParaRPr lang="en-US" sz="2900" i="1" dirty="0" smtClean="0"/>
          </a:p>
          <a:p>
            <a:pPr marL="0" indent="0">
              <a:buNone/>
            </a:pPr>
            <a:r>
              <a:rPr lang="en-US" sz="2900" i="1" dirty="0"/>
              <a:t> </a:t>
            </a:r>
            <a:r>
              <a:rPr lang="en-US" sz="2900" i="1" dirty="0" smtClean="0"/>
              <a:t>   claims</a:t>
            </a:r>
            <a:r>
              <a:rPr lang="en-US" sz="2900" i="1" dirty="0"/>
              <a:t>, or </a:t>
            </a:r>
            <a:r>
              <a:rPr lang="en-US" sz="2900" i="1" dirty="0" smtClean="0"/>
              <a:t>contexts</a:t>
            </a:r>
            <a:r>
              <a:rPr lang="en-US" sz="2900" i="1" dirty="0"/>
              <a:t>. </a:t>
            </a:r>
            <a:endParaRPr lang="en-US" sz="2900" dirty="0"/>
          </a:p>
          <a:p>
            <a:pPr marL="0" indent="0">
              <a:buNone/>
            </a:pPr>
            <a:r>
              <a:rPr lang="en-US" sz="2900" i="1" dirty="0"/>
              <a:t>5. Anticipate the strongest objections that </a:t>
            </a:r>
            <a:endParaRPr lang="en-US" sz="2900" i="1" dirty="0" smtClean="0"/>
          </a:p>
          <a:p>
            <a:pPr marL="0" indent="0">
              <a:buNone/>
            </a:pPr>
            <a:r>
              <a:rPr lang="en-US" sz="2900" i="1" dirty="0"/>
              <a:t> </a:t>
            </a:r>
            <a:r>
              <a:rPr lang="en-US" sz="2900" i="1" dirty="0" smtClean="0"/>
              <a:t>   can </a:t>
            </a:r>
            <a:r>
              <a:rPr lang="en-US" sz="2900" i="1" dirty="0"/>
              <a:t>be </a:t>
            </a:r>
            <a:r>
              <a:rPr lang="en-US" sz="2900" i="1" dirty="0" smtClean="0"/>
              <a:t>made </a:t>
            </a:r>
            <a:r>
              <a:rPr lang="en-US" sz="2900" i="1" dirty="0"/>
              <a:t>against the argument. </a:t>
            </a:r>
            <a:endParaRPr lang="en-US" sz="2900" dirty="0"/>
          </a:p>
          <a:p>
            <a:endParaRPr lang="en-US" dirty="0"/>
          </a:p>
        </p:txBody>
      </p:sp>
    </p:spTree>
    <p:extLst>
      <p:ext uri="{BB962C8B-B14F-4D97-AF65-F5344CB8AC3E}">
        <p14:creationId xmlns:p14="http://schemas.microsoft.com/office/powerpoint/2010/main" val="2392680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447800"/>
          </a:xfrm>
        </p:spPr>
        <p:txBody>
          <a:bodyPr>
            <a:normAutofit/>
          </a:bodyPr>
          <a:lstStyle/>
          <a:p>
            <a:r>
              <a:rPr lang="en-US" sz="2800" dirty="0"/>
              <a:t>Changes – </a:t>
            </a:r>
            <a:r>
              <a:rPr lang="en-US" sz="2800" dirty="0" smtClean="0"/>
              <a:t>Students </a:t>
            </a:r>
            <a:r>
              <a:rPr lang="en-US" sz="2800" dirty="0"/>
              <a:t>will be able to select and use techniques and methods to solve open-ended, ill-defined or multistep problems</a:t>
            </a:r>
            <a:r>
              <a:rPr lang="en-US" sz="2800" dirty="0" smtClean="0"/>
              <a:t>. (SLO 5) </a:t>
            </a:r>
            <a:endParaRPr lang="en-US" sz="2800" dirty="0"/>
          </a:p>
        </p:txBody>
      </p:sp>
      <p:sp>
        <p:nvSpPr>
          <p:cNvPr id="3" name="Content Placeholder 2"/>
          <p:cNvSpPr>
            <a:spLocks noGrp="1"/>
          </p:cNvSpPr>
          <p:nvPr>
            <p:ph sz="half" idx="1"/>
          </p:nvPr>
        </p:nvSpPr>
        <p:spPr>
          <a:xfrm>
            <a:off x="457200" y="2209800"/>
            <a:ext cx="4038600" cy="4181856"/>
          </a:xfrm>
        </p:spPr>
        <p:txBody>
          <a:bodyPr>
            <a:normAutofit/>
          </a:bodyPr>
          <a:lstStyle/>
          <a:p>
            <a:pPr marL="0" indent="0">
              <a:buNone/>
            </a:pPr>
            <a:r>
              <a:rPr lang="en-US" sz="1600" i="1" u="sng" dirty="0"/>
              <a:t>Current measures</a:t>
            </a:r>
            <a:r>
              <a:rPr lang="en-US" sz="1600" i="1" u="sng" dirty="0" smtClean="0"/>
              <a:t>:</a:t>
            </a:r>
          </a:p>
          <a:p>
            <a:pPr marL="0" indent="0">
              <a:buNone/>
            </a:pPr>
            <a:r>
              <a:rPr lang="en-US" sz="1600" dirty="0" smtClean="0"/>
              <a:t>1.  Develop </a:t>
            </a:r>
            <a:r>
              <a:rPr lang="en-US" sz="1600" dirty="0"/>
              <a:t>problem statements or </a:t>
            </a:r>
            <a:endParaRPr lang="en-US" sz="1600" dirty="0" smtClean="0"/>
          </a:p>
          <a:p>
            <a:pPr marL="0" indent="0">
              <a:buNone/>
            </a:pPr>
            <a:r>
              <a:rPr lang="en-US" sz="1600" dirty="0" smtClean="0"/>
              <a:t>     definitions</a:t>
            </a:r>
            <a:r>
              <a:rPr lang="en-US" sz="1600" dirty="0"/>
              <a:t>.</a:t>
            </a:r>
          </a:p>
          <a:p>
            <a:pPr marL="0" indent="0">
              <a:buNone/>
            </a:pPr>
            <a:r>
              <a:rPr lang="en-US" sz="1600" dirty="0" smtClean="0"/>
              <a:t>2.  Identify </a:t>
            </a:r>
            <a:r>
              <a:rPr lang="en-US" sz="1600" dirty="0"/>
              <a:t>problem </a:t>
            </a:r>
            <a:r>
              <a:rPr lang="en-US" sz="1600" dirty="0" smtClean="0"/>
              <a:t>constraints, </a:t>
            </a:r>
          </a:p>
          <a:p>
            <a:pPr marL="0" indent="0">
              <a:buNone/>
            </a:pPr>
            <a:r>
              <a:rPr lang="en-US" sz="1600" dirty="0" smtClean="0"/>
              <a:t>     assumptions</a:t>
            </a:r>
            <a:r>
              <a:rPr lang="en-US" sz="1600" dirty="0"/>
              <a:t>, and opportunities.</a:t>
            </a:r>
          </a:p>
          <a:p>
            <a:pPr marL="0" indent="0">
              <a:buNone/>
            </a:pPr>
            <a:r>
              <a:rPr lang="en-US" sz="1600" dirty="0" smtClean="0"/>
              <a:t>3.  Generate </a:t>
            </a:r>
            <a:r>
              <a:rPr lang="en-US" sz="1600" dirty="0"/>
              <a:t>and evaluate alternative </a:t>
            </a:r>
            <a:endParaRPr lang="en-US" sz="1600" dirty="0" smtClean="0"/>
          </a:p>
          <a:p>
            <a:pPr marL="0" indent="0">
              <a:buNone/>
            </a:pPr>
            <a:r>
              <a:rPr lang="en-US" sz="1600" dirty="0" smtClean="0"/>
              <a:t>     solutions</a:t>
            </a:r>
            <a:r>
              <a:rPr lang="en-US" sz="1600" dirty="0"/>
              <a:t>.</a:t>
            </a:r>
          </a:p>
          <a:p>
            <a:pPr marL="0" indent="0">
              <a:buNone/>
            </a:pPr>
            <a:r>
              <a:rPr lang="en-US" sz="1600" dirty="0"/>
              <a:t>4. </a:t>
            </a:r>
            <a:r>
              <a:rPr lang="en-US" sz="1600" dirty="0" smtClean="0"/>
              <a:t> Determine </a:t>
            </a:r>
            <a:r>
              <a:rPr lang="en-US" sz="1600" dirty="0"/>
              <a:t>the most effective or valid </a:t>
            </a:r>
            <a:endParaRPr lang="en-US" sz="1600" dirty="0" smtClean="0"/>
          </a:p>
          <a:p>
            <a:pPr marL="0" indent="0">
              <a:buNone/>
            </a:pPr>
            <a:r>
              <a:rPr lang="en-US" sz="1600" dirty="0"/>
              <a:t> </a:t>
            </a:r>
            <a:r>
              <a:rPr lang="en-US" sz="1600" dirty="0" smtClean="0"/>
              <a:t>    solutions</a:t>
            </a:r>
            <a:r>
              <a:rPr lang="en-US" sz="1600" dirty="0"/>
              <a:t>.</a:t>
            </a:r>
          </a:p>
          <a:p>
            <a:pPr marL="0" indent="0">
              <a:buNone/>
            </a:pPr>
            <a:r>
              <a:rPr lang="en-US" sz="1600" dirty="0" smtClean="0"/>
              <a:t>5.  Communicate </a:t>
            </a:r>
            <a:r>
              <a:rPr lang="en-US" sz="1600" dirty="0"/>
              <a:t>or implement the </a:t>
            </a:r>
            <a:endParaRPr lang="en-US" sz="1600" dirty="0" smtClean="0"/>
          </a:p>
          <a:p>
            <a:pPr marL="0" indent="0">
              <a:buNone/>
            </a:pPr>
            <a:r>
              <a:rPr lang="en-US" sz="1600" dirty="0" smtClean="0"/>
              <a:t>     solution </a:t>
            </a:r>
            <a:r>
              <a:rPr lang="en-US" sz="1600" dirty="0"/>
              <a:t>to the problem.</a:t>
            </a:r>
          </a:p>
          <a:p>
            <a:pPr marL="0" indent="0">
              <a:buNone/>
            </a:pPr>
            <a:endParaRPr lang="en-US" sz="1600" i="1" u="sng" dirty="0"/>
          </a:p>
          <a:p>
            <a:endParaRPr lang="en-US" dirty="0"/>
          </a:p>
        </p:txBody>
      </p:sp>
      <p:sp>
        <p:nvSpPr>
          <p:cNvPr id="4" name="Content Placeholder 3"/>
          <p:cNvSpPr>
            <a:spLocks noGrp="1"/>
          </p:cNvSpPr>
          <p:nvPr>
            <p:ph sz="half" idx="2"/>
          </p:nvPr>
        </p:nvSpPr>
        <p:spPr>
          <a:xfrm>
            <a:off x="4648200" y="2209800"/>
            <a:ext cx="4038600" cy="4181856"/>
          </a:xfrm>
        </p:spPr>
        <p:txBody>
          <a:bodyPr>
            <a:normAutofit/>
          </a:bodyPr>
          <a:lstStyle/>
          <a:p>
            <a:pPr marL="0" indent="0">
              <a:buNone/>
            </a:pPr>
            <a:r>
              <a:rPr lang="en-US" sz="1600" i="1" u="sng" dirty="0"/>
              <a:t>As Approved by the CCGEC, Spring </a:t>
            </a:r>
            <a:r>
              <a:rPr lang="en-US" sz="1600" i="1" u="sng" dirty="0" smtClean="0"/>
              <a:t>2014:</a:t>
            </a:r>
            <a:endParaRPr lang="en-US" sz="1600" dirty="0" smtClean="0"/>
          </a:p>
          <a:p>
            <a:pPr marL="0" indent="0">
              <a:buNone/>
            </a:pPr>
            <a:endParaRPr lang="en-US" sz="1600" i="1" dirty="0"/>
          </a:p>
          <a:p>
            <a:pPr marL="0" indent="0">
              <a:buNone/>
            </a:pPr>
            <a:r>
              <a:rPr lang="en-US" sz="1600" i="1" dirty="0" smtClean="0"/>
              <a:t>Delete </a:t>
            </a:r>
            <a:r>
              <a:rPr lang="en-US" sz="1600" i="1" dirty="0"/>
              <a:t>SLO 5.1-5. While this outcome is key to critical thinking, it is best understood as an over-arching outcome, or as the broadest way of describing what the other outcomes contain. Competency in this outcome is best seen in the specialized expertise students develop in their majors, not in general education courses</a:t>
            </a:r>
            <a:r>
              <a:rPr lang="en-US" sz="1600" i="1" dirty="0" smtClean="0"/>
              <a:t>.</a:t>
            </a:r>
            <a:endParaRPr lang="en-US" dirty="0"/>
          </a:p>
        </p:txBody>
      </p:sp>
    </p:spTree>
    <p:extLst>
      <p:ext uri="{BB962C8B-B14F-4D97-AF65-F5344CB8AC3E}">
        <p14:creationId xmlns:p14="http://schemas.microsoft.com/office/powerpoint/2010/main" val="292152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Changes– Political Awareness (SLO 8)</a:t>
            </a:r>
            <a:endParaRPr lang="en-US" sz="2800" dirty="0"/>
          </a:p>
        </p:txBody>
      </p:sp>
      <p:sp>
        <p:nvSpPr>
          <p:cNvPr id="3" name="Content Placeholder 2"/>
          <p:cNvSpPr>
            <a:spLocks noGrp="1"/>
          </p:cNvSpPr>
          <p:nvPr>
            <p:ph sz="half" idx="1"/>
          </p:nvPr>
        </p:nvSpPr>
        <p:spPr>
          <a:xfrm>
            <a:off x="457200" y="1447800"/>
            <a:ext cx="4038600" cy="4943856"/>
          </a:xfrm>
        </p:spPr>
        <p:txBody>
          <a:bodyPr>
            <a:noAutofit/>
          </a:bodyPr>
          <a:lstStyle/>
          <a:p>
            <a:pPr marL="0" indent="0">
              <a:buNone/>
            </a:pPr>
            <a:r>
              <a:rPr lang="en-US" sz="1400" i="1" u="sng" dirty="0"/>
              <a:t>Current </a:t>
            </a:r>
            <a:r>
              <a:rPr lang="en-US" sz="1400" i="1" u="sng" dirty="0" smtClean="0"/>
              <a:t>outcome &amp; measures</a:t>
            </a:r>
            <a:r>
              <a:rPr lang="en-US" sz="1400" i="1" u="sng" dirty="0"/>
              <a:t>:</a:t>
            </a:r>
          </a:p>
          <a:p>
            <a:pPr marL="0" indent="0">
              <a:buNone/>
            </a:pPr>
            <a:r>
              <a:rPr lang="en-US" sz="1400" dirty="0"/>
              <a:t>SLO 8: Students will be informed and engaged citizens of the United States and the world.</a:t>
            </a:r>
          </a:p>
          <a:p>
            <a:pPr marL="0" indent="0">
              <a:buNone/>
            </a:pPr>
            <a:r>
              <a:rPr lang="en-US" sz="1200" dirty="0" smtClean="0"/>
              <a:t>1.  Demonstrate </a:t>
            </a:r>
            <a:r>
              <a:rPr lang="en-US" sz="1200" dirty="0"/>
              <a:t>knowledge of the world they </a:t>
            </a:r>
            <a:r>
              <a:rPr lang="en-US" sz="1200" dirty="0" smtClean="0"/>
              <a:t>live</a:t>
            </a:r>
          </a:p>
          <a:p>
            <a:pPr marL="0" indent="0">
              <a:buNone/>
            </a:pPr>
            <a:r>
              <a:rPr lang="en-US" sz="1200" dirty="0" smtClean="0"/>
              <a:t>      in </a:t>
            </a:r>
            <a:r>
              <a:rPr lang="en-US" sz="1200" dirty="0"/>
              <a:t>and its history: be able to describe </a:t>
            </a:r>
            <a:r>
              <a:rPr lang="en-US" sz="1200" dirty="0" smtClean="0"/>
              <a:t>social,</a:t>
            </a:r>
          </a:p>
          <a:p>
            <a:pPr marL="0" indent="0">
              <a:buNone/>
            </a:pPr>
            <a:r>
              <a:rPr lang="en-US" sz="1200" dirty="0"/>
              <a:t> </a:t>
            </a:r>
            <a:r>
              <a:rPr lang="en-US" sz="1200" dirty="0" smtClean="0"/>
              <a:t>     political</a:t>
            </a:r>
            <a:r>
              <a:rPr lang="en-US" sz="1200" dirty="0"/>
              <a:t>, economic, or cultural </a:t>
            </a:r>
            <a:r>
              <a:rPr lang="en-US" sz="1200" dirty="0" smtClean="0"/>
              <a:t>systems </a:t>
            </a:r>
            <a:r>
              <a:rPr lang="en-US" sz="1200" dirty="0"/>
              <a:t>within </a:t>
            </a:r>
            <a:endParaRPr lang="en-US" sz="1200" dirty="0" smtClean="0"/>
          </a:p>
          <a:p>
            <a:pPr marL="0" indent="0">
              <a:buNone/>
            </a:pPr>
            <a:r>
              <a:rPr lang="en-US" sz="1200" dirty="0"/>
              <a:t> </a:t>
            </a:r>
            <a:r>
              <a:rPr lang="en-US" sz="1200" dirty="0" smtClean="0"/>
              <a:t>     and </a:t>
            </a:r>
            <a:r>
              <a:rPr lang="en-US" sz="1200" dirty="0"/>
              <a:t>outside the United </a:t>
            </a:r>
            <a:r>
              <a:rPr lang="en-US" sz="1200" dirty="0" smtClean="0"/>
              <a:t>States </a:t>
            </a:r>
            <a:r>
              <a:rPr lang="en-US" sz="1200" dirty="0"/>
              <a:t>and to </a:t>
            </a:r>
            <a:r>
              <a:rPr lang="en-US" sz="1200" dirty="0" smtClean="0"/>
              <a:t> </a:t>
            </a:r>
          </a:p>
          <a:p>
            <a:pPr marL="0" indent="0">
              <a:buNone/>
            </a:pPr>
            <a:r>
              <a:rPr lang="en-US" sz="1200" dirty="0"/>
              <a:t> </a:t>
            </a:r>
            <a:r>
              <a:rPr lang="en-US" sz="1200" dirty="0" smtClean="0"/>
              <a:t>     describe </a:t>
            </a:r>
            <a:r>
              <a:rPr lang="en-US" sz="1200" dirty="0"/>
              <a:t>how historical, </a:t>
            </a:r>
            <a:r>
              <a:rPr lang="en-US" sz="1200" dirty="0" smtClean="0"/>
              <a:t>economic</a:t>
            </a:r>
            <a:r>
              <a:rPr lang="en-US" sz="1200" dirty="0"/>
              <a:t>, political, </a:t>
            </a:r>
            <a:endParaRPr lang="en-US" sz="1200" dirty="0" smtClean="0"/>
          </a:p>
          <a:p>
            <a:pPr marL="0" indent="0">
              <a:buNone/>
            </a:pPr>
            <a:r>
              <a:rPr lang="en-US" sz="1200" dirty="0"/>
              <a:t> </a:t>
            </a:r>
            <a:r>
              <a:rPr lang="en-US" sz="1200" dirty="0" smtClean="0"/>
              <a:t>     social</a:t>
            </a:r>
            <a:r>
              <a:rPr lang="en-US" sz="1200" dirty="0"/>
              <a:t>, or geographic </a:t>
            </a:r>
            <a:r>
              <a:rPr lang="en-US" sz="1200" dirty="0" smtClean="0"/>
              <a:t>relationships </a:t>
            </a:r>
            <a:r>
              <a:rPr lang="en-US" sz="1200" dirty="0"/>
              <a:t>develop, </a:t>
            </a:r>
            <a:endParaRPr lang="en-US" sz="1200" dirty="0" smtClean="0"/>
          </a:p>
          <a:p>
            <a:pPr marL="0" indent="0">
              <a:buNone/>
            </a:pPr>
            <a:r>
              <a:rPr lang="en-US" sz="1200" dirty="0"/>
              <a:t> </a:t>
            </a:r>
            <a:r>
              <a:rPr lang="en-US" sz="1200" dirty="0" smtClean="0"/>
              <a:t>     persist</a:t>
            </a:r>
            <a:r>
              <a:rPr lang="en-US" sz="1200" dirty="0"/>
              <a:t>, and </a:t>
            </a:r>
            <a:r>
              <a:rPr lang="en-US" sz="1200" dirty="0" smtClean="0"/>
              <a:t>change</a:t>
            </a:r>
            <a:r>
              <a:rPr lang="en-US" sz="1200" dirty="0"/>
              <a:t>.</a:t>
            </a:r>
          </a:p>
          <a:p>
            <a:pPr marL="0" indent="0">
              <a:buNone/>
            </a:pPr>
            <a:r>
              <a:rPr lang="en-US" sz="1200" dirty="0"/>
              <a:t>2. </a:t>
            </a:r>
            <a:r>
              <a:rPr lang="en-US" sz="1200" dirty="0" smtClean="0"/>
              <a:t> Demonstrate </a:t>
            </a:r>
            <a:r>
              <a:rPr lang="en-US" sz="1200" dirty="0"/>
              <a:t>the ability to analyze these </a:t>
            </a:r>
            <a:endParaRPr lang="en-US" sz="1200" dirty="0" smtClean="0"/>
          </a:p>
          <a:p>
            <a:pPr marL="0" indent="0">
              <a:buNone/>
            </a:pPr>
            <a:r>
              <a:rPr lang="en-US" sz="1200" dirty="0"/>
              <a:t> </a:t>
            </a:r>
            <a:r>
              <a:rPr lang="en-US" sz="1200" dirty="0" smtClean="0"/>
              <a:t>    systems </a:t>
            </a:r>
            <a:r>
              <a:rPr lang="en-US" sz="1200" dirty="0"/>
              <a:t>and relationships: be able to critically </a:t>
            </a:r>
            <a:endParaRPr lang="en-US" sz="1200" dirty="0" smtClean="0"/>
          </a:p>
          <a:p>
            <a:pPr marL="0" indent="0">
              <a:buNone/>
            </a:pPr>
            <a:r>
              <a:rPr lang="en-US" sz="1200" dirty="0" smtClean="0"/>
              <a:t>     analyze </a:t>
            </a:r>
            <a:r>
              <a:rPr lang="en-US" sz="1200" dirty="0"/>
              <a:t>both contemporary and historical </a:t>
            </a:r>
            <a:endParaRPr lang="en-US" sz="1200" dirty="0" smtClean="0"/>
          </a:p>
          <a:p>
            <a:pPr marL="0" indent="0">
              <a:buNone/>
            </a:pPr>
            <a:r>
              <a:rPr lang="en-US" sz="1200" dirty="0" smtClean="0"/>
              <a:t>     perspectives </a:t>
            </a:r>
            <a:r>
              <a:rPr lang="en-US" sz="1200" dirty="0"/>
              <a:t>on contemporary issues and to </a:t>
            </a:r>
            <a:endParaRPr lang="en-US" sz="1200" dirty="0" smtClean="0"/>
          </a:p>
          <a:p>
            <a:pPr marL="0" indent="0">
              <a:buNone/>
            </a:pPr>
            <a:r>
              <a:rPr lang="en-US" sz="1200" dirty="0" smtClean="0"/>
              <a:t>     critically </a:t>
            </a:r>
            <a:r>
              <a:rPr lang="en-US" sz="1200" dirty="0"/>
              <a:t>analyze one's own culture, history, </a:t>
            </a:r>
          </a:p>
          <a:p>
            <a:pPr marL="0" indent="0">
              <a:buNone/>
            </a:pPr>
            <a:r>
              <a:rPr lang="en-US" sz="1200" dirty="0" smtClean="0"/>
              <a:t>     and society</a:t>
            </a:r>
            <a:r>
              <a:rPr lang="en-US" sz="1200" dirty="0"/>
              <a:t>.</a:t>
            </a:r>
          </a:p>
          <a:p>
            <a:pPr marL="0" indent="0">
              <a:buNone/>
            </a:pPr>
            <a:r>
              <a:rPr lang="en-US" sz="1200" dirty="0" smtClean="0"/>
              <a:t>3.  Demonstrate </a:t>
            </a:r>
            <a:r>
              <a:rPr lang="en-US" sz="1200" dirty="0"/>
              <a:t>awareness of avenues of </a:t>
            </a:r>
            <a:r>
              <a:rPr lang="en-US" sz="1200" dirty="0" smtClean="0"/>
              <a:t>  </a:t>
            </a:r>
          </a:p>
          <a:p>
            <a:pPr marL="0" indent="0">
              <a:buNone/>
            </a:pPr>
            <a:r>
              <a:rPr lang="en-US" sz="1200" dirty="0" smtClean="0"/>
              <a:t>     engagement </a:t>
            </a:r>
            <a:r>
              <a:rPr lang="en-US" sz="1200" dirty="0"/>
              <a:t>with </a:t>
            </a:r>
            <a:r>
              <a:rPr lang="en-US" sz="1200" dirty="0" smtClean="0"/>
              <a:t>these </a:t>
            </a:r>
            <a:r>
              <a:rPr lang="en-US" sz="1200" dirty="0"/>
              <a:t>systems: </a:t>
            </a:r>
            <a:r>
              <a:rPr lang="en-US" sz="1200" dirty="0" smtClean="0"/>
              <a:t>be </a:t>
            </a:r>
            <a:r>
              <a:rPr lang="en-US" sz="1200" dirty="0"/>
              <a:t>able to </a:t>
            </a:r>
            <a:endParaRPr lang="en-US" sz="1200" dirty="0" smtClean="0"/>
          </a:p>
          <a:p>
            <a:pPr marL="0" indent="0">
              <a:buNone/>
            </a:pPr>
            <a:r>
              <a:rPr lang="en-US" sz="1200" dirty="0"/>
              <a:t> </a:t>
            </a:r>
            <a:r>
              <a:rPr lang="en-US" sz="1200" dirty="0" smtClean="0"/>
              <a:t>    relate </a:t>
            </a:r>
            <a:r>
              <a:rPr lang="en-US" sz="1200" dirty="0"/>
              <a:t>local, national, and global social </a:t>
            </a:r>
            <a:endParaRPr lang="en-US" sz="1200" dirty="0" smtClean="0"/>
          </a:p>
          <a:p>
            <a:pPr marL="0" indent="0">
              <a:buNone/>
            </a:pPr>
            <a:r>
              <a:rPr lang="en-US" sz="1200" dirty="0" smtClean="0"/>
              <a:t>     policy</a:t>
            </a:r>
            <a:r>
              <a:rPr lang="en-US" sz="1200" dirty="0"/>
              <a:t>; to recognize the social responsibility </a:t>
            </a:r>
            <a:r>
              <a:rPr lang="en-US" sz="1200" dirty="0" smtClean="0"/>
              <a:t>of</a:t>
            </a:r>
          </a:p>
          <a:p>
            <a:pPr marL="0" indent="0">
              <a:buNone/>
            </a:pPr>
            <a:r>
              <a:rPr lang="en-US" sz="1200" dirty="0"/>
              <a:t> </a:t>
            </a:r>
            <a:r>
              <a:rPr lang="en-US" sz="1200" dirty="0" smtClean="0"/>
              <a:t>     </a:t>
            </a:r>
            <a:r>
              <a:rPr lang="en-US" sz="1200" dirty="0"/>
              <a:t>the </a:t>
            </a:r>
            <a:r>
              <a:rPr lang="en-US" sz="1200" dirty="0" smtClean="0"/>
              <a:t>individual </a:t>
            </a:r>
            <a:r>
              <a:rPr lang="en-US" sz="1200" dirty="0"/>
              <a:t>within a larger community; </a:t>
            </a:r>
            <a:r>
              <a:rPr lang="en-US" sz="1200" dirty="0" smtClean="0"/>
              <a:t>and</a:t>
            </a:r>
          </a:p>
          <a:p>
            <a:pPr marL="0" indent="0">
              <a:buNone/>
            </a:pPr>
            <a:r>
              <a:rPr lang="en-US" sz="1200" dirty="0"/>
              <a:t> </a:t>
            </a:r>
            <a:r>
              <a:rPr lang="en-US" sz="1200" dirty="0" smtClean="0"/>
              <a:t>     </a:t>
            </a:r>
            <a:r>
              <a:rPr lang="en-US" sz="1200" dirty="0"/>
              <a:t>to </a:t>
            </a:r>
            <a:r>
              <a:rPr lang="en-US" sz="1200" dirty="0" smtClean="0"/>
              <a:t>distinguish </a:t>
            </a:r>
            <a:r>
              <a:rPr lang="en-US" sz="1200" dirty="0"/>
              <a:t>the possibilities, values, and </a:t>
            </a:r>
            <a:endParaRPr lang="en-US" sz="1200" dirty="0" smtClean="0"/>
          </a:p>
          <a:p>
            <a:pPr marL="0" indent="0">
              <a:buNone/>
            </a:pPr>
            <a:r>
              <a:rPr lang="en-US" sz="1200" dirty="0"/>
              <a:t> </a:t>
            </a:r>
            <a:r>
              <a:rPr lang="en-US" sz="1200" dirty="0" smtClean="0"/>
              <a:t>     limitations </a:t>
            </a:r>
            <a:r>
              <a:rPr lang="en-US" sz="1200" dirty="0"/>
              <a:t>of social change</a:t>
            </a:r>
            <a:r>
              <a:rPr lang="en-US" sz="1200" dirty="0" smtClean="0"/>
              <a:t>.</a:t>
            </a:r>
          </a:p>
          <a:p>
            <a:pPr marL="742950" indent="-742950">
              <a:buAutoNum type="arabicPeriod" startAt="3"/>
            </a:pPr>
            <a:endParaRPr lang="en-US" sz="1400" dirty="0"/>
          </a:p>
        </p:txBody>
      </p:sp>
      <p:sp>
        <p:nvSpPr>
          <p:cNvPr id="4" name="Content Placeholder 3"/>
          <p:cNvSpPr>
            <a:spLocks noGrp="1"/>
          </p:cNvSpPr>
          <p:nvPr>
            <p:ph sz="half" idx="2"/>
          </p:nvPr>
        </p:nvSpPr>
        <p:spPr/>
        <p:txBody>
          <a:bodyPr>
            <a:normAutofit/>
          </a:bodyPr>
          <a:lstStyle/>
          <a:p>
            <a:pPr marL="0" indent="0">
              <a:buNone/>
            </a:pPr>
            <a:r>
              <a:rPr lang="en-US" sz="1400" i="1" u="sng" dirty="0"/>
              <a:t>As Approved by the CCGEC, Spring 2014:</a:t>
            </a:r>
            <a:endParaRPr lang="en-US" sz="1400" dirty="0"/>
          </a:p>
          <a:p>
            <a:pPr marL="0" indent="0">
              <a:buNone/>
            </a:pPr>
            <a:endParaRPr lang="en-US" sz="1400" i="1" dirty="0" smtClean="0"/>
          </a:p>
          <a:p>
            <a:pPr marL="0" indent="0">
              <a:buNone/>
            </a:pPr>
            <a:r>
              <a:rPr lang="en-US" sz="1400" i="1" dirty="0" smtClean="0"/>
              <a:t>SLO </a:t>
            </a:r>
            <a:r>
              <a:rPr lang="en-US" sz="1400" i="1" dirty="0"/>
              <a:t>8: Students will be informed about world geopolitical systems.</a:t>
            </a:r>
            <a:endParaRPr lang="en-US" sz="1400" dirty="0"/>
          </a:p>
          <a:p>
            <a:pPr marL="0" indent="0">
              <a:buNone/>
            </a:pPr>
            <a:r>
              <a:rPr lang="en-US" sz="1400" i="1" dirty="0" smtClean="0"/>
              <a:t>1.  Describe </a:t>
            </a:r>
            <a:r>
              <a:rPr lang="en-US" sz="1400" i="1" dirty="0"/>
              <a:t>social, political, economic, or </a:t>
            </a:r>
            <a:endParaRPr lang="en-US" sz="1400" i="1" dirty="0" smtClean="0"/>
          </a:p>
          <a:p>
            <a:pPr marL="0" indent="0">
              <a:buNone/>
            </a:pPr>
            <a:r>
              <a:rPr lang="en-US" sz="1400" i="1" dirty="0" smtClean="0"/>
              <a:t>     cultural </a:t>
            </a:r>
            <a:r>
              <a:rPr lang="en-US" sz="1400" i="1" dirty="0"/>
              <a:t>systems within and outside the </a:t>
            </a:r>
            <a:r>
              <a:rPr lang="en-US" sz="1400" i="1" dirty="0" smtClean="0"/>
              <a:t> </a:t>
            </a:r>
          </a:p>
          <a:p>
            <a:pPr marL="0" indent="0">
              <a:buNone/>
            </a:pPr>
            <a:r>
              <a:rPr lang="en-US" sz="1400" i="1" dirty="0"/>
              <a:t> </a:t>
            </a:r>
            <a:r>
              <a:rPr lang="en-US" sz="1400" i="1" dirty="0" smtClean="0"/>
              <a:t>    United </a:t>
            </a:r>
            <a:r>
              <a:rPr lang="en-US" sz="1400" i="1" dirty="0"/>
              <a:t>States and how historical, </a:t>
            </a:r>
            <a:endParaRPr lang="en-US" sz="1400" i="1" dirty="0" smtClean="0"/>
          </a:p>
          <a:p>
            <a:pPr marL="0" indent="0">
              <a:buNone/>
            </a:pPr>
            <a:r>
              <a:rPr lang="en-US" sz="1400" i="1" dirty="0"/>
              <a:t> </a:t>
            </a:r>
            <a:r>
              <a:rPr lang="en-US" sz="1400" i="1" dirty="0" smtClean="0"/>
              <a:t>    economic</a:t>
            </a:r>
            <a:r>
              <a:rPr lang="en-US" sz="1400" i="1" dirty="0"/>
              <a:t>, political, social, or geographic </a:t>
            </a:r>
            <a:endParaRPr lang="en-US" sz="1400" i="1" dirty="0" smtClean="0"/>
          </a:p>
          <a:p>
            <a:pPr marL="0" indent="0">
              <a:buNone/>
            </a:pPr>
            <a:r>
              <a:rPr lang="en-US" sz="1400" i="1" dirty="0"/>
              <a:t> </a:t>
            </a:r>
            <a:r>
              <a:rPr lang="en-US" sz="1400" i="1" dirty="0" smtClean="0"/>
              <a:t>    relationships </a:t>
            </a:r>
            <a:r>
              <a:rPr lang="en-US" sz="1400" i="1" dirty="0"/>
              <a:t>develop, persist, and </a:t>
            </a:r>
            <a:endParaRPr lang="en-US" sz="1400" i="1" dirty="0" smtClean="0"/>
          </a:p>
          <a:p>
            <a:pPr marL="0" indent="0">
              <a:buNone/>
            </a:pPr>
            <a:r>
              <a:rPr lang="en-US" sz="1400" i="1" dirty="0"/>
              <a:t> </a:t>
            </a:r>
            <a:r>
              <a:rPr lang="en-US" sz="1400" i="1" dirty="0" smtClean="0"/>
              <a:t>    change</a:t>
            </a:r>
            <a:r>
              <a:rPr lang="en-US" sz="1400" i="1" dirty="0"/>
              <a:t>.</a:t>
            </a:r>
            <a:endParaRPr lang="en-US" sz="1400" dirty="0"/>
          </a:p>
          <a:p>
            <a:pPr marL="0" indent="0">
              <a:buNone/>
            </a:pPr>
            <a:r>
              <a:rPr lang="en-US" sz="1400" i="1" dirty="0" smtClean="0"/>
              <a:t>2.  Analyze </a:t>
            </a:r>
            <a:r>
              <a:rPr lang="en-US" sz="1400" i="1" dirty="0"/>
              <a:t>critically both contemporary and </a:t>
            </a:r>
            <a:endParaRPr lang="en-US" sz="1400" i="1" dirty="0" smtClean="0"/>
          </a:p>
          <a:p>
            <a:pPr marL="0" indent="0">
              <a:buNone/>
            </a:pPr>
            <a:r>
              <a:rPr lang="en-US" sz="1400" i="1" dirty="0" smtClean="0"/>
              <a:t>     historical </a:t>
            </a:r>
            <a:r>
              <a:rPr lang="en-US" sz="1400" i="1" dirty="0"/>
              <a:t>perspectives on contemporary </a:t>
            </a:r>
            <a:endParaRPr lang="en-US" sz="1400" i="1" dirty="0" smtClean="0"/>
          </a:p>
          <a:p>
            <a:pPr marL="0" indent="0">
              <a:buNone/>
            </a:pPr>
            <a:r>
              <a:rPr lang="en-US" sz="1400" i="1" dirty="0"/>
              <a:t> </a:t>
            </a:r>
            <a:r>
              <a:rPr lang="en-US" sz="1400" i="1" dirty="0" smtClean="0"/>
              <a:t>    issues </a:t>
            </a:r>
            <a:r>
              <a:rPr lang="en-US" sz="1400" i="1" dirty="0"/>
              <a:t>and one's own culture, history, and </a:t>
            </a:r>
            <a:endParaRPr lang="en-US" sz="1400" i="1" dirty="0" smtClean="0"/>
          </a:p>
          <a:p>
            <a:pPr marL="0" indent="0">
              <a:buNone/>
            </a:pPr>
            <a:r>
              <a:rPr lang="en-US" sz="1400" i="1" dirty="0"/>
              <a:t> </a:t>
            </a:r>
            <a:r>
              <a:rPr lang="en-US" sz="1400" i="1" dirty="0" smtClean="0"/>
              <a:t>    society</a:t>
            </a:r>
            <a:r>
              <a:rPr lang="en-US" sz="1400" i="1" dirty="0"/>
              <a:t>.</a:t>
            </a:r>
            <a:endParaRPr lang="en-US" sz="1400" dirty="0"/>
          </a:p>
          <a:p>
            <a:pPr marL="0" indent="0">
              <a:buNone/>
            </a:pPr>
            <a:r>
              <a:rPr lang="en-US" sz="1400" i="1" dirty="0" smtClean="0"/>
              <a:t>3.  Recognize </a:t>
            </a:r>
            <a:r>
              <a:rPr lang="en-US" sz="1400" i="1" dirty="0"/>
              <a:t>the social responsibility of the </a:t>
            </a:r>
            <a:endParaRPr lang="en-US" sz="1400" i="1" dirty="0" smtClean="0"/>
          </a:p>
          <a:p>
            <a:pPr marL="0" indent="0">
              <a:buNone/>
            </a:pPr>
            <a:r>
              <a:rPr lang="en-US" sz="1400" i="1" dirty="0" smtClean="0"/>
              <a:t>     individual </a:t>
            </a:r>
            <a:r>
              <a:rPr lang="en-US" sz="1400" i="1" dirty="0"/>
              <a:t>within a larger community.</a:t>
            </a:r>
            <a:endParaRPr lang="en-US" sz="1400" dirty="0"/>
          </a:p>
          <a:p>
            <a:endParaRPr lang="en-US" sz="1400" dirty="0"/>
          </a:p>
        </p:txBody>
      </p:sp>
    </p:spTree>
    <p:extLst>
      <p:ext uri="{BB962C8B-B14F-4D97-AF65-F5344CB8AC3E}">
        <p14:creationId xmlns:p14="http://schemas.microsoft.com/office/powerpoint/2010/main" val="1146050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Changes– Understand and appreciate methods of science and technology (SLO 10)</a:t>
            </a:r>
            <a:endParaRPr lang="en-US" sz="2800" dirty="0"/>
          </a:p>
        </p:txBody>
      </p:sp>
      <p:sp>
        <p:nvSpPr>
          <p:cNvPr id="3" name="Content Placeholder 2"/>
          <p:cNvSpPr>
            <a:spLocks noGrp="1"/>
          </p:cNvSpPr>
          <p:nvPr>
            <p:ph sz="half" idx="1"/>
          </p:nvPr>
        </p:nvSpPr>
        <p:spPr/>
        <p:txBody>
          <a:bodyPr>
            <a:normAutofit fontScale="92500" lnSpcReduction="20000"/>
          </a:bodyPr>
          <a:lstStyle/>
          <a:p>
            <a:pPr marL="0" indent="0">
              <a:buNone/>
            </a:pPr>
            <a:r>
              <a:rPr lang="en-US" sz="1600" i="1" u="sng" dirty="0"/>
              <a:t>Current </a:t>
            </a:r>
            <a:r>
              <a:rPr lang="en-US" sz="1600" i="1" u="sng" dirty="0" smtClean="0"/>
              <a:t>measures:</a:t>
            </a:r>
          </a:p>
          <a:p>
            <a:pPr marL="0" indent="0">
              <a:buNone/>
            </a:pPr>
            <a:r>
              <a:rPr lang="en-US" sz="1600" dirty="0" smtClean="0"/>
              <a:t>1.  Articulate </a:t>
            </a:r>
            <a:r>
              <a:rPr lang="en-US" sz="1600" dirty="0"/>
              <a:t>the philosophical </a:t>
            </a:r>
            <a:r>
              <a:rPr lang="en-US" sz="1600" dirty="0" smtClean="0"/>
              <a:t>and</a:t>
            </a:r>
          </a:p>
          <a:p>
            <a:pPr marL="0" indent="0">
              <a:buNone/>
            </a:pPr>
            <a:r>
              <a:rPr lang="en-US" sz="1600" dirty="0"/>
              <a:t> </a:t>
            </a:r>
            <a:r>
              <a:rPr lang="en-US" sz="1600" dirty="0" smtClean="0"/>
              <a:t>    historical </a:t>
            </a:r>
            <a:r>
              <a:rPr lang="en-US" sz="1600" dirty="0"/>
              <a:t>foundations of modern </a:t>
            </a:r>
            <a:r>
              <a:rPr lang="en-US" sz="1600" dirty="0" smtClean="0"/>
              <a:t>  </a:t>
            </a:r>
          </a:p>
          <a:p>
            <a:pPr marL="0" indent="0">
              <a:buNone/>
            </a:pPr>
            <a:r>
              <a:rPr lang="en-US" sz="1600" dirty="0"/>
              <a:t> </a:t>
            </a:r>
            <a:r>
              <a:rPr lang="en-US" sz="1600" dirty="0" smtClean="0"/>
              <a:t>    science</a:t>
            </a:r>
            <a:r>
              <a:rPr lang="en-US" sz="1600" dirty="0"/>
              <a:t>.</a:t>
            </a:r>
          </a:p>
          <a:p>
            <a:pPr marL="0" indent="0">
              <a:buNone/>
            </a:pPr>
            <a:r>
              <a:rPr lang="en-US" sz="1600" dirty="0" smtClean="0"/>
              <a:t>2.  Understand </a:t>
            </a:r>
            <a:r>
              <a:rPr lang="en-US" sz="1600" dirty="0"/>
              <a:t>the scientific method and </a:t>
            </a:r>
            <a:endParaRPr lang="en-US" sz="1600" dirty="0" smtClean="0"/>
          </a:p>
          <a:p>
            <a:pPr marL="0" indent="0">
              <a:buNone/>
            </a:pPr>
            <a:r>
              <a:rPr lang="en-US" sz="1600" dirty="0" smtClean="0"/>
              <a:t>     demonstrate </a:t>
            </a:r>
            <a:r>
              <a:rPr lang="en-US" sz="1600" dirty="0"/>
              <a:t>an ability to apply it </a:t>
            </a:r>
            <a:r>
              <a:rPr lang="en-US" sz="1600" dirty="0" smtClean="0"/>
              <a:t>across</a:t>
            </a:r>
          </a:p>
          <a:p>
            <a:pPr marL="0" indent="0">
              <a:buNone/>
            </a:pPr>
            <a:r>
              <a:rPr lang="en-US" sz="1600" dirty="0"/>
              <a:t> </a:t>
            </a:r>
            <a:r>
              <a:rPr lang="en-US" sz="1600" dirty="0" smtClean="0"/>
              <a:t>    a </a:t>
            </a:r>
            <a:r>
              <a:rPr lang="en-US" sz="1600" dirty="0"/>
              <a:t>variety of situations</a:t>
            </a:r>
            <a:r>
              <a:rPr lang="en-US" sz="1600" dirty="0" smtClean="0"/>
              <a:t>.</a:t>
            </a:r>
            <a:endParaRPr lang="en-US" sz="1600" dirty="0"/>
          </a:p>
          <a:p>
            <a:pPr marL="0" indent="0">
              <a:buNone/>
            </a:pPr>
            <a:r>
              <a:rPr lang="en-US" sz="1600" dirty="0" smtClean="0"/>
              <a:t>3.  Demonstrate </a:t>
            </a:r>
            <a:r>
              <a:rPr lang="en-US" sz="1600" dirty="0"/>
              <a:t>an ability to conduct, </a:t>
            </a:r>
            <a:r>
              <a:rPr lang="en-US" sz="1600" dirty="0" smtClean="0"/>
              <a:t>and</a:t>
            </a:r>
          </a:p>
          <a:p>
            <a:pPr marL="0" indent="0">
              <a:buNone/>
            </a:pPr>
            <a:r>
              <a:rPr lang="en-US" sz="1600" dirty="0" smtClean="0"/>
              <a:t>     interpret </a:t>
            </a:r>
            <a:r>
              <a:rPr lang="en-US" sz="1600" dirty="0"/>
              <a:t>the results of experiments </a:t>
            </a:r>
            <a:endParaRPr lang="en-US" sz="1600" dirty="0" smtClean="0"/>
          </a:p>
          <a:p>
            <a:pPr marL="0" indent="0">
              <a:buNone/>
            </a:pPr>
            <a:r>
              <a:rPr lang="en-US" sz="1600" dirty="0" smtClean="0"/>
              <a:t>     aimed </a:t>
            </a:r>
            <a:r>
              <a:rPr lang="en-US" sz="1600" dirty="0"/>
              <a:t>at better understanding natural </a:t>
            </a:r>
            <a:endParaRPr lang="en-US" sz="1600" dirty="0" smtClean="0"/>
          </a:p>
          <a:p>
            <a:pPr marL="0" indent="0">
              <a:buNone/>
            </a:pPr>
            <a:r>
              <a:rPr lang="en-US" sz="1600" dirty="0" smtClean="0"/>
              <a:t>     phenomena.</a:t>
            </a:r>
            <a:endParaRPr lang="en-US" sz="1600" dirty="0"/>
          </a:p>
          <a:p>
            <a:pPr marL="0" indent="0">
              <a:buNone/>
            </a:pPr>
            <a:r>
              <a:rPr lang="en-US" sz="1600" dirty="0" smtClean="0"/>
              <a:t>4.  Understand </a:t>
            </a:r>
            <a:r>
              <a:rPr lang="en-US" sz="1600" dirty="0"/>
              <a:t>major issues and </a:t>
            </a:r>
            <a:r>
              <a:rPr lang="en-US" sz="1600" dirty="0" smtClean="0"/>
              <a:t>problems  </a:t>
            </a:r>
          </a:p>
          <a:p>
            <a:pPr marL="0" indent="0">
              <a:buNone/>
            </a:pPr>
            <a:r>
              <a:rPr lang="en-US" sz="1600" dirty="0" smtClean="0"/>
              <a:t>     facing </a:t>
            </a:r>
            <a:r>
              <a:rPr lang="en-US" sz="1600" dirty="0"/>
              <a:t>modern science and technology, </a:t>
            </a:r>
            <a:endParaRPr lang="en-US" sz="1600" dirty="0" smtClean="0"/>
          </a:p>
          <a:p>
            <a:pPr marL="0" indent="0">
              <a:buNone/>
            </a:pPr>
            <a:r>
              <a:rPr lang="en-US" sz="1600" dirty="0" smtClean="0"/>
              <a:t>     including </a:t>
            </a:r>
            <a:r>
              <a:rPr lang="en-US" sz="1600" dirty="0"/>
              <a:t>issues related to ethics, cultural </a:t>
            </a:r>
            <a:endParaRPr lang="en-US" sz="1600" dirty="0" smtClean="0"/>
          </a:p>
          <a:p>
            <a:pPr marL="0" indent="0">
              <a:buNone/>
            </a:pPr>
            <a:r>
              <a:rPr lang="en-US" sz="1600" dirty="0" smtClean="0"/>
              <a:t>     values</a:t>
            </a:r>
            <a:r>
              <a:rPr lang="en-US" sz="1600" dirty="0"/>
              <a:t>, public policies, and the impact of </a:t>
            </a:r>
            <a:endParaRPr lang="en-US" sz="1600" dirty="0" smtClean="0"/>
          </a:p>
          <a:p>
            <a:pPr marL="0" indent="0">
              <a:buNone/>
            </a:pPr>
            <a:r>
              <a:rPr lang="en-US" sz="1600" dirty="0" smtClean="0"/>
              <a:t>     human </a:t>
            </a:r>
            <a:r>
              <a:rPr lang="en-US" sz="1600" dirty="0"/>
              <a:t>activity upon the planet</a:t>
            </a:r>
            <a:r>
              <a:rPr lang="en-US" sz="1600" dirty="0" smtClean="0"/>
              <a:t>.</a:t>
            </a:r>
          </a:p>
          <a:p>
            <a:pPr marL="0" indent="0">
              <a:buNone/>
            </a:pPr>
            <a:r>
              <a:rPr lang="en-US" sz="1600" dirty="0" smtClean="0"/>
              <a:t>5.  Demonstrate </a:t>
            </a:r>
            <a:r>
              <a:rPr lang="en-US" sz="1600" dirty="0"/>
              <a:t>knowledge in one area of </a:t>
            </a:r>
            <a:endParaRPr lang="en-US" sz="1600" dirty="0" smtClean="0"/>
          </a:p>
          <a:p>
            <a:pPr marL="0" indent="0">
              <a:buNone/>
            </a:pPr>
            <a:r>
              <a:rPr lang="en-US" sz="1600" dirty="0" smtClean="0"/>
              <a:t>     science</a:t>
            </a:r>
            <a:r>
              <a:rPr lang="en-US" sz="1600" dirty="0"/>
              <a:t>, including understanding its basic </a:t>
            </a:r>
            <a:endParaRPr lang="en-US" sz="1600" dirty="0" smtClean="0"/>
          </a:p>
          <a:p>
            <a:pPr marL="0" indent="0">
              <a:buNone/>
            </a:pPr>
            <a:r>
              <a:rPr lang="en-US" sz="1600" dirty="0"/>
              <a:t> </a:t>
            </a:r>
            <a:r>
              <a:rPr lang="en-US" sz="1600" dirty="0" smtClean="0"/>
              <a:t>    principles</a:t>
            </a:r>
            <a:r>
              <a:rPr lang="en-US" sz="1600" dirty="0"/>
              <a:t>, laws, and theories.</a:t>
            </a:r>
          </a:p>
          <a:p>
            <a:endParaRPr lang="en-US" sz="1600" i="1" u="sng" dirty="0"/>
          </a:p>
          <a:p>
            <a:endParaRPr lang="en-US" dirty="0"/>
          </a:p>
        </p:txBody>
      </p:sp>
      <p:sp>
        <p:nvSpPr>
          <p:cNvPr id="4" name="Content Placeholder 3"/>
          <p:cNvSpPr>
            <a:spLocks noGrp="1"/>
          </p:cNvSpPr>
          <p:nvPr>
            <p:ph sz="half" idx="2"/>
          </p:nvPr>
        </p:nvSpPr>
        <p:spPr/>
        <p:txBody>
          <a:bodyPr>
            <a:normAutofit fontScale="92500" lnSpcReduction="20000"/>
          </a:bodyPr>
          <a:lstStyle/>
          <a:p>
            <a:pPr marL="0" indent="0">
              <a:buNone/>
            </a:pPr>
            <a:r>
              <a:rPr lang="en-US" sz="1500" i="1" u="sng" dirty="0"/>
              <a:t>As Approved by the CCGEC, Spring 2014</a:t>
            </a:r>
            <a:r>
              <a:rPr lang="en-US" sz="1500" i="1" u="sng" dirty="0" smtClean="0"/>
              <a:t>:</a:t>
            </a:r>
          </a:p>
          <a:p>
            <a:pPr marL="0" indent="0">
              <a:buNone/>
            </a:pPr>
            <a:endParaRPr lang="en-US" sz="1500" dirty="0"/>
          </a:p>
          <a:p>
            <a:pPr marL="0" lvl="0" indent="0">
              <a:buNone/>
            </a:pPr>
            <a:r>
              <a:rPr lang="en-US" sz="1700" i="1" dirty="0" smtClean="0"/>
              <a:t>1.  Place </a:t>
            </a:r>
            <a:r>
              <a:rPr lang="en-US" sz="1700" i="1" dirty="0"/>
              <a:t>current knowledge in the context </a:t>
            </a:r>
            <a:endParaRPr lang="en-US" sz="1700" i="1" dirty="0" smtClean="0"/>
          </a:p>
          <a:p>
            <a:pPr marL="0" lvl="0" indent="0">
              <a:buNone/>
            </a:pPr>
            <a:r>
              <a:rPr lang="en-US" sz="1700" i="1" dirty="0" smtClean="0"/>
              <a:t>     of </a:t>
            </a:r>
            <a:r>
              <a:rPr lang="en-US" sz="1700" i="1" dirty="0"/>
              <a:t>the development of the specific </a:t>
            </a:r>
            <a:endParaRPr lang="en-US" sz="1700" i="1" dirty="0" smtClean="0"/>
          </a:p>
          <a:p>
            <a:pPr marL="0" lvl="0" indent="0">
              <a:buNone/>
            </a:pPr>
            <a:r>
              <a:rPr lang="en-US" sz="1700" i="1" dirty="0" smtClean="0"/>
              <a:t>     discipline.</a:t>
            </a:r>
          </a:p>
          <a:p>
            <a:pPr marL="342900" lvl="0" indent="-342900">
              <a:buAutoNum type="arabicPeriod"/>
            </a:pPr>
            <a:endParaRPr lang="en-US" sz="1700" dirty="0"/>
          </a:p>
          <a:p>
            <a:pPr marL="0" indent="0">
              <a:buNone/>
            </a:pPr>
            <a:r>
              <a:rPr lang="en-US" sz="1700" dirty="0"/>
              <a:t>(Measures 2-5 remain the same)</a:t>
            </a:r>
          </a:p>
        </p:txBody>
      </p:sp>
    </p:spTree>
    <p:extLst>
      <p:ext uri="{BB962C8B-B14F-4D97-AF65-F5344CB8AC3E}">
        <p14:creationId xmlns:p14="http://schemas.microsoft.com/office/powerpoint/2010/main" val="2288217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2400" dirty="0" smtClean="0"/>
              <a:t>Full Comparison</a:t>
            </a:r>
            <a:endParaRPr lang="en-US" sz="2400" dirty="0"/>
          </a:p>
        </p:txBody>
      </p:sp>
      <p:sp>
        <p:nvSpPr>
          <p:cNvPr id="6" name="Content Placeholder 5"/>
          <p:cNvSpPr>
            <a:spLocks noGrp="1"/>
          </p:cNvSpPr>
          <p:nvPr>
            <p:ph idx="1"/>
          </p:nvPr>
        </p:nvSpPr>
        <p:spPr/>
        <p:txBody>
          <a:bodyPr/>
          <a:lstStyle/>
          <a:p>
            <a:r>
              <a:rPr lang="en-US" dirty="0" smtClean="0"/>
              <a:t>Available at</a:t>
            </a:r>
            <a:r>
              <a:rPr lang="en-US" dirty="0"/>
              <a:t>: </a:t>
            </a:r>
            <a:r>
              <a:rPr lang="en-US" dirty="0">
                <a:hlinkClick r:id="rId2"/>
              </a:rPr>
              <a:t>http</a:t>
            </a:r>
            <a:r>
              <a:rPr lang="en-US">
                <a:hlinkClick r:id="rId2"/>
              </a:rPr>
              <a:t>://</a:t>
            </a:r>
            <a:r>
              <a:rPr lang="en-US" smtClean="0">
                <a:hlinkClick r:id="rId2"/>
              </a:rPr>
              <a:t>www.auburn.edu/administration/governance/senate/website/agendas/2014-2015/Aug14/Revised_SLO_measures.pdf</a:t>
            </a:r>
            <a:endParaRPr lang="en-US" smtClean="0"/>
          </a:p>
          <a:p>
            <a:endParaRPr lang="en-US" dirty="0"/>
          </a:p>
        </p:txBody>
      </p:sp>
    </p:spTree>
    <p:extLst>
      <p:ext uri="{BB962C8B-B14F-4D97-AF65-F5344CB8AC3E}">
        <p14:creationId xmlns:p14="http://schemas.microsoft.com/office/powerpoint/2010/main" val="28219713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80</TotalTime>
  <Words>1531</Words>
  <Application>Microsoft Office PowerPoint</Application>
  <PresentationFormat>On-screen Show (4:3)</PresentationFormat>
  <Paragraphs>187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Clarity</vt:lpstr>
      <vt:lpstr>Revisions to General Education Student Learning Outcomes </vt:lpstr>
      <vt:lpstr>Current Student Learning Outcomes (SLOs)</vt:lpstr>
      <vt:lpstr>Changes – Analytical &amp; Critical Reading (SLO 2)</vt:lpstr>
      <vt:lpstr>Changes – Ability to Critique an Argument  (SLO 3A)</vt:lpstr>
      <vt:lpstr>Changes – Ability to Construct an Argument  (SLO 3B)</vt:lpstr>
      <vt:lpstr>Changes – Students will be able to select and use techniques and methods to solve open-ended, ill-defined or multistep problems. (SLO 5) </vt:lpstr>
      <vt:lpstr>Changes– Political Awareness (SLO 8)</vt:lpstr>
      <vt:lpstr>Changes– Understand and appreciate methods of science and technology (SLO 10)</vt:lpstr>
      <vt:lpstr>Full Comparison</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Revisions to General Education Student Learning Outcomes </dc:title>
  <dc:creator>Constance Relihan</dc:creator>
  <cp:lastModifiedBy>Laura Kloberg</cp:lastModifiedBy>
  <cp:revision>11</cp:revision>
  <dcterms:created xsi:type="dcterms:W3CDTF">2014-08-19T19:04:48Z</dcterms:created>
  <dcterms:modified xsi:type="dcterms:W3CDTF">2014-08-19T21:28:29Z</dcterms:modified>
</cp:coreProperties>
</file>