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9" r:id="rId1"/>
    <p:sldMasterId id="2147483760" r:id="rId2"/>
  </p:sldMasterIdLst>
  <p:notesMasterIdLst>
    <p:notesMasterId r:id="rId17"/>
  </p:notesMasterIdLst>
  <p:sldIdLst>
    <p:sldId id="777" r:id="rId3"/>
    <p:sldId id="733" r:id="rId4"/>
    <p:sldId id="782" r:id="rId5"/>
    <p:sldId id="783" r:id="rId6"/>
    <p:sldId id="785" r:id="rId7"/>
    <p:sldId id="786" r:id="rId8"/>
    <p:sldId id="778" r:id="rId9"/>
    <p:sldId id="734" r:id="rId10"/>
    <p:sldId id="787" r:id="rId11"/>
    <p:sldId id="779" r:id="rId12"/>
    <p:sldId id="780" r:id="rId13"/>
    <p:sldId id="781" r:id="rId14"/>
    <p:sldId id="788" r:id="rId15"/>
    <p:sldId id="738" r:id="rId16"/>
  </p:sldIdLst>
  <p:sldSz cx="9144000" cy="6858000" type="screen4x3"/>
  <p:notesSz cx="6950075" cy="9236075"/>
  <p:custDataLst>
    <p:tags r:id="rId1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8609"/>
    <a:srgbClr val="001E54"/>
    <a:srgbClr val="FCD904"/>
    <a:srgbClr val="99FF33"/>
    <a:srgbClr val="00CCFF"/>
    <a:srgbClr val="FF1DFF"/>
    <a:srgbClr val="71E200"/>
    <a:srgbClr val="FFFF99"/>
    <a:srgbClr val="5EC2A8"/>
    <a:srgbClr val="9BBB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89496" autoAdjust="0"/>
  </p:normalViewPr>
  <p:slideViewPr>
    <p:cSldViewPr snapToGrid="0">
      <p:cViewPr>
        <p:scale>
          <a:sx n="86" d="100"/>
          <a:sy n="86" d="100"/>
        </p:scale>
        <p:origin x="-1494" y="7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5" d="100"/>
        <a:sy n="125" d="100"/>
      </p:scale>
      <p:origin x="0" y="0"/>
    </p:cViewPr>
  </p:sorterViewPr>
  <p:notesViewPr>
    <p:cSldViewPr snapToGrid="0">
      <p:cViewPr varScale="1">
        <p:scale>
          <a:sx n="67" d="100"/>
          <a:sy n="67" d="100"/>
        </p:scale>
        <p:origin x="-3234" y="-114"/>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6" tIns="46243" rIns="92486" bIns="46243"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6" tIns="46243" rIns="92486" bIns="46243" rtlCol="0"/>
          <a:lstStyle>
            <a:lvl1pPr algn="r">
              <a:defRPr sz="1200"/>
            </a:lvl1pPr>
          </a:lstStyle>
          <a:p>
            <a:fld id="{86A18B51-5BB4-491B-A0B6-0DFEF979BF91}" type="datetimeFigureOut">
              <a:rPr lang="en-US" smtClean="0"/>
              <a:t>3/17/2015</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6" tIns="46243" rIns="92486" bIns="46243"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6" tIns="46243" rIns="92486" bIns="4624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72668"/>
            <a:ext cx="3011699" cy="461804"/>
          </a:xfrm>
          <a:prstGeom prst="rect">
            <a:avLst/>
          </a:prstGeom>
        </p:spPr>
        <p:txBody>
          <a:bodyPr vert="horz" lIns="92486" tIns="46243" rIns="92486" bIns="46243"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6" tIns="46243" rIns="92486" bIns="46243" rtlCol="0" anchor="b"/>
          <a:lstStyle>
            <a:lvl1pPr algn="r">
              <a:defRPr sz="1200"/>
            </a:lvl1pPr>
          </a:lstStyle>
          <a:p>
            <a:fld id="{56A5CA1A-96A3-4978-857B-F356FF2E063B}" type="slidenum">
              <a:rPr lang="en-US" smtClean="0"/>
              <a:t>‹#›</a:t>
            </a:fld>
            <a:endParaRPr lang="en-US"/>
          </a:p>
        </p:txBody>
      </p:sp>
    </p:spTree>
    <p:extLst>
      <p:ext uri="{BB962C8B-B14F-4D97-AF65-F5344CB8AC3E}">
        <p14:creationId xmlns:p14="http://schemas.microsoft.com/office/powerpoint/2010/main" val="3025079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6A5CA1A-96A3-4978-857B-F356FF2E063B}" type="slidenum">
              <a:rPr lang="en-US" smtClean="0"/>
              <a:t>1</a:t>
            </a:fld>
            <a:endParaRPr lang="en-US"/>
          </a:p>
        </p:txBody>
      </p:sp>
    </p:spTree>
    <p:extLst>
      <p:ext uri="{BB962C8B-B14F-4D97-AF65-F5344CB8AC3E}">
        <p14:creationId xmlns:p14="http://schemas.microsoft.com/office/powerpoint/2010/main" val="14770536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52FE57C-6DD9-4531-8D8A-616AA4D53E8E}" type="slidenum">
              <a:rPr lang="en-US" smtClean="0"/>
              <a:t>2</a:t>
            </a:fld>
            <a:endParaRPr lang="en-US"/>
          </a:p>
        </p:txBody>
      </p:sp>
    </p:spTree>
    <p:extLst>
      <p:ext uri="{BB962C8B-B14F-4D97-AF65-F5344CB8AC3E}">
        <p14:creationId xmlns:p14="http://schemas.microsoft.com/office/powerpoint/2010/main" val="3036759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Rules and regulations available in hard-copy and on Parking Services website</a:t>
            </a:r>
            <a:endParaRPr lang="en-US" dirty="0"/>
          </a:p>
        </p:txBody>
      </p:sp>
      <p:sp>
        <p:nvSpPr>
          <p:cNvPr id="4" name="Slide Number Placeholder 3"/>
          <p:cNvSpPr>
            <a:spLocks noGrp="1"/>
          </p:cNvSpPr>
          <p:nvPr>
            <p:ph type="sldNum" sz="quarter" idx="10"/>
          </p:nvPr>
        </p:nvSpPr>
        <p:spPr/>
        <p:txBody>
          <a:bodyPr/>
          <a:lstStyle/>
          <a:p>
            <a:fld id="{852FE57C-6DD9-4531-8D8A-616AA4D53E8E}"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28074999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Rules and regulations available in hard-copy and on Parking Services website</a:t>
            </a:r>
            <a:endParaRPr lang="en-US" dirty="0"/>
          </a:p>
        </p:txBody>
      </p:sp>
      <p:sp>
        <p:nvSpPr>
          <p:cNvPr id="4" name="Slide Number Placeholder 3"/>
          <p:cNvSpPr>
            <a:spLocks noGrp="1"/>
          </p:cNvSpPr>
          <p:nvPr>
            <p:ph type="sldNum" sz="quarter" idx="10"/>
          </p:nvPr>
        </p:nvSpPr>
        <p:spPr/>
        <p:txBody>
          <a:bodyPr/>
          <a:lstStyle/>
          <a:p>
            <a:fld id="{852FE57C-6DD9-4531-8D8A-616AA4D53E8E}" type="slidenum">
              <a:rPr lang="en-US" smtClean="0"/>
              <a:t>8</a:t>
            </a:fld>
            <a:endParaRPr lang="en-US"/>
          </a:p>
        </p:txBody>
      </p:sp>
    </p:spTree>
    <p:extLst>
      <p:ext uri="{BB962C8B-B14F-4D97-AF65-F5344CB8AC3E}">
        <p14:creationId xmlns:p14="http://schemas.microsoft.com/office/powerpoint/2010/main" val="28074999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Rules and regulations available in hard-copy and on Parking Services website</a:t>
            </a:r>
            <a:endParaRPr lang="en-US" dirty="0"/>
          </a:p>
        </p:txBody>
      </p:sp>
      <p:sp>
        <p:nvSpPr>
          <p:cNvPr id="4" name="Slide Number Placeholder 3"/>
          <p:cNvSpPr>
            <a:spLocks noGrp="1"/>
          </p:cNvSpPr>
          <p:nvPr>
            <p:ph type="sldNum" sz="quarter" idx="10"/>
          </p:nvPr>
        </p:nvSpPr>
        <p:spPr/>
        <p:txBody>
          <a:bodyPr/>
          <a:lstStyle/>
          <a:p>
            <a:fld id="{852FE57C-6DD9-4531-8D8A-616AA4D53E8E}"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807499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Rules and regulations available in hard-copy and on Parking Services website</a:t>
            </a:r>
            <a:endParaRPr lang="en-US" dirty="0"/>
          </a:p>
        </p:txBody>
      </p:sp>
      <p:sp>
        <p:nvSpPr>
          <p:cNvPr id="4" name="Slide Number Placeholder 3"/>
          <p:cNvSpPr>
            <a:spLocks noGrp="1"/>
          </p:cNvSpPr>
          <p:nvPr>
            <p:ph type="sldNum" sz="quarter" idx="10"/>
          </p:nvPr>
        </p:nvSpPr>
        <p:spPr/>
        <p:txBody>
          <a:bodyPr/>
          <a:lstStyle/>
          <a:p>
            <a:fld id="{852FE57C-6DD9-4531-8D8A-616AA4D53E8E}"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8074999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Rules and regulations available in hard-copy and on Parking Services website</a:t>
            </a:r>
            <a:endParaRPr lang="en-US" dirty="0"/>
          </a:p>
        </p:txBody>
      </p:sp>
      <p:sp>
        <p:nvSpPr>
          <p:cNvPr id="4" name="Slide Number Placeholder 3"/>
          <p:cNvSpPr>
            <a:spLocks noGrp="1"/>
          </p:cNvSpPr>
          <p:nvPr>
            <p:ph type="sldNum" sz="quarter" idx="10"/>
          </p:nvPr>
        </p:nvSpPr>
        <p:spPr/>
        <p:txBody>
          <a:bodyPr/>
          <a:lstStyle/>
          <a:p>
            <a:fld id="{852FE57C-6DD9-4531-8D8A-616AA4D53E8E}"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8074999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E39B6F-9BB9-4BDE-9ADB-011DBFCAA0A2}" type="datetime1">
              <a:rPr lang="en-US" smtClean="0">
                <a:solidFill>
                  <a:prstClr val="black">
                    <a:tint val="75000"/>
                  </a:prstClr>
                </a:solidFill>
              </a:rPr>
              <a:t>3/17/2015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70CD235-9171-4F98-897B-974FBE036EE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53425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EA1CF9-2061-4A30-8E82-BB05134D15AE}" type="datetime1">
              <a:rPr lang="en-US" smtClean="0">
                <a:solidFill>
                  <a:prstClr val="black">
                    <a:tint val="75000"/>
                  </a:prstClr>
                </a:solidFill>
              </a:rPr>
              <a:t>3/17/2015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A08B939-79B0-41AE-A5FD-347D2D0E8471}"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67482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C655E41-4632-46D1-8B2F-A3DC685E3A87}" type="datetime1">
              <a:rPr lang="en-US" smtClean="0">
                <a:solidFill>
                  <a:prstClr val="black">
                    <a:tint val="75000"/>
                  </a:prstClr>
                </a:solidFill>
              </a:rPr>
              <a:t>3/17/2015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4F34160-E547-466E-A111-79E6E27882A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9052131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B0F299D-6360-4D66-ADB9-4B1501F92650}" type="datetime1">
              <a:rPr lang="en-US" smtClean="0"/>
              <a:t>3/17/2015</a:t>
            </a:fld>
            <a:endParaRPr lang="en-US"/>
          </a:p>
        </p:txBody>
      </p:sp>
      <p:sp>
        <p:nvSpPr>
          <p:cNvPr id="5" name="Footer Placeholder 4"/>
          <p:cNvSpPr>
            <a:spLocks noGrp="1"/>
          </p:cNvSpPr>
          <p:nvPr>
            <p:ph type="ftr" sz="quarter" idx="11"/>
          </p:nvPr>
        </p:nvSpPr>
        <p:spPr/>
        <p:txBody>
          <a:bodyPr/>
          <a:lstStyle/>
          <a:p>
            <a:r>
              <a:rPr lang="en-US" smtClean="0"/>
              <a:t>help</a:t>
            </a:r>
            <a:endParaRPr lang="en-US"/>
          </a:p>
        </p:txBody>
      </p:sp>
      <p:sp>
        <p:nvSpPr>
          <p:cNvPr id="6" name="Slide Number Placeholder 5"/>
          <p:cNvSpPr>
            <a:spLocks noGrp="1"/>
          </p:cNvSpPr>
          <p:nvPr>
            <p:ph type="sldNum" sz="quarter" idx="12"/>
          </p:nvPr>
        </p:nvSpPr>
        <p:spPr/>
        <p:txBody>
          <a:bodyPr/>
          <a:lstStyle/>
          <a:p>
            <a:fld id="{32EDF558-1A69-4645-8153-5165E25B5A4B}" type="slidenum">
              <a:rPr lang="en-US" smtClean="0"/>
              <a:t>‹#›</a:t>
            </a:fld>
            <a:endParaRPr lang="en-US"/>
          </a:p>
        </p:txBody>
      </p:sp>
    </p:spTree>
    <p:extLst>
      <p:ext uri="{BB962C8B-B14F-4D97-AF65-F5344CB8AC3E}">
        <p14:creationId xmlns:p14="http://schemas.microsoft.com/office/powerpoint/2010/main" val="3912323103"/>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fld id="{A98FBE5D-51B4-49CE-A417-61ADF9C8FA2A}" type="datetime1">
              <a:rPr lang="en-US" smtClean="0">
                <a:solidFill>
                  <a:prstClr val="black"/>
                </a:solidFill>
              </a:rPr>
              <a:t>3/17/2015</a:t>
            </a:fld>
            <a:endParaRPr lang="en-US" dirty="0">
              <a:solidFill>
                <a:prstClr val="black"/>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38757036-7A10-4500-A91B-746293D954DF}"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658326560"/>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fontAlgn="base">
              <a:spcBef>
                <a:spcPct val="0"/>
              </a:spcBef>
              <a:spcAft>
                <a:spcPct val="0"/>
              </a:spcAft>
              <a:defRPr/>
            </a:pPr>
            <a:fld id="{39E4BCEF-1EAC-4B85-BE43-678107CB34C1}" type="datetime1">
              <a:rPr lang="en-US" smtClean="0">
                <a:solidFill>
                  <a:prstClr val="black"/>
                </a:solidFill>
              </a:rPr>
              <a:t>3/17/2015</a:t>
            </a:fld>
            <a:endParaRPr lang="en-US" dirty="0">
              <a:solidFill>
                <a:prstClr val="black"/>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59608EDA-3194-4D70-8278-5708170E3ABA}"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206181493"/>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fontAlgn="base">
              <a:spcBef>
                <a:spcPct val="0"/>
              </a:spcBef>
              <a:spcAft>
                <a:spcPct val="0"/>
              </a:spcAft>
              <a:defRPr/>
            </a:pPr>
            <a:fld id="{C13E4D63-C670-4A5F-83C7-F5FE683DC44B}" type="datetime1">
              <a:rPr lang="en-US" smtClean="0">
                <a:solidFill>
                  <a:prstClr val="black"/>
                </a:solidFill>
              </a:rPr>
              <a:t>3/17/2015</a:t>
            </a:fld>
            <a:endParaRPr lang="en-US" dirty="0">
              <a:solidFill>
                <a:prstClr val="black"/>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B3DC2372-2EF0-4F1F-A194-9F66495DB13D}"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4007481490"/>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fontAlgn="base">
              <a:spcBef>
                <a:spcPct val="0"/>
              </a:spcBef>
              <a:spcAft>
                <a:spcPct val="0"/>
              </a:spcAft>
              <a:defRPr/>
            </a:pPr>
            <a:fld id="{DFDB9CD6-E370-4EDB-BB46-4EA18AEF8CC2}" type="datetime1">
              <a:rPr lang="en-US" smtClean="0">
                <a:solidFill>
                  <a:prstClr val="black"/>
                </a:solidFill>
              </a:rPr>
              <a:t>3/17/2015</a:t>
            </a:fld>
            <a:endParaRPr lang="en-US" dirty="0">
              <a:solidFill>
                <a:prstClr val="black"/>
              </a:solidFill>
            </a:endParaRPr>
          </a:p>
        </p:txBody>
      </p:sp>
      <p:sp>
        <p:nvSpPr>
          <p:cNvPr id="8" name="Footer Placeholder 7"/>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9CE36E46-1DDF-4159-B13D-3B5AB577CA40}"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541929402"/>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fontAlgn="base">
              <a:spcBef>
                <a:spcPct val="0"/>
              </a:spcBef>
              <a:spcAft>
                <a:spcPct val="0"/>
              </a:spcAft>
              <a:defRPr/>
            </a:pPr>
            <a:fld id="{7E1913B3-026D-4927-B243-54A66D0641BE}" type="datetime1">
              <a:rPr lang="en-US" smtClean="0">
                <a:solidFill>
                  <a:prstClr val="black"/>
                </a:solidFill>
              </a:rPr>
              <a:t>3/17/2015</a:t>
            </a:fld>
            <a:endParaRPr lang="en-US" dirty="0">
              <a:solidFill>
                <a:prstClr val="black"/>
              </a:solidFill>
            </a:endParaRPr>
          </a:p>
        </p:txBody>
      </p:sp>
      <p:sp>
        <p:nvSpPr>
          <p:cNvPr id="4" name="Footer Placeholder 3"/>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5" name="Slide Number Placeholder 4"/>
          <p:cNvSpPr>
            <a:spLocks noGrp="1"/>
          </p:cNvSpPr>
          <p:nvPr>
            <p:ph type="sldNum" sz="quarter" idx="12"/>
          </p:nvPr>
        </p:nvSpPr>
        <p:spPr/>
        <p:txBody>
          <a:bodyPr/>
          <a:lstStyle/>
          <a:p>
            <a:pPr fontAlgn="base">
              <a:spcBef>
                <a:spcPct val="0"/>
              </a:spcBef>
              <a:spcAft>
                <a:spcPct val="0"/>
              </a:spcAft>
              <a:defRPr/>
            </a:pPr>
            <a:fld id="{151BBF08-62E4-4244-B116-7AD44CB2DC85}"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903775822"/>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fontAlgn="base">
              <a:spcBef>
                <a:spcPct val="0"/>
              </a:spcBef>
              <a:spcAft>
                <a:spcPct val="0"/>
              </a:spcAft>
              <a:defRPr/>
            </a:pPr>
            <a:fld id="{666B677D-7D85-4F12-97B3-C559E97D918E}" type="datetime1">
              <a:rPr lang="en-US" smtClean="0">
                <a:solidFill>
                  <a:prstClr val="black"/>
                </a:solidFill>
              </a:rPr>
              <a:t>3/17/2015</a:t>
            </a:fld>
            <a:endParaRPr lang="en-US" dirty="0">
              <a:solidFill>
                <a:prstClr val="black"/>
              </a:solidFill>
            </a:endParaRPr>
          </a:p>
        </p:txBody>
      </p:sp>
      <p:sp>
        <p:nvSpPr>
          <p:cNvPr id="3" name="Footer Placeholder 2"/>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4" name="Slide Number Placeholder 3"/>
          <p:cNvSpPr>
            <a:spLocks noGrp="1"/>
          </p:cNvSpPr>
          <p:nvPr>
            <p:ph type="sldNum" sz="quarter" idx="12"/>
          </p:nvPr>
        </p:nvSpPr>
        <p:spPr/>
        <p:txBody>
          <a:bodyPr/>
          <a:lstStyle/>
          <a:p>
            <a:pPr fontAlgn="base">
              <a:spcBef>
                <a:spcPct val="0"/>
              </a:spcBef>
              <a:spcAft>
                <a:spcPct val="0"/>
              </a:spcAft>
              <a:defRPr/>
            </a:pPr>
            <a:fld id="{81732697-7B5E-4E81-9748-A19117B56F24}"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4884751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fld id="{4993124A-5C88-4DD5-87DA-FC9EB3222ED8}" type="datetime1">
              <a:rPr lang="en-US" smtClean="0">
                <a:solidFill>
                  <a:prstClr val="black"/>
                </a:solidFill>
              </a:rPr>
              <a:t>3/17/2015</a:t>
            </a:fld>
            <a:endParaRPr lang="en-US" dirty="0">
              <a:solidFill>
                <a:prstClr val="black"/>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245B9539-461A-45C1-B4FA-1BF3A5A83CC2}"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32617619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F8180EE-8D92-4AF7-B8EA-21D144269296}" type="datetime1">
              <a:rPr lang="en-US" smtClean="0">
                <a:solidFill>
                  <a:prstClr val="black">
                    <a:tint val="75000"/>
                  </a:prstClr>
                </a:solidFill>
              </a:rPr>
              <a:t>3/17/2015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33B1B82-9273-4578-86D1-067F34194A6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9245084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fontAlgn="base">
              <a:spcBef>
                <a:spcPct val="0"/>
              </a:spcBef>
              <a:spcAft>
                <a:spcPct val="0"/>
              </a:spcAft>
              <a:defRPr/>
            </a:pPr>
            <a:fld id="{3D024BBB-7477-4513-AA4E-A4BC69F29674}" type="datetime1">
              <a:rPr lang="en-US" smtClean="0">
                <a:solidFill>
                  <a:prstClr val="black"/>
                </a:solidFill>
              </a:rPr>
              <a:t>3/17/2015</a:t>
            </a:fld>
            <a:endParaRPr lang="en-US" dirty="0">
              <a:solidFill>
                <a:prstClr val="black"/>
              </a:solidFill>
            </a:endParaRPr>
          </a:p>
        </p:txBody>
      </p:sp>
      <p:sp>
        <p:nvSpPr>
          <p:cNvPr id="6" name="Footer Placeholder 5"/>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7" name="Slide Number Placeholder 6"/>
          <p:cNvSpPr>
            <a:spLocks noGrp="1"/>
          </p:cNvSpPr>
          <p:nvPr>
            <p:ph type="sldNum" sz="quarter" idx="12"/>
          </p:nvPr>
        </p:nvSpPr>
        <p:spPr/>
        <p:txBody>
          <a:bodyPr/>
          <a:lstStyle/>
          <a:p>
            <a:pPr fontAlgn="base">
              <a:spcBef>
                <a:spcPct val="0"/>
              </a:spcBef>
              <a:spcAft>
                <a:spcPct val="0"/>
              </a:spcAft>
              <a:defRPr/>
            </a:pPr>
            <a:fld id="{83730FCA-5D13-4BB5-A191-F8A2DF218A62}"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1495257291"/>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fld id="{EA19293B-5988-48C4-B2B7-135DA31E2A9E}" type="datetime1">
              <a:rPr lang="en-US" smtClean="0">
                <a:solidFill>
                  <a:prstClr val="black"/>
                </a:solidFill>
              </a:rPr>
              <a:t>3/17/2015</a:t>
            </a:fld>
            <a:endParaRPr lang="en-US" dirty="0">
              <a:solidFill>
                <a:prstClr val="black"/>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00F51445-BEB5-4B1F-85F3-1FB97BB1FF3D}"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211856035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fontAlgn="base">
              <a:spcBef>
                <a:spcPct val="0"/>
              </a:spcBef>
              <a:spcAft>
                <a:spcPct val="0"/>
              </a:spcAft>
              <a:defRPr/>
            </a:pPr>
            <a:fld id="{BF6128B1-AB1D-4A39-B793-88E059F231CD}" type="datetime1">
              <a:rPr lang="en-US" smtClean="0">
                <a:solidFill>
                  <a:prstClr val="black"/>
                </a:solidFill>
              </a:rPr>
              <a:t>3/17/2015</a:t>
            </a:fld>
            <a:endParaRPr lang="en-US" dirty="0">
              <a:solidFill>
                <a:prstClr val="black"/>
              </a:solidFill>
            </a:endParaRP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smtClean="0">
                <a:solidFill>
                  <a:prstClr val="black"/>
                </a:solidFill>
              </a:rPr>
              <a:t>help</a:t>
            </a:r>
            <a:endParaRPr lang="en-US">
              <a:solidFill>
                <a:prstClr val="black"/>
              </a:solidFill>
            </a:endParaRPr>
          </a:p>
        </p:txBody>
      </p:sp>
      <p:sp>
        <p:nvSpPr>
          <p:cNvPr id="6" name="Slide Number Placeholder 5"/>
          <p:cNvSpPr>
            <a:spLocks noGrp="1"/>
          </p:cNvSpPr>
          <p:nvPr>
            <p:ph type="sldNum" sz="quarter" idx="12"/>
          </p:nvPr>
        </p:nvSpPr>
        <p:spPr/>
        <p:txBody>
          <a:bodyPr/>
          <a:lstStyle/>
          <a:p>
            <a:pPr fontAlgn="base">
              <a:spcBef>
                <a:spcPct val="0"/>
              </a:spcBef>
              <a:spcAft>
                <a:spcPct val="0"/>
              </a:spcAft>
              <a:defRPr/>
            </a:pPr>
            <a:fld id="{5C338CF7-90D7-4F67-A253-3AFC65A1EFC2}" type="slidenum">
              <a:rPr lang="en-US" smtClean="0">
                <a:solidFill>
                  <a:prstClr val="black"/>
                </a:solidFill>
              </a:rPr>
              <a:pPr fontAlgn="base">
                <a:spcBef>
                  <a:spcPct val="0"/>
                </a:spcBef>
                <a:spcAft>
                  <a:spcPct val="0"/>
                </a:spcAft>
                <a:defRPr/>
              </a:pPr>
              <a:t>‹#›</a:t>
            </a:fld>
            <a:endParaRPr lang="en-US" dirty="0">
              <a:solidFill>
                <a:prstClr val="black"/>
              </a:solidFill>
            </a:endParaRPr>
          </a:p>
        </p:txBody>
      </p:sp>
    </p:spTree>
    <p:extLst>
      <p:ext uri="{BB962C8B-B14F-4D97-AF65-F5344CB8AC3E}">
        <p14:creationId xmlns:p14="http://schemas.microsoft.com/office/powerpoint/2010/main" val="3961904572"/>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079849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0BEFAD-2AD3-4CEB-B70F-044946404B2C}" type="datetime1">
              <a:rPr lang="en-US" smtClean="0">
                <a:solidFill>
                  <a:prstClr val="black">
                    <a:tint val="75000"/>
                  </a:prstClr>
                </a:solidFill>
              </a:rPr>
              <a:t>3/17/2015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01536A1E-4566-43B9-852F-D23342104B8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16812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4DEFC3A-99E1-4EAB-BDFB-0AF1D07D47F1}" type="datetime1">
              <a:rPr lang="en-US" smtClean="0">
                <a:solidFill>
                  <a:prstClr val="black">
                    <a:tint val="75000"/>
                  </a:prstClr>
                </a:solidFill>
              </a:rPr>
              <a:t>3/17/2015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49502F8-4199-4C3F-9329-D91DAA2F66AA}"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88004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1B3D4270-96C2-4AB2-9659-315BD897B341}" type="datetime1">
              <a:rPr lang="en-US" smtClean="0">
                <a:solidFill>
                  <a:prstClr val="black">
                    <a:tint val="75000"/>
                  </a:prstClr>
                </a:solidFill>
              </a:rPr>
              <a:t>3/17/2015</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673BF4B-E5DE-4337-BE8F-165E7F210F2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1133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42E82A8-8292-45A9-A24C-0871C95FD8A3}" type="datetime1">
              <a:rPr lang="en-US" smtClean="0">
                <a:solidFill>
                  <a:prstClr val="black">
                    <a:tint val="75000"/>
                  </a:prstClr>
                </a:solidFill>
              </a:rPr>
              <a:t>3/17/2015</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6AB085BB-BDC1-45C9-89C8-7A313ACB6A23}"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29028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FD2717E-8B46-4F2E-9A29-C3B1A5F6043F}" type="datetime1">
              <a:rPr lang="en-US" smtClean="0">
                <a:solidFill>
                  <a:prstClr val="black">
                    <a:tint val="75000"/>
                  </a:prstClr>
                </a:solidFill>
              </a:rPr>
              <a:t>3/17/2015</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81154DBB-5E85-47AC-B2E5-C1542D263BA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1300597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FA33D01-A253-4F0D-8ACC-3D880A4FE35D}" type="datetime1">
              <a:rPr lang="en-US" smtClean="0">
                <a:solidFill>
                  <a:prstClr val="black">
                    <a:tint val="75000"/>
                  </a:prstClr>
                </a:solidFill>
              </a:rPr>
              <a:t>3/17/2015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1C29B450-5426-4DB3-A17F-D291187B2265}"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31191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C50FB2B-6E9B-400E-A268-BB9117C74BDA}" type="datetime1">
              <a:rPr lang="en-US" smtClean="0">
                <a:solidFill>
                  <a:prstClr val="black">
                    <a:tint val="75000"/>
                  </a:prstClr>
                </a:solidFill>
              </a:rPr>
              <a:t>3/17/2015</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r>
              <a:rPr lang="en-US" smtClean="0">
                <a:solidFill>
                  <a:prstClr val="black">
                    <a:tint val="75000"/>
                  </a:prstClr>
                </a:solidFill>
              </a:rPr>
              <a:t>help</a:t>
            </a: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FEA3E5D-5C80-40D7-A54A-D2D1092BCDF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261383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1"/>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cs typeface="Arial" charset="0"/>
              </a:defRPr>
            </a:lvl1pPr>
          </a:lstStyle>
          <a:p>
            <a:pPr fontAlgn="base">
              <a:spcBef>
                <a:spcPct val="0"/>
              </a:spcBef>
              <a:spcAft>
                <a:spcPct val="0"/>
              </a:spcAft>
              <a:defRPr/>
            </a:pPr>
            <a:fld id="{9671A327-7DBA-4CA2-80ED-B5C2F183BA7B}" type="datetime1">
              <a:rPr lang="en-US" smtClean="0">
                <a:solidFill>
                  <a:prstClr val="black">
                    <a:tint val="75000"/>
                  </a:prstClr>
                </a:solidFill>
              </a:rPr>
              <a:t>3/17/2015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cs typeface="Arial" charset="0"/>
              </a:defRPr>
            </a:lvl1pPr>
          </a:lstStyle>
          <a:p>
            <a:pPr fontAlgn="base">
              <a:spcBef>
                <a:spcPct val="0"/>
              </a:spcBef>
              <a:spcAft>
                <a:spcPct val="0"/>
              </a:spcAft>
              <a:defRPr/>
            </a:pPr>
            <a:r>
              <a:rPr lang="en-US" smtClean="0">
                <a:solidFill>
                  <a:prstClr val="black">
                    <a:tint val="75000"/>
                  </a:prstClr>
                </a:solidFill>
              </a:rPr>
              <a:t>help</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charset="0"/>
                <a:cs typeface="Arial" charset="0"/>
              </a:defRPr>
            </a:lvl1pPr>
          </a:lstStyle>
          <a:p>
            <a:pPr fontAlgn="base">
              <a:spcBef>
                <a:spcPct val="0"/>
              </a:spcBef>
              <a:spcAft>
                <a:spcPct val="0"/>
              </a:spcAft>
              <a:defRPr/>
            </a:pPr>
            <a:fld id="{BC1A2C41-4C1B-4F21-877D-5272B0EBDFB1}" type="slidenum">
              <a:rPr lang="en-US">
                <a:solidFill>
                  <a:prstClr val="black">
                    <a:tint val="75000"/>
                  </a:prstClr>
                </a:solidFill>
              </a:rPr>
              <a:pPr fontAlgn="base">
                <a:spcBef>
                  <a:spcPct val="0"/>
                </a:spcBef>
                <a:spcAft>
                  <a:spcPct val="0"/>
                </a:spcAft>
                <a:defRPr/>
              </a:pPr>
              <a:t>‹#›</a:t>
            </a:fld>
            <a:endParaRPr lang="en-US">
              <a:solidFill>
                <a:prstClr val="black">
                  <a:tint val="75000"/>
                </a:prstClr>
              </a:solidFill>
            </a:endParaRPr>
          </a:p>
        </p:txBody>
      </p:sp>
    </p:spTree>
    <p:extLst>
      <p:ext uri="{BB962C8B-B14F-4D97-AF65-F5344CB8AC3E}">
        <p14:creationId xmlns:p14="http://schemas.microsoft.com/office/powerpoint/2010/main" val="513840312"/>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hf sldNum="0"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base">
              <a:spcBef>
                <a:spcPct val="0"/>
              </a:spcBef>
              <a:spcAft>
                <a:spcPct val="0"/>
              </a:spcAft>
              <a:defRPr/>
            </a:pPr>
            <a:fld id="{B0EE2188-52EA-4E57-B539-0F1DEF841C5C}" type="datetime1">
              <a:rPr lang="en-US" smtClean="0">
                <a:solidFill>
                  <a:prstClr val="black">
                    <a:tint val="75000"/>
                  </a:prstClr>
                </a:solidFill>
              </a:rPr>
              <a:t>3/17/2015</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defRPr/>
            </a:pPr>
            <a:r>
              <a:rPr lang="en-US" smtClean="0">
                <a:solidFill>
                  <a:prstClr val="black">
                    <a:tint val="75000"/>
                  </a:prstClr>
                </a:solidFill>
              </a:rPr>
              <a:t>help</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base">
              <a:spcBef>
                <a:spcPct val="0"/>
              </a:spcBef>
              <a:spcAft>
                <a:spcPct val="0"/>
              </a:spcAft>
              <a:defRPr/>
            </a:pPr>
            <a:endParaRPr lang="en-US" dirty="0">
              <a:solidFill>
                <a:prstClr val="black">
                  <a:tint val="75000"/>
                </a:prstClr>
              </a:solidFill>
            </a:endParaRPr>
          </a:p>
        </p:txBody>
      </p:sp>
      <p:pic>
        <p:nvPicPr>
          <p:cNvPr id="7" name="Picture 4" descr="https://fp.auburn.edu/ocm/150logos/AU%20tower%20logo.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575" y="5368925"/>
            <a:ext cx="1571625" cy="142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ubtitle 2"/>
          <p:cNvSpPr txBox="1">
            <a:spLocks/>
          </p:cNvSpPr>
          <p:nvPr/>
        </p:nvSpPr>
        <p:spPr>
          <a:xfrm>
            <a:off x="5105400" y="6324600"/>
            <a:ext cx="3962400" cy="381000"/>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ts val="1800"/>
              </a:lnSpc>
              <a:spcBef>
                <a:spcPts val="0"/>
              </a:spcBef>
              <a:buFont typeface="Arial" charset="0"/>
              <a:buNone/>
              <a:defRPr/>
            </a:pPr>
            <a:endParaRPr lang="en-US" sz="1400" dirty="0" smtClean="0">
              <a:solidFill>
                <a:srgbClr val="968C8C"/>
              </a:solidFill>
            </a:endParaRPr>
          </a:p>
        </p:txBody>
      </p:sp>
      <p:sp>
        <p:nvSpPr>
          <p:cNvPr id="9" name="Subtitle 2"/>
          <p:cNvSpPr txBox="1">
            <a:spLocks/>
          </p:cNvSpPr>
          <p:nvPr/>
        </p:nvSpPr>
        <p:spPr>
          <a:xfrm>
            <a:off x="6517179" y="6477000"/>
            <a:ext cx="2550623" cy="381000"/>
          </a:xfrm>
          <a:prstGeom prst="rect">
            <a:avLst/>
          </a:prstGeom>
        </p:spPr>
        <p:txBody>
          <a:bodyPr>
            <a:normAutofit/>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lnSpc>
                <a:spcPts val="1800"/>
              </a:lnSpc>
              <a:spcBef>
                <a:spcPts val="0"/>
              </a:spcBef>
              <a:buFont typeface="Arial" charset="0"/>
              <a:buNone/>
              <a:defRPr/>
            </a:pPr>
            <a:endParaRPr lang="en-US" sz="1100" dirty="0">
              <a:solidFill>
                <a:srgbClr val="968C8C"/>
              </a:solidFill>
            </a:endParaRPr>
          </a:p>
        </p:txBody>
      </p:sp>
    </p:spTree>
    <p:extLst>
      <p:ext uri="{BB962C8B-B14F-4D97-AF65-F5344CB8AC3E}">
        <p14:creationId xmlns:p14="http://schemas.microsoft.com/office/powerpoint/2010/main" val="1783378639"/>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 id="2147483723" r:id="rId12"/>
  </p:sldLayoutIdLst>
  <p:transition>
    <p:fade/>
  </p:transition>
  <p:timing>
    <p:tnLst>
      <p:par>
        <p:cTn id="1" dur="indefinite" restart="never" nodeType="tmRoot"/>
      </p:par>
    </p:tnLst>
  </p:timing>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hyperlink" Target="mailto:dza0015@auburn.edu" TargetMode="Externa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Auburn University Parking Services</a:t>
            </a:r>
            <a:br>
              <a:rPr lang="en-US" dirty="0" smtClean="0"/>
            </a:br>
            <a:r>
              <a:rPr lang="en-US" dirty="0" smtClean="0"/>
              <a:t>2015-2016 Parking Changes</a:t>
            </a:r>
            <a:endParaRPr lang="en-US" dirty="0"/>
          </a:p>
        </p:txBody>
      </p:sp>
      <p:sp>
        <p:nvSpPr>
          <p:cNvPr id="3" name="Content Placeholder 2"/>
          <p:cNvSpPr>
            <a:spLocks noGrp="1"/>
          </p:cNvSpPr>
          <p:nvPr>
            <p:ph idx="1"/>
          </p:nvPr>
        </p:nvSpPr>
        <p:spPr/>
        <p:txBody>
          <a:bodyPr/>
          <a:lstStyle/>
          <a:p>
            <a:pPr marL="0" indent="0">
              <a:buNone/>
            </a:pPr>
            <a:endParaRPr lang="en-US" dirty="0" smtClean="0"/>
          </a:p>
          <a:p>
            <a:pPr marL="0" indent="0" algn="ctr">
              <a:buNone/>
            </a:pPr>
            <a:endParaRPr lang="en-US" dirty="0"/>
          </a:p>
          <a:p>
            <a:pPr marL="0" indent="0" algn="ctr">
              <a:buNone/>
            </a:pPr>
            <a:r>
              <a:rPr lang="en-US" dirty="0" smtClean="0"/>
              <a:t>Don Andrae</a:t>
            </a:r>
          </a:p>
          <a:p>
            <a:pPr marL="0" indent="0" algn="ctr">
              <a:buNone/>
            </a:pPr>
            <a:r>
              <a:rPr lang="en-US" dirty="0" smtClean="0"/>
              <a:t>Parking Services</a:t>
            </a:r>
          </a:p>
          <a:p>
            <a:pPr marL="0" indent="0" algn="ctr">
              <a:buNone/>
            </a:pPr>
            <a:r>
              <a:rPr lang="en-US" dirty="0" smtClean="0"/>
              <a:t>Auburn University</a:t>
            </a:r>
          </a:p>
          <a:p>
            <a:pPr marL="2743200" lvl="6" indent="0" algn="ctr">
              <a:buNone/>
            </a:pPr>
            <a:fld id="{7016476E-5EBA-4815-8103-954E839BFE54}" type="datetime4">
              <a:rPr lang="en-US" smtClean="0"/>
              <a:pPr marL="2743200" lvl="6" indent="0" algn="ctr">
                <a:buNone/>
              </a:pPr>
              <a:t>March 17, 2015</a:t>
            </a:fld>
            <a:endParaRPr lang="en-US" dirty="0" smtClean="0"/>
          </a:p>
          <a:p>
            <a:pPr algn="ctr"/>
            <a:endParaRPr lang="en-US" dirty="0"/>
          </a:p>
        </p:txBody>
      </p:sp>
    </p:spTree>
    <p:extLst>
      <p:ext uri="{BB962C8B-B14F-4D97-AF65-F5344CB8AC3E}">
        <p14:creationId xmlns:p14="http://schemas.microsoft.com/office/powerpoint/2010/main" val="101503514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14" y="506866"/>
            <a:ext cx="8229600" cy="1143000"/>
          </a:xfrm>
        </p:spPr>
        <p:txBody>
          <a:bodyPr/>
          <a:lstStyle/>
          <a:p>
            <a:r>
              <a:rPr lang="en-US" sz="2800" dirty="0" smtClean="0">
                <a:solidFill>
                  <a:schemeClr val="accent1">
                    <a:lumMod val="50000"/>
                  </a:schemeClr>
                </a:solidFill>
              </a:rPr>
              <a:t>Data about 2014-2015 Rule Changes</a:t>
            </a:r>
            <a:endParaRPr lang="en-US" sz="2800" dirty="0">
              <a:solidFill>
                <a:schemeClr val="accent1">
                  <a:lumMod val="50000"/>
                </a:schemeClr>
              </a:solidFill>
            </a:endParaRPr>
          </a:p>
        </p:txBody>
      </p:sp>
      <p:sp>
        <p:nvSpPr>
          <p:cNvPr id="3" name="Content Placeholder 2"/>
          <p:cNvSpPr>
            <a:spLocks noGrp="1"/>
          </p:cNvSpPr>
          <p:nvPr>
            <p:ph idx="1"/>
          </p:nvPr>
        </p:nvSpPr>
        <p:spPr>
          <a:xfrm>
            <a:off x="694063" y="1600200"/>
            <a:ext cx="7992736" cy="4525963"/>
          </a:xfrm>
        </p:spPr>
        <p:txBody>
          <a:bodyPr>
            <a:normAutofit fontScale="32500" lnSpcReduction="20000"/>
          </a:bodyPr>
          <a:lstStyle/>
          <a:p>
            <a:r>
              <a:rPr lang="en-US" sz="2400" b="1" dirty="0"/>
              <a:t>Data regarding the changes in ticket fee structure and appeal process</a:t>
            </a:r>
            <a:endParaRPr lang="en-US" sz="2400" dirty="0"/>
          </a:p>
          <a:p>
            <a:r>
              <a:rPr lang="en-US" sz="2400" dirty="0"/>
              <a:t>Tickets Issued (August – January)</a:t>
            </a:r>
          </a:p>
          <a:p>
            <a:r>
              <a:rPr lang="en-US" sz="2400" dirty="0"/>
              <a:t>2013-2014 – 9,783 tickets 	$481,340</a:t>
            </a:r>
          </a:p>
          <a:p>
            <a:r>
              <a:rPr lang="en-US" sz="2400" dirty="0"/>
              <a:t>2014-2015 – 10,618		$201,990</a:t>
            </a:r>
          </a:p>
          <a:p>
            <a:r>
              <a:rPr lang="en-US" sz="2400" dirty="0"/>
              <a:t> </a:t>
            </a:r>
          </a:p>
          <a:p>
            <a:r>
              <a:rPr lang="en-US" sz="2400" dirty="0"/>
              <a:t>Appeals (August – January)</a:t>
            </a:r>
          </a:p>
          <a:p>
            <a:r>
              <a:rPr lang="en-US" sz="2400" dirty="0"/>
              <a:t>2013-2014 – Total – 521</a:t>
            </a:r>
          </a:p>
          <a:p>
            <a:r>
              <a:rPr lang="en-US" sz="2400" dirty="0"/>
              <a:t>		Approved – 72</a:t>
            </a:r>
          </a:p>
          <a:p>
            <a:r>
              <a:rPr lang="en-US" sz="2400" dirty="0"/>
              <a:t>		Adjusted – 194</a:t>
            </a:r>
          </a:p>
          <a:p>
            <a:r>
              <a:rPr lang="en-US" sz="2400" dirty="0"/>
              <a:t>		Denied – 255</a:t>
            </a:r>
          </a:p>
          <a:p>
            <a:r>
              <a:rPr lang="en-US" sz="2400" dirty="0"/>
              <a:t> </a:t>
            </a:r>
          </a:p>
          <a:p>
            <a:r>
              <a:rPr lang="en-US" sz="2400" dirty="0"/>
              <a:t>2014-2015 – Total – 712</a:t>
            </a:r>
          </a:p>
          <a:p>
            <a:r>
              <a:rPr lang="en-US" sz="2400" dirty="0"/>
              <a:t>		Approved – 39</a:t>
            </a:r>
          </a:p>
          <a:p>
            <a:r>
              <a:rPr lang="en-US" sz="2400" dirty="0"/>
              <a:t>		Adjusted – 221</a:t>
            </a:r>
          </a:p>
          <a:p>
            <a:r>
              <a:rPr lang="en-US" sz="2400" dirty="0"/>
              <a:t>		Denied – 366</a:t>
            </a:r>
          </a:p>
          <a:p>
            <a:r>
              <a:rPr lang="en-US" sz="2400" dirty="0"/>
              <a:t>		Not Heard – 86</a:t>
            </a:r>
          </a:p>
          <a:p>
            <a:r>
              <a:rPr lang="en-US" sz="2400" dirty="0"/>
              <a:t> </a:t>
            </a:r>
          </a:p>
          <a:p>
            <a:r>
              <a:rPr lang="en-US" sz="2400" dirty="0"/>
              <a:t>Number of appellants with 3 appeals – 8 </a:t>
            </a:r>
          </a:p>
          <a:p>
            <a:r>
              <a:rPr lang="en-US" sz="2400" dirty="0"/>
              <a:t> </a:t>
            </a:r>
          </a:p>
          <a:p>
            <a:r>
              <a:rPr lang="en-US" sz="2400" dirty="0"/>
              <a:t>Permit holders/tickets statistics</a:t>
            </a:r>
          </a:p>
          <a:p>
            <a:r>
              <a:rPr lang="en-US" sz="2400" dirty="0"/>
              <a:t>2013-2014 – 20,006</a:t>
            </a:r>
          </a:p>
          <a:p>
            <a:r>
              <a:rPr lang="en-US" sz="2400" dirty="0"/>
              <a:t>1 ticket – 7,662</a:t>
            </a:r>
          </a:p>
          <a:p>
            <a:r>
              <a:rPr lang="en-US" sz="2400" dirty="0"/>
              <a:t>2 tickets – 2,867</a:t>
            </a:r>
          </a:p>
          <a:p>
            <a:r>
              <a:rPr lang="en-US" sz="2400" dirty="0"/>
              <a:t>3 tickets – 1,231</a:t>
            </a:r>
          </a:p>
          <a:p>
            <a:r>
              <a:rPr lang="en-US" sz="2400" dirty="0"/>
              <a:t>4 or more tickets – 607</a:t>
            </a:r>
          </a:p>
          <a:p>
            <a:r>
              <a:rPr lang="en-US" sz="2400" dirty="0"/>
              <a:t> </a:t>
            </a:r>
          </a:p>
          <a:p>
            <a:r>
              <a:rPr lang="en-US" sz="2400" dirty="0"/>
              <a:t>2014-2015 – 18,974</a:t>
            </a:r>
          </a:p>
          <a:p>
            <a:r>
              <a:rPr lang="en-US" sz="2400" dirty="0"/>
              <a:t>1 ticket – 5,318</a:t>
            </a:r>
          </a:p>
          <a:p>
            <a:r>
              <a:rPr lang="en-US" sz="2400" dirty="0"/>
              <a:t>2 tickets – 1,742</a:t>
            </a:r>
          </a:p>
          <a:p>
            <a:r>
              <a:rPr lang="en-US" sz="2400" dirty="0"/>
              <a:t>3 tickets – 654</a:t>
            </a:r>
          </a:p>
          <a:p>
            <a:r>
              <a:rPr lang="en-US" sz="2400" dirty="0"/>
              <a:t>4 or more tickets – 284</a:t>
            </a:r>
          </a:p>
          <a:p>
            <a:r>
              <a:rPr lang="en-US" sz="2400" dirty="0"/>
              <a:t> </a:t>
            </a:r>
          </a:p>
          <a:p>
            <a:r>
              <a:rPr lang="en-US" sz="2400" dirty="0"/>
              <a:t>Permit registration with more than 2 vehicles registered – 540</a:t>
            </a:r>
          </a:p>
          <a:p>
            <a:r>
              <a:rPr lang="en-US" sz="2400" dirty="0"/>
              <a:t>Permit registration with more than 3 vehicles registered – 127</a:t>
            </a:r>
          </a:p>
          <a:p>
            <a:pPr marL="0" indent="0">
              <a:buNone/>
            </a:pPr>
            <a:endParaRPr lang="en-US" sz="2400" dirty="0" smtClean="0"/>
          </a:p>
          <a:p>
            <a:pPr marL="0" indent="0">
              <a:buNone/>
            </a:pPr>
            <a:endParaRPr lang="en-US" b="1" dirty="0" smtClean="0"/>
          </a:p>
          <a:p>
            <a:endParaRPr lang="en-US" dirty="0"/>
          </a:p>
        </p:txBody>
      </p:sp>
    </p:spTree>
    <p:extLst>
      <p:ext uri="{BB962C8B-B14F-4D97-AF65-F5344CB8AC3E}">
        <p14:creationId xmlns:p14="http://schemas.microsoft.com/office/powerpoint/2010/main" val="2052937758"/>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14" y="506866"/>
            <a:ext cx="8229600" cy="1143000"/>
          </a:xfrm>
        </p:spPr>
        <p:txBody>
          <a:bodyPr/>
          <a:lstStyle/>
          <a:p>
            <a:r>
              <a:rPr lang="en-US" sz="2800" dirty="0" smtClean="0">
                <a:solidFill>
                  <a:schemeClr val="accent1">
                    <a:lumMod val="50000"/>
                  </a:schemeClr>
                </a:solidFill>
              </a:rPr>
              <a:t>Non Conventional Vehicle Registration</a:t>
            </a:r>
            <a:endParaRPr lang="en-US" sz="2800" dirty="0">
              <a:solidFill>
                <a:schemeClr val="accent1">
                  <a:lumMod val="50000"/>
                </a:schemeClr>
              </a:solidFill>
            </a:endParaRPr>
          </a:p>
        </p:txBody>
      </p:sp>
      <p:sp>
        <p:nvSpPr>
          <p:cNvPr id="3" name="Content Placeholder 2"/>
          <p:cNvSpPr>
            <a:spLocks noGrp="1"/>
          </p:cNvSpPr>
          <p:nvPr>
            <p:ph idx="1"/>
          </p:nvPr>
        </p:nvSpPr>
        <p:spPr>
          <a:xfrm>
            <a:off x="694063" y="1600200"/>
            <a:ext cx="7992736" cy="4525963"/>
          </a:xfrm>
        </p:spPr>
        <p:txBody>
          <a:bodyPr>
            <a:normAutofit fontScale="55000" lnSpcReduction="20000"/>
          </a:bodyPr>
          <a:lstStyle/>
          <a:p>
            <a:r>
              <a:rPr lang="en-US" sz="2400" b="1" dirty="0"/>
              <a:t>NON-CONVENTIONAL VEHICLES</a:t>
            </a:r>
          </a:p>
          <a:p>
            <a:r>
              <a:rPr lang="en-US" sz="2400" dirty="0"/>
              <a:t>A non-conventional vehicle is defined as any motorized vehicle, gas or electric powered, that is used to transport people, equipment or other goods.  EXAMPLE: Golf carts, ATVs or low-speed vehicles.</a:t>
            </a:r>
          </a:p>
          <a:p>
            <a:pPr lvl="0"/>
            <a:r>
              <a:rPr lang="en-US" sz="2400" dirty="0"/>
              <a:t>All non-conventional vehicles operated on the Auburn University campus must be registered and display a permit issued by the Parking Services Office. The vehicle model, color and serial number, must be presented when registering the vehicle.  The permit must be renewed each year and displayed on the non-conventional vehicle.  The cost of the permit is $20.</a:t>
            </a:r>
          </a:p>
          <a:p>
            <a:pPr lvl="0"/>
            <a:r>
              <a:rPr lang="en-US" sz="2400" dirty="0"/>
              <a:t>When parking, a non-conventional vehicle must not impede pedestrian or vehicular traffic.  Parking of non-conventional vehicles is limited to designated cart parking areas and hard paved surfaces that do not block building entrances.  They may not park in a designated parking space, in the roadway or in any tow-away zone as described by the Traffic and Parking Regulations.</a:t>
            </a:r>
          </a:p>
          <a:p>
            <a:pPr lvl="0"/>
            <a:r>
              <a:rPr lang="en-US" sz="2400" dirty="0"/>
              <a:t>Any non-conventional vehicle that does not either display a current permit or is parked illegally is subject to being ticketed and/or towed at the owners expense.  Fines for ticketing non-conventional vehicles are the same as described for conventional vehicles on campus and will be assessed to the department for which the vehicle is registered.</a:t>
            </a:r>
          </a:p>
          <a:p>
            <a:pPr lvl="0"/>
            <a:r>
              <a:rPr lang="en-US" sz="2400" dirty="0"/>
              <a:t>Non-conventional vehicles shall be used on the Auburn University campus only for authorized University business with registration limited to University departments, contractors, or vendors.  Registration and use of personal non-conventional vehicles to individual students, faculty, or staff is expressly prohibited.</a:t>
            </a:r>
          </a:p>
          <a:p>
            <a:pPr lvl="0"/>
            <a:r>
              <a:rPr lang="en-US" sz="2400" dirty="0"/>
              <a:t>All users of non-conventional vehicles must possess a U.S. driver’s license, be at least 18 years of age, have knowledge and comply with the State of Alabama motor vehicles laws, and successfully complete the Golf/Utility Cart and Low Speed Vehicle Safety course through Risk Management and Safety.  It is the responsibility of the department to ensure drivers meet these requirements before operating a non-conventional vehicle.</a:t>
            </a:r>
          </a:p>
          <a:p>
            <a:endParaRPr lang="en-US" dirty="0"/>
          </a:p>
        </p:txBody>
      </p:sp>
    </p:spTree>
    <p:extLst>
      <p:ext uri="{BB962C8B-B14F-4D97-AF65-F5344CB8AC3E}">
        <p14:creationId xmlns:p14="http://schemas.microsoft.com/office/powerpoint/2010/main" val="3660573324"/>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14" y="506866"/>
            <a:ext cx="8229600" cy="1143000"/>
          </a:xfrm>
        </p:spPr>
        <p:txBody>
          <a:bodyPr/>
          <a:lstStyle/>
          <a:p>
            <a:r>
              <a:rPr lang="en-US" sz="2800" dirty="0" smtClean="0">
                <a:solidFill>
                  <a:schemeClr val="accent1">
                    <a:lumMod val="50000"/>
                  </a:schemeClr>
                </a:solidFill>
              </a:rPr>
              <a:t>Gotcha Bike Program</a:t>
            </a:r>
            <a:endParaRPr lang="en-US" sz="2800" dirty="0">
              <a:solidFill>
                <a:schemeClr val="accent1">
                  <a:lumMod val="50000"/>
                </a:schemeClr>
              </a:solidFill>
            </a:endParaRPr>
          </a:p>
        </p:txBody>
      </p:sp>
      <p:sp>
        <p:nvSpPr>
          <p:cNvPr id="3" name="Content Placeholder 2"/>
          <p:cNvSpPr>
            <a:spLocks noGrp="1"/>
          </p:cNvSpPr>
          <p:nvPr>
            <p:ph idx="1"/>
          </p:nvPr>
        </p:nvSpPr>
        <p:spPr>
          <a:xfrm>
            <a:off x="694063" y="1600200"/>
            <a:ext cx="7992736" cy="1715877"/>
          </a:xfrm>
        </p:spPr>
        <p:txBody>
          <a:bodyPr>
            <a:normAutofit/>
          </a:bodyPr>
          <a:lstStyle/>
          <a:p>
            <a:pPr marL="0" indent="0">
              <a:buNone/>
            </a:pPr>
            <a:r>
              <a:rPr lang="en-US" sz="2400" dirty="0" smtClean="0"/>
              <a:t>New bicycle sharing program for faculty, staff and students. </a:t>
            </a:r>
            <a:r>
              <a:rPr lang="en-US" sz="2400" dirty="0"/>
              <a:t> </a:t>
            </a:r>
            <a:r>
              <a:rPr lang="en-US" sz="2400" dirty="0" smtClean="0"/>
              <a:t>No </a:t>
            </a:r>
            <a:r>
              <a:rPr lang="en-US" sz="2400" dirty="0" smtClean="0"/>
              <a:t> </a:t>
            </a:r>
            <a:r>
              <a:rPr lang="en-US" sz="2400" dirty="0" smtClean="0"/>
              <a:t>cost to the person who uses the bicycle.</a:t>
            </a:r>
          </a:p>
          <a:p>
            <a:pPr marL="0" indent="0">
              <a:buNone/>
            </a:pPr>
            <a:endParaRPr lang="en-US" sz="2400" dirty="0"/>
          </a:p>
          <a:p>
            <a:pPr marL="0" indent="0">
              <a:buNone/>
            </a:pPr>
            <a:endParaRPr lang="en-US" sz="2400" dirty="0" smtClean="0"/>
          </a:p>
          <a:p>
            <a:pPr marL="0" indent="0">
              <a:buNone/>
            </a:pPr>
            <a:endParaRPr lang="en-US" sz="2400" dirty="0"/>
          </a:p>
          <a:p>
            <a:pPr marL="0" indent="0">
              <a:buNone/>
            </a:pPr>
            <a:endParaRPr lang="en-US" sz="2400" dirty="0" smtClean="0"/>
          </a:p>
          <a:p>
            <a:pPr marL="0" indent="0">
              <a:buNone/>
            </a:pPr>
            <a:endParaRPr lang="en-US" b="1" dirty="0" smtClean="0"/>
          </a:p>
          <a:p>
            <a:endParaRPr lang="en-US" dirty="0"/>
          </a:p>
        </p:txBody>
      </p:sp>
    </p:spTree>
    <p:extLst>
      <p:ext uri="{BB962C8B-B14F-4D97-AF65-F5344CB8AC3E}">
        <p14:creationId xmlns:p14="http://schemas.microsoft.com/office/powerpoint/2010/main" val="781087474"/>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 Bike Share</a:t>
            </a:r>
            <a:endParaRPr lang="en-US" dirty="0"/>
          </a:p>
        </p:txBody>
      </p:sp>
      <p:pic>
        <p:nvPicPr>
          <p:cNvPr id="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05396413"/>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3981"/>
            <a:ext cx="8229600" cy="1143000"/>
          </a:xfrm>
        </p:spPr>
        <p:txBody>
          <a:bodyPr/>
          <a:lstStyle/>
          <a:p>
            <a:r>
              <a:rPr lang="en-US" dirty="0" smtClean="0">
                <a:solidFill>
                  <a:schemeClr val="accent1">
                    <a:lumMod val="50000"/>
                  </a:schemeClr>
                </a:solidFill>
              </a:rPr>
              <a:t>Contact Information</a:t>
            </a:r>
            <a:endParaRPr lang="en-US" dirty="0">
              <a:solidFill>
                <a:schemeClr val="accent1">
                  <a:lumMod val="50000"/>
                </a:schemeClr>
              </a:solidFill>
            </a:endParaRPr>
          </a:p>
        </p:txBody>
      </p:sp>
      <p:sp>
        <p:nvSpPr>
          <p:cNvPr id="3" name="Content Placeholder 2"/>
          <p:cNvSpPr>
            <a:spLocks noGrp="1"/>
          </p:cNvSpPr>
          <p:nvPr>
            <p:ph idx="1"/>
          </p:nvPr>
        </p:nvSpPr>
        <p:spPr>
          <a:xfrm>
            <a:off x="793630" y="2264435"/>
            <a:ext cx="8229600" cy="4525963"/>
          </a:xfrm>
        </p:spPr>
        <p:txBody>
          <a:bodyPr/>
          <a:lstStyle/>
          <a:p>
            <a:pPr marL="0" indent="0">
              <a:buNone/>
            </a:pPr>
            <a:r>
              <a:rPr lang="en-US" dirty="0" smtClean="0"/>
              <a:t>Don Andrae – Manager of Parking Services</a:t>
            </a:r>
          </a:p>
          <a:p>
            <a:pPr marL="0" indent="0">
              <a:buNone/>
            </a:pPr>
            <a:r>
              <a:rPr lang="en-US" dirty="0" smtClean="0"/>
              <a:t>Telephone #: 334/844-4143</a:t>
            </a:r>
          </a:p>
          <a:p>
            <a:pPr marL="0" indent="0">
              <a:buNone/>
            </a:pPr>
            <a:r>
              <a:rPr lang="en-US" dirty="0" smtClean="0"/>
              <a:t>Email: </a:t>
            </a:r>
            <a:r>
              <a:rPr lang="en-US" dirty="0">
                <a:hlinkClick r:id="rId2"/>
              </a:rPr>
              <a:t>dza0015@auburn.edu</a:t>
            </a:r>
            <a:endParaRPr lang="en-US" dirty="0"/>
          </a:p>
        </p:txBody>
      </p:sp>
    </p:spTree>
    <p:extLst>
      <p:ext uri="{BB962C8B-B14F-4D97-AF65-F5344CB8AC3E}">
        <p14:creationId xmlns:p14="http://schemas.microsoft.com/office/powerpoint/2010/main" val="3978407059"/>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149" y="809740"/>
            <a:ext cx="8229600" cy="1143000"/>
          </a:xfrm>
        </p:spPr>
        <p:txBody>
          <a:bodyPr/>
          <a:lstStyle/>
          <a:p>
            <a:r>
              <a:rPr lang="en-US" sz="3600" dirty="0" smtClean="0">
                <a:solidFill>
                  <a:schemeClr val="accent1">
                    <a:lumMod val="50000"/>
                  </a:schemeClr>
                </a:solidFill>
              </a:rPr>
              <a:t>License Plate Recognition</a:t>
            </a:r>
            <a:endParaRPr lang="en-US" sz="3600" dirty="0">
              <a:solidFill>
                <a:schemeClr val="accent1">
                  <a:lumMod val="50000"/>
                </a:schemeClr>
              </a:solidFill>
            </a:endParaRPr>
          </a:p>
        </p:txBody>
      </p:sp>
      <p:sp>
        <p:nvSpPr>
          <p:cNvPr id="3" name="Content Placeholder 2"/>
          <p:cNvSpPr>
            <a:spLocks noGrp="1"/>
          </p:cNvSpPr>
          <p:nvPr>
            <p:ph idx="1"/>
          </p:nvPr>
        </p:nvSpPr>
        <p:spPr>
          <a:xfrm>
            <a:off x="609600" y="2115239"/>
            <a:ext cx="8229600" cy="3018621"/>
          </a:xfrm>
        </p:spPr>
        <p:txBody>
          <a:bodyPr>
            <a:normAutofit fontScale="92500" lnSpcReduction="10000"/>
          </a:bodyPr>
          <a:lstStyle/>
          <a:p>
            <a:r>
              <a:rPr lang="en-US" sz="2400" dirty="0" smtClean="0"/>
              <a:t>No permits will be issued for A, B, C, all PC zone and all R zone registrations. You will be registering the license plate information for the vehicle and assigned a zone where you will be able to park.</a:t>
            </a:r>
          </a:p>
          <a:p>
            <a:r>
              <a:rPr lang="en-US" sz="2400" dirty="0" smtClean="0"/>
              <a:t>Important to notify the Parking Services Office of changes in vehicles or changes in license plate information.</a:t>
            </a:r>
          </a:p>
          <a:p>
            <a:r>
              <a:rPr lang="en-US" sz="2400" dirty="0" smtClean="0"/>
              <a:t>How it works!</a:t>
            </a:r>
          </a:p>
          <a:p>
            <a:r>
              <a:rPr lang="en-US" sz="2400" dirty="0" smtClean="0"/>
              <a:t>$20 charge for the registration of more than two vehicles</a:t>
            </a:r>
          </a:p>
          <a:p>
            <a:r>
              <a:rPr lang="en-US" sz="2400" dirty="0" smtClean="0"/>
              <a:t>New rule concerning pulling through or backing into spaces</a:t>
            </a:r>
          </a:p>
          <a:p>
            <a:endParaRPr lang="en-US" sz="2400" dirty="0"/>
          </a:p>
        </p:txBody>
      </p:sp>
    </p:spTree>
    <p:extLst>
      <p:ext uri="{BB962C8B-B14F-4D97-AF65-F5344CB8AC3E}">
        <p14:creationId xmlns:p14="http://schemas.microsoft.com/office/powerpoint/2010/main" val="1318639866"/>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41219767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5524152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101514222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554691" y="1600200"/>
            <a:ext cx="6034617" cy="4525963"/>
          </a:xfrm>
        </p:spPr>
      </p:pic>
    </p:spTree>
    <p:extLst>
      <p:ext uri="{BB962C8B-B14F-4D97-AF65-F5344CB8AC3E}">
        <p14:creationId xmlns:p14="http://schemas.microsoft.com/office/powerpoint/2010/main" val="214254553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14" y="506866"/>
            <a:ext cx="8229600" cy="1143000"/>
          </a:xfrm>
        </p:spPr>
        <p:txBody>
          <a:bodyPr/>
          <a:lstStyle/>
          <a:p>
            <a:r>
              <a:rPr lang="en-US" sz="2800" dirty="0" err="1" smtClean="0">
                <a:solidFill>
                  <a:schemeClr val="accent1">
                    <a:lumMod val="50000"/>
                  </a:schemeClr>
                </a:solidFill>
              </a:rPr>
              <a:t>Mell</a:t>
            </a:r>
            <a:r>
              <a:rPr lang="en-US" sz="2800" dirty="0" smtClean="0">
                <a:solidFill>
                  <a:schemeClr val="accent1">
                    <a:lumMod val="50000"/>
                  </a:schemeClr>
                </a:solidFill>
              </a:rPr>
              <a:t> Street Closing</a:t>
            </a:r>
            <a:endParaRPr lang="en-US" sz="2800" dirty="0">
              <a:solidFill>
                <a:schemeClr val="accent1">
                  <a:lumMod val="50000"/>
                </a:schemeClr>
              </a:solidFill>
            </a:endParaRPr>
          </a:p>
        </p:txBody>
      </p:sp>
      <p:sp>
        <p:nvSpPr>
          <p:cNvPr id="3" name="Content Placeholder 2"/>
          <p:cNvSpPr>
            <a:spLocks noGrp="1"/>
          </p:cNvSpPr>
          <p:nvPr>
            <p:ph idx="1"/>
          </p:nvPr>
        </p:nvSpPr>
        <p:spPr>
          <a:xfrm>
            <a:off x="694063" y="1600200"/>
            <a:ext cx="7992736" cy="4525963"/>
          </a:xfrm>
        </p:spPr>
        <p:txBody>
          <a:bodyPr>
            <a:normAutofit/>
          </a:bodyPr>
          <a:lstStyle/>
          <a:p>
            <a:r>
              <a:rPr lang="en-US" sz="2400" dirty="0" err="1" smtClean="0"/>
              <a:t>Mell</a:t>
            </a:r>
            <a:r>
              <a:rPr lang="en-US" sz="2400" dirty="0" smtClean="0"/>
              <a:t> Street from Thach Avenue to Library Drive will be closed starting in July and will remain closed for 18 months.</a:t>
            </a:r>
          </a:p>
          <a:p>
            <a:r>
              <a:rPr lang="en-US" sz="2400" dirty="0" smtClean="0"/>
              <a:t>Because of the anticipated pedestrian traffic in that area, it may remain closed</a:t>
            </a:r>
          </a:p>
          <a:p>
            <a:r>
              <a:rPr lang="en-US" sz="2400" dirty="0" smtClean="0"/>
              <a:t>Tiger Transit will run all buses on </a:t>
            </a:r>
            <a:r>
              <a:rPr lang="en-US" sz="2400" dirty="0" err="1" smtClean="0"/>
              <a:t>Mell</a:t>
            </a:r>
            <a:r>
              <a:rPr lang="en-US" sz="2400" dirty="0" smtClean="0"/>
              <a:t> from Roosevelt to </a:t>
            </a:r>
            <a:r>
              <a:rPr lang="en-US" sz="2400" dirty="0" err="1" smtClean="0"/>
              <a:t>Samford</a:t>
            </a:r>
            <a:r>
              <a:rPr lang="en-US" sz="2400" dirty="0" smtClean="0"/>
              <a:t>, which will increase the north and south bound traffic in that area.</a:t>
            </a:r>
          </a:p>
          <a:p>
            <a:pPr marL="0" indent="0">
              <a:buNone/>
            </a:pPr>
            <a:endParaRPr lang="en-US" sz="2400" dirty="0" smtClean="0"/>
          </a:p>
          <a:p>
            <a:pPr marL="0" indent="0">
              <a:buNone/>
            </a:pPr>
            <a:endParaRPr lang="en-US" b="1" dirty="0" smtClean="0"/>
          </a:p>
          <a:p>
            <a:endParaRPr lang="en-US" dirty="0"/>
          </a:p>
        </p:txBody>
      </p:sp>
    </p:spTree>
    <p:extLst>
      <p:ext uri="{BB962C8B-B14F-4D97-AF65-F5344CB8AC3E}">
        <p14:creationId xmlns:p14="http://schemas.microsoft.com/office/powerpoint/2010/main" val="2052937758"/>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714" y="506866"/>
            <a:ext cx="8229600" cy="1143000"/>
          </a:xfrm>
        </p:spPr>
        <p:txBody>
          <a:bodyPr/>
          <a:lstStyle/>
          <a:p>
            <a:r>
              <a:rPr lang="en-US" sz="2800" dirty="0" smtClean="0">
                <a:solidFill>
                  <a:schemeClr val="accent1">
                    <a:lumMod val="50000"/>
                  </a:schemeClr>
                </a:solidFill>
              </a:rPr>
              <a:t>New Parking Zones</a:t>
            </a:r>
            <a:endParaRPr lang="en-US" sz="2800" dirty="0">
              <a:solidFill>
                <a:schemeClr val="accent1">
                  <a:lumMod val="50000"/>
                </a:schemeClr>
              </a:solidFill>
            </a:endParaRPr>
          </a:p>
        </p:txBody>
      </p:sp>
      <p:sp>
        <p:nvSpPr>
          <p:cNvPr id="3" name="Content Placeholder 2"/>
          <p:cNvSpPr>
            <a:spLocks noGrp="1"/>
          </p:cNvSpPr>
          <p:nvPr>
            <p:ph idx="1"/>
          </p:nvPr>
        </p:nvSpPr>
        <p:spPr>
          <a:xfrm>
            <a:off x="694063" y="1600200"/>
            <a:ext cx="7992736" cy="4525963"/>
          </a:xfrm>
        </p:spPr>
        <p:txBody>
          <a:bodyPr>
            <a:normAutofit fontScale="92500" lnSpcReduction="20000"/>
          </a:bodyPr>
          <a:lstStyle/>
          <a:p>
            <a:r>
              <a:rPr lang="en-US" sz="2400" dirty="0" smtClean="0"/>
              <a:t>Visitor/Guest parking on the fourth level of the Stadium Deck, </a:t>
            </a:r>
            <a:r>
              <a:rPr lang="en-US" sz="2400" dirty="0" err="1" smtClean="0"/>
              <a:t>Lowder</a:t>
            </a:r>
            <a:r>
              <a:rPr lang="en-US" sz="2400" dirty="0" smtClean="0"/>
              <a:t> Lot, Library Deck, College Street Lot, South Quad Parking Deck and Greene Hall by the CVM.</a:t>
            </a:r>
          </a:p>
          <a:p>
            <a:r>
              <a:rPr lang="en-US" sz="2400" dirty="0" smtClean="0"/>
              <a:t>The row of spaces facing north in the small lot behind AU Public Safety will be changed to B zone.</a:t>
            </a:r>
          </a:p>
          <a:p>
            <a:r>
              <a:rPr lang="en-US" sz="2400" dirty="0" smtClean="0"/>
              <a:t>The remaining spaces in the small lot behind AU Public Safety will be changed to RW zone.</a:t>
            </a:r>
          </a:p>
          <a:p>
            <a:r>
              <a:rPr lang="en-US" sz="2400" dirty="0" smtClean="0"/>
              <a:t>The row of spaces facing Heisman Drive in the Arena Lot will be changed to B zone.</a:t>
            </a:r>
          </a:p>
          <a:p>
            <a:r>
              <a:rPr lang="en-US" sz="2400" dirty="0" smtClean="0"/>
              <a:t>The parallel spaces on the east side of </a:t>
            </a:r>
            <a:r>
              <a:rPr lang="en-US" sz="2400" dirty="0" err="1" smtClean="0"/>
              <a:t>Biggio</a:t>
            </a:r>
            <a:r>
              <a:rPr lang="en-US" sz="2400" dirty="0" smtClean="0"/>
              <a:t> Drive will be reinstituted and zoned C.</a:t>
            </a:r>
          </a:p>
          <a:p>
            <a:r>
              <a:rPr lang="en-US" sz="2400" dirty="0" smtClean="0"/>
              <a:t>All of the parking west of Hemlock will be changed from either RO or C to be all RO/C.</a:t>
            </a:r>
          </a:p>
          <a:p>
            <a:r>
              <a:rPr lang="en-US" sz="2400" dirty="0" smtClean="0"/>
              <a:t>The parking areas in front of and in back of CDV will be changed to C zone.</a:t>
            </a:r>
          </a:p>
          <a:p>
            <a:pPr marL="0" indent="0">
              <a:buNone/>
            </a:pPr>
            <a:endParaRPr lang="en-US" sz="2400" dirty="0" smtClean="0"/>
          </a:p>
          <a:p>
            <a:pPr marL="0" indent="0">
              <a:buNone/>
            </a:pPr>
            <a:endParaRPr lang="en-US" b="1" dirty="0" smtClean="0"/>
          </a:p>
          <a:p>
            <a:endParaRPr lang="en-US" dirty="0"/>
          </a:p>
        </p:txBody>
      </p:sp>
    </p:spTree>
    <p:extLst>
      <p:ext uri="{BB962C8B-B14F-4D97-AF65-F5344CB8AC3E}">
        <p14:creationId xmlns:p14="http://schemas.microsoft.com/office/powerpoint/2010/main" val="3848176087"/>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172"/>
          </a:xfrm>
        </p:spPr>
        <p:txBody>
          <a:bodyPr>
            <a:normAutofit fontScale="90000"/>
          </a:bodyPr>
          <a:lstStyle/>
          <a:p>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8922" y="826266"/>
            <a:ext cx="8046156" cy="52998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240000" cy="857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77546166"/>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LASTDIR" val="C:\Users\pbrigham\Documents\__LOCAL\Auburn\02_JULY\2012-07-23\05_FLAT OUTPUT\2012-07-24\3D"/>
  <p:tag name="ISPRING_RESOURCE_PATHS_HASH_2" val="de86891a693613ea946f3ec42e5e8ae6729f6768"/>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5720</TotalTime>
  <Words>786</Words>
  <Application>Microsoft Office PowerPoint</Application>
  <PresentationFormat>On-screen Show (4:3)</PresentationFormat>
  <Paragraphs>94</Paragraphs>
  <Slides>14</Slides>
  <Notes>7</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Custom Design</vt:lpstr>
      <vt:lpstr>Office Theme</vt:lpstr>
      <vt:lpstr> Auburn University Parking Services 2015-2016 Parking Changes</vt:lpstr>
      <vt:lpstr>License Plate Recognition</vt:lpstr>
      <vt:lpstr>PowerPoint Presentation</vt:lpstr>
      <vt:lpstr>PowerPoint Presentation</vt:lpstr>
      <vt:lpstr>PowerPoint Presentation</vt:lpstr>
      <vt:lpstr>PowerPoint Presentation</vt:lpstr>
      <vt:lpstr>Mell Street Closing</vt:lpstr>
      <vt:lpstr>New Parking Zones</vt:lpstr>
      <vt:lpstr>PowerPoint Presentation</vt:lpstr>
      <vt:lpstr>Data about 2014-2015 Rule Changes</vt:lpstr>
      <vt:lpstr>Non Conventional Vehicle Registration</vt:lpstr>
      <vt:lpstr>Gotcha Bike Program</vt:lpstr>
      <vt:lpstr>AU Bike Share</vt:lpstr>
      <vt:lpstr>Contact Information</vt:lpstr>
    </vt:vector>
  </TitlesOfParts>
  <Company>Sasaki Associates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Brigham</dc:creator>
  <cp:lastModifiedBy>Don Andrae</cp:lastModifiedBy>
  <cp:revision>507</cp:revision>
  <cp:lastPrinted>2012-10-17T18:59:39Z</cp:lastPrinted>
  <dcterms:created xsi:type="dcterms:W3CDTF">2012-06-25T21:09:02Z</dcterms:created>
  <dcterms:modified xsi:type="dcterms:W3CDTF">2015-03-17T18:25:54Z</dcterms:modified>
</cp:coreProperties>
</file>