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5" r:id="rId5"/>
    <p:sldId id="276" r:id="rId6"/>
    <p:sldId id="260" r:id="rId7"/>
    <p:sldId id="278" r:id="rId8"/>
    <p:sldId id="261" r:id="rId9"/>
    <p:sldId id="262" r:id="rId10"/>
    <p:sldId id="264" r:id="rId11"/>
    <p:sldId id="279" r:id="rId12"/>
    <p:sldId id="277" r:id="rId13"/>
    <p:sldId id="265" r:id="rId14"/>
    <p:sldId id="268" r:id="rId15"/>
    <p:sldId id="266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1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637A-664E-4734-BCDC-C794B5DF691F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1400-F547-4568-A150-0F0C4723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7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2AA5C-5641-4CB8-BCD9-54EF69302EC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679C3-01D2-4C1E-BF98-C2DCC2896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37452" indent="-283635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34542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88359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42175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9599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49809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03625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5744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08B1645-F0A8-4A30-A5A8-AAE4FDBF17A4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37452" indent="-283635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34542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88359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42175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9599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49809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03625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5744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1F68DBF-D9CF-4A48-9EA5-A32C4CBAB8A8}" type="slidenum">
              <a:rPr lang="en-US" altLang="en-US" smtClean="0">
                <a:latin typeface="Arial" charset="0"/>
              </a:rPr>
              <a:pPr eaLnBrk="1" hangingPunct="1"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37452" indent="-283635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34542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88359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42175" indent="-226908" defTabSz="959634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9599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49809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03625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57442" indent="-226908" defTabSz="9596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1F68DBF-D9CF-4A48-9EA5-A32C4CBAB8A8}" type="slidenum">
              <a:rPr lang="en-US" altLang="en-US" smtClean="0">
                <a:latin typeface="Arial" charset="0"/>
              </a:rPr>
              <a:pPr eaLnBrk="1" hangingPunct="1"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6258-AB45-45C7-8EB3-71A01381A986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4CD6-E91D-46AA-9C6C-4A04ADB2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EEE5-7959-4D82-A3B3-9289E97C213A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C93A-615B-4B59-BCAE-2CD5CF1CA1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95601"/>
            <a:ext cx="6172199" cy="1600200"/>
          </a:xfrm>
        </p:spPr>
        <p:txBody>
          <a:bodyPr/>
          <a:lstStyle/>
          <a:p>
            <a:pPr algn="ctr"/>
            <a:r>
              <a:rPr lang="en-US" sz="4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Facilities Update</a:t>
            </a:r>
            <a:br>
              <a:rPr lang="en-US" sz="4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</a:t>
            </a:r>
            <a:br>
              <a:rPr lang="en-US" sz="4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cap="none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Fall Faculty Meeting</a:t>
            </a:r>
            <a:endParaRPr lang="en-US" sz="4000" b="1" cap="none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5410200"/>
            <a:ext cx="6172200" cy="112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October 29, 2013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0891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300" y="1135344"/>
            <a:ext cx="8330878" cy="556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Capital Projects Program</a:t>
            </a:r>
          </a:p>
          <a:p>
            <a:pPr algn="ctr"/>
            <a:r>
              <a:rPr lang="en-US" sz="2800" dirty="0" smtClean="0"/>
              <a:t>Project List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82930" y="1015687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81573"/>
              </p:ext>
            </p:extLst>
          </p:nvPr>
        </p:nvGraphicFramePr>
        <p:xfrm>
          <a:off x="454300" y="1135344"/>
          <a:ext cx="8305800" cy="561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12679608" imgH="8564832" progId="Excel.Sheet.8">
                  <p:embed/>
                </p:oleObj>
              </mc:Choice>
              <mc:Fallback>
                <p:oleObj name="Worksheet" r:id="rId3" imgW="12679608" imgH="85648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300" y="1135344"/>
                        <a:ext cx="8305800" cy="5611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2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05" y="1591500"/>
            <a:ext cx="888357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Capital Projects Program</a:t>
            </a:r>
          </a:p>
          <a:p>
            <a:pPr algn="ctr"/>
            <a:r>
              <a:rPr lang="en-US" sz="2800" dirty="0" smtClean="0"/>
              <a:t>Project List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82930" y="1015687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06996"/>
              </p:ext>
            </p:extLst>
          </p:nvPr>
        </p:nvGraphicFramePr>
        <p:xfrm>
          <a:off x="147581" y="1591501"/>
          <a:ext cx="8883570" cy="418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12679608" imgH="5989248" progId="Excel.Sheet.8">
                  <p:embed/>
                </p:oleObj>
              </mc:Choice>
              <mc:Fallback>
                <p:oleObj name="Worksheet" r:id="rId3" imgW="12679608" imgH="598924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81" y="1591501"/>
                        <a:ext cx="8883570" cy="4188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0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1" y="1066800"/>
            <a:ext cx="8458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Site Locations</a:t>
            </a:r>
            <a:endParaRPr lang="en-U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2930" y="971574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212355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Campus Master Plan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79152"/>
            <a:ext cx="5486400" cy="51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8400" y="2438400"/>
            <a:ext cx="4224528" cy="119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accent3"/>
                </a:solidFill>
              </a:rPr>
              <a:t>Questions?</a:t>
            </a:r>
            <a:endParaRPr lang="en-US" sz="6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41" y="1295400"/>
            <a:ext cx="6645880" cy="5135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" y="17281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Auburn University Map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2929" y="838200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VP\Campus Maps\Campus Map--Large Campus 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6"/>
          <a:stretch/>
        </p:blipFill>
        <p:spPr bwMode="auto">
          <a:xfrm>
            <a:off x="2085626" y="1101332"/>
            <a:ext cx="5125147" cy="54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Auburn University </a:t>
            </a:r>
          </a:p>
          <a:p>
            <a:pPr algn="ctr"/>
            <a:r>
              <a:rPr lang="en-US" sz="2800" dirty="0" smtClean="0"/>
              <a:t>Core of Campus Map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2930" y="1009698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239000" cy="3276600"/>
          </a:xfrm>
        </p:spPr>
        <p:txBody>
          <a:bodyPr>
            <a:normAutofit fontScale="92500" lnSpcReduction="10000"/>
          </a:bodyPr>
          <a:lstStyle/>
          <a:p>
            <a:pPr marL="811530" lvl="1" indent="-342900">
              <a:lnSpc>
                <a:spcPct val="210000"/>
              </a:lnSpc>
              <a:buFont typeface="+mj-lt"/>
              <a:buAutoNum type="arabicPeriod"/>
            </a:pPr>
            <a:r>
              <a:rPr lang="en-US" sz="3600" i="0" dirty="0" smtClean="0">
                <a:latin typeface="Calibri" panose="020F0502020204030204" pitchFamily="34" charset="0"/>
              </a:rPr>
              <a:t>  </a:t>
            </a:r>
            <a:r>
              <a:rPr lang="en-US" sz="3600" i="0" dirty="0" smtClean="0"/>
              <a:t>Current/Upcoming Projects</a:t>
            </a:r>
          </a:p>
          <a:p>
            <a:pPr marL="811530" lvl="1" indent="-342900">
              <a:lnSpc>
                <a:spcPct val="210000"/>
              </a:lnSpc>
              <a:buFont typeface="+mj-lt"/>
              <a:buAutoNum type="arabicPeriod"/>
            </a:pPr>
            <a:r>
              <a:rPr lang="en-US" sz="3600" i="0" dirty="0" smtClean="0"/>
              <a:t>  Campus Master Plan</a:t>
            </a:r>
          </a:p>
          <a:p>
            <a:pPr marL="811530" lvl="1" indent="-342900">
              <a:lnSpc>
                <a:spcPct val="210000"/>
              </a:lnSpc>
              <a:buFont typeface="+mj-lt"/>
              <a:buAutoNum type="arabicPeriod"/>
            </a:pPr>
            <a:r>
              <a:rPr lang="en-US" sz="3600" i="0" dirty="0" smtClean="0"/>
              <a:t>  Capital Projects </a:t>
            </a:r>
            <a:r>
              <a:rPr lang="en-US" sz="3600" i="0" dirty="0" smtClean="0"/>
              <a:t>Program</a:t>
            </a:r>
            <a:endParaRPr lang="en-US" sz="3600" i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4667" y="202133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Topics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2430" y="971574"/>
            <a:ext cx="81305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23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cap="none" dirty="0" smtClean="0">
                <a:latin typeface="+mn-lt"/>
              </a:rPr>
              <a:t>Projects Completed In </a:t>
            </a:r>
            <a:r>
              <a:rPr lang="en-US" sz="4900" dirty="0" smtClean="0">
                <a:latin typeface="+mn-lt"/>
              </a:rPr>
              <a:t>2013</a:t>
            </a:r>
            <a:endParaRPr lang="en-US" sz="4900" dirty="0">
              <a:latin typeface="+mn-lt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4888"/>
            <a:ext cx="82851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14925" y="3289300"/>
            <a:ext cx="33702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Student Wellness Center ($53M) </a:t>
            </a:r>
          </a:p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5950" y="3275013"/>
            <a:ext cx="29829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Kinesiology Facility ($16M)</a:t>
            </a:r>
          </a:p>
          <a:p>
            <a:pPr marL="57150" indent="0">
              <a:buClr>
                <a:srgbClr val="F68026"/>
              </a:buClr>
              <a:buFont typeface="Wingdings" pitchFamily="2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30751" y="5807075"/>
            <a:ext cx="3814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CASIC Facility ($19.6M)</a:t>
            </a:r>
          </a:p>
          <a:p>
            <a:pPr marL="57150" indent="0">
              <a:buClr>
                <a:srgbClr val="F68026"/>
              </a:buClr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343" y="5775338"/>
            <a:ext cx="3883819" cy="3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West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Samford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Residence Hall ($51M)</a:t>
            </a:r>
          </a:p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75" y="6267450"/>
            <a:ext cx="265113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eaLnBrk="1" hangingPunct="1"/>
            <a:fld id="{AF831A4F-0C40-4653-8EAE-04A0D4BCCB73}" type="slidenum">
              <a:rPr lang="en-US" altLang="en-US" smtClean="0">
                <a:latin typeface="Arial" charset="0"/>
              </a:rPr>
              <a:pPr algn="l"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513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0" y="1496851"/>
            <a:ext cx="3995738" cy="15608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71600"/>
            <a:ext cx="399573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5" y="3797713"/>
            <a:ext cx="3919538" cy="17875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1" y="3797713"/>
            <a:ext cx="3952471" cy="18527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994400"/>
            <a:ext cx="73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75" y="6267450"/>
            <a:ext cx="265113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eaLnBrk="1" hangingPunct="1"/>
            <a:fld id="{CBBBE42C-225F-4632-9261-4F89BC924432}" type="slidenum">
              <a:rPr lang="en-US" altLang="en-US" smtClean="0">
                <a:latin typeface="Arial" charset="0"/>
              </a:rPr>
              <a:pPr algn="l" eaLnBrk="1" hangingPunct="1"/>
              <a:t>4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4888"/>
            <a:ext cx="82851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5902325"/>
            <a:ext cx="3886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BioDiversity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Learning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Center ($2.7M)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5916613"/>
            <a:ext cx="73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6863"/>
            <a:ext cx="3584575" cy="172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271" y="3450658"/>
            <a:ext cx="3584575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Biggio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Drive Parking Facility ($8M)</a:t>
            </a:r>
          </a:p>
        </p:txBody>
      </p:sp>
      <p:pic>
        <p:nvPicPr>
          <p:cNvPr id="615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562100"/>
            <a:ext cx="3503612" cy="172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1200" y="3456101"/>
            <a:ext cx="4192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Biological Engineering Research Lab ($5M)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9050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900" cap="none" dirty="0" smtClean="0">
                <a:latin typeface="+mn-lt"/>
              </a:rPr>
              <a:t>Projects Completed In </a:t>
            </a:r>
            <a:r>
              <a:rPr lang="en-US" sz="4900" dirty="0" smtClean="0">
                <a:latin typeface="+mn-lt"/>
              </a:rPr>
              <a:t>2013</a:t>
            </a:r>
            <a:endParaRPr lang="en-US" sz="49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56163" y="5902325"/>
            <a:ext cx="35036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AUM Residence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Hall ($28M)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038600"/>
            <a:ext cx="3482975" cy="172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4042229"/>
            <a:ext cx="3584575" cy="172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675" y="6267450"/>
            <a:ext cx="265113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 eaLnBrk="1" hangingPunct="1"/>
            <a:fld id="{CBBBE42C-225F-4632-9261-4F89BC924432}" type="slidenum">
              <a:rPr lang="en-US" altLang="en-US" smtClean="0">
                <a:latin typeface="Arial" charset="0"/>
              </a:rPr>
              <a:pPr algn="l" eaLnBrk="1" hangingPunct="1"/>
              <a:t>5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8200"/>
            <a:ext cx="8285163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52400" y="3215864"/>
            <a:ext cx="469554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>
              <a:buClr>
                <a:srgbClr val="F68026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Small Animal Teaching Hospital Phase II ($47M) </a:t>
            </a: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5916613"/>
            <a:ext cx="73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037" y="1050131"/>
            <a:ext cx="3692294" cy="2090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199" y="3257931"/>
            <a:ext cx="3548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Wellness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Kitchen ($5M)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9050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900" cap="none" dirty="0" smtClean="0">
                <a:latin typeface="+mn-lt"/>
              </a:rPr>
              <a:t>Projects To Be Completed In </a:t>
            </a:r>
            <a:r>
              <a:rPr lang="en-US" sz="4900" dirty="0" smtClean="0">
                <a:latin typeface="+mn-lt"/>
              </a:rPr>
              <a:t>2014</a:t>
            </a:r>
            <a:endParaRPr lang="en-US" sz="49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6927"/>
            <a:ext cx="6986662" cy="25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3917" y="3679019"/>
            <a:ext cx="41925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Projects: </a:t>
            </a:r>
            <a:endParaRPr lang="en-US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046501"/>
            <a:ext cx="3548062" cy="2090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1" y="1143000"/>
            <a:ext cx="84582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with an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inclusive, engaged process.</a:t>
            </a:r>
            <a:endParaRPr lang="en-U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2930" y="971574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212355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Campus Master Plan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924071"/>
              </p:ext>
            </p:extLst>
          </p:nvPr>
        </p:nvGraphicFramePr>
        <p:xfrm>
          <a:off x="685800" y="2209798"/>
          <a:ext cx="7924801" cy="426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1761067"/>
                <a:gridCol w="1761067"/>
                <a:gridCol w="1761067"/>
              </a:tblGrid>
              <a:tr h="6723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Space Model Development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Master Plan</a:t>
                      </a:r>
                    </a:p>
                    <a:p>
                      <a:pPr algn="ctr"/>
                      <a:r>
                        <a:rPr lang="en-US" sz="1800" smtClean="0"/>
                        <a:t>Update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Senior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27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Committees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Academic Units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50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Non-Academic Units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Advisory</a:t>
                      </a:r>
                      <a:r>
                        <a:rPr lang="en-US" sz="1800" baseline="0" dirty="0" smtClean="0"/>
                        <a:t> Groups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Space Planning Groups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Government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Open</a:t>
                      </a:r>
                      <a:r>
                        <a:rPr lang="en-US" sz="1800" b="0" baseline="0" dirty="0" smtClean="0"/>
                        <a:t> Forums</a:t>
                      </a:r>
                      <a:endParaRPr lang="en-US" sz="1800" b="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</a:t>
                      </a:r>
                      <a:endParaRPr lang="en-US" sz="1800" b="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9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77</a:t>
                      </a:r>
                      <a:endParaRPr lang="en-US" sz="1800" b="1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89</a:t>
                      </a:r>
                      <a:endParaRPr lang="en-US" sz="1800" b="1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166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167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Stakeholder Meeting Count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6831329" y="5867400"/>
            <a:ext cx="1931671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1" y="1073550"/>
            <a:ext cx="8458200" cy="5382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 Approval by the Board of Trustees November 2013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2930" y="971574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212355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Campus Master Plan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9" y="1611775"/>
            <a:ext cx="7755156" cy="5105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55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82929" y="1219200"/>
            <a:ext cx="8130541" cy="502920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FF6600"/>
                </a:solidFill>
              </a:rPr>
              <a:t>Campus Master Plan </a:t>
            </a:r>
            <a:r>
              <a:rPr lang="en-US" sz="2800" u="sng" dirty="0">
                <a:solidFill>
                  <a:srgbClr val="FF6600"/>
                </a:solidFill>
              </a:rPr>
              <a:t>Key </a:t>
            </a:r>
            <a:r>
              <a:rPr lang="en-US" sz="2800" u="sng" dirty="0" smtClean="0">
                <a:solidFill>
                  <a:srgbClr val="FF6600"/>
                </a:solidFill>
              </a:rPr>
              <a:t>Findings: </a:t>
            </a:r>
          </a:p>
          <a:p>
            <a:endParaRPr lang="en-US" sz="1400" u="sng" dirty="0">
              <a:solidFill>
                <a:srgbClr val="FF6600"/>
              </a:solidFill>
            </a:endParaRPr>
          </a:p>
          <a:p>
            <a:pPr marL="925830" lvl="1" indent="-457200">
              <a:buFont typeface="+mj-lt"/>
              <a:buAutoNum type="arabicPeriod"/>
            </a:pPr>
            <a:r>
              <a:rPr lang="en-US" sz="2400" b="1" dirty="0" smtClean="0"/>
              <a:t>Greatest Academic Space Deficit by Type: </a:t>
            </a:r>
          </a:p>
          <a:p>
            <a:pPr marL="1325880" lvl="2" indent="-457200">
              <a:spcAft>
                <a:spcPts val="1000"/>
              </a:spcAft>
            </a:pPr>
            <a:r>
              <a:rPr lang="en-US" sz="2400" b="1" dirty="0" smtClean="0">
                <a:solidFill>
                  <a:srgbClr val="FF6600"/>
                </a:solidFill>
              </a:rPr>
              <a:t>Instructional Laboratory </a:t>
            </a:r>
            <a:r>
              <a:rPr lang="en-US" sz="2400" b="1" dirty="0" smtClean="0">
                <a:solidFill>
                  <a:srgbClr val="FF6600"/>
                </a:solidFill>
              </a:rPr>
              <a:t>Space: </a:t>
            </a:r>
            <a:r>
              <a:rPr lang="en-US" sz="2400" b="1" dirty="0" smtClean="0"/>
              <a:t>176,000 SF</a:t>
            </a:r>
          </a:p>
          <a:p>
            <a:pPr marL="1325880" lvl="2" indent="-457200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FF6600"/>
                </a:solidFill>
              </a:rPr>
              <a:t>COSAM: Greatest Lab Space Deficit:  </a:t>
            </a:r>
            <a:r>
              <a:rPr lang="en-US" sz="2400" b="1" dirty="0" smtClean="0"/>
              <a:t>59,000 SF</a:t>
            </a:r>
            <a:endParaRPr lang="en-US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Instructional Classrooms: </a:t>
            </a:r>
          </a:p>
          <a:p>
            <a:pPr marL="1314450" lvl="2" indent="-457200"/>
            <a:r>
              <a:rPr lang="en-US" sz="2400" b="1" dirty="0">
                <a:solidFill>
                  <a:srgbClr val="FF6600"/>
                </a:solidFill>
              </a:rPr>
              <a:t>The issue is quality and size, not quantity.</a:t>
            </a:r>
          </a:p>
          <a:p>
            <a:pPr marL="0" indent="0">
              <a:buNone/>
            </a:pPr>
            <a:endParaRPr lang="en-US" b="1" u="sng" dirty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b="1" dirty="0" smtClean="0"/>
              <a:t>College/School Operating with Greatest </a:t>
            </a:r>
            <a:r>
              <a:rPr lang="en-US" sz="2400" b="1" dirty="0" smtClean="0"/>
              <a:t>Space Deficit: </a:t>
            </a:r>
            <a:endParaRPr lang="en-US" sz="2400" b="1" dirty="0" smtClean="0"/>
          </a:p>
          <a:p>
            <a:pPr marL="1314450" lvl="2" indent="-457200">
              <a:spcAft>
                <a:spcPts val="1800"/>
              </a:spcAft>
            </a:pPr>
            <a:r>
              <a:rPr lang="en-US" sz="2400" b="1" dirty="0" smtClean="0">
                <a:solidFill>
                  <a:srgbClr val="FF6600"/>
                </a:solidFill>
              </a:rPr>
              <a:t>School of </a:t>
            </a:r>
            <a:r>
              <a:rPr lang="en-US" sz="2400" b="1" dirty="0" smtClean="0">
                <a:solidFill>
                  <a:srgbClr val="FF6600"/>
                </a:solidFill>
              </a:rPr>
              <a:t>Nursing:  </a:t>
            </a:r>
            <a:r>
              <a:rPr lang="en-US" sz="2400" b="1" dirty="0" smtClean="0"/>
              <a:t>Has only 21% of Required Space</a:t>
            </a:r>
            <a:endParaRPr lang="en-U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6889" y="20292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Campus Master Plan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" y="971574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250" y="202920"/>
            <a:ext cx="892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Evolution of the Capital Projects </a:t>
            </a:r>
            <a:r>
              <a:rPr lang="en-US" sz="3600" dirty="0" smtClean="0"/>
              <a:t>Program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2930" y="838200"/>
            <a:ext cx="8130541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636836" y="971574"/>
            <a:ext cx="5831953" cy="1238227"/>
          </a:xfrm>
          <a:custGeom>
            <a:avLst/>
            <a:gdLst>
              <a:gd name="connsiteX0" fmla="*/ 0 w 4799055"/>
              <a:gd name="connsiteY0" fmla="*/ 122778 h 1227780"/>
              <a:gd name="connsiteX1" fmla="*/ 122778 w 4799055"/>
              <a:gd name="connsiteY1" fmla="*/ 0 h 1227780"/>
              <a:gd name="connsiteX2" fmla="*/ 4676277 w 4799055"/>
              <a:gd name="connsiteY2" fmla="*/ 0 h 1227780"/>
              <a:gd name="connsiteX3" fmla="*/ 4799055 w 4799055"/>
              <a:gd name="connsiteY3" fmla="*/ 122778 h 1227780"/>
              <a:gd name="connsiteX4" fmla="*/ 4799055 w 4799055"/>
              <a:gd name="connsiteY4" fmla="*/ 1105002 h 1227780"/>
              <a:gd name="connsiteX5" fmla="*/ 4676277 w 4799055"/>
              <a:gd name="connsiteY5" fmla="*/ 1227780 h 1227780"/>
              <a:gd name="connsiteX6" fmla="*/ 122778 w 4799055"/>
              <a:gd name="connsiteY6" fmla="*/ 1227780 h 1227780"/>
              <a:gd name="connsiteX7" fmla="*/ 0 w 4799055"/>
              <a:gd name="connsiteY7" fmla="*/ 1105002 h 1227780"/>
              <a:gd name="connsiteX8" fmla="*/ 0 w 4799055"/>
              <a:gd name="connsiteY8" fmla="*/ 122778 h 12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9055" h="1227780">
                <a:moveTo>
                  <a:pt x="0" y="122778"/>
                </a:moveTo>
                <a:cubicBezTo>
                  <a:pt x="0" y="54970"/>
                  <a:pt x="54970" y="0"/>
                  <a:pt x="122778" y="0"/>
                </a:cubicBezTo>
                <a:lnTo>
                  <a:pt x="4676277" y="0"/>
                </a:lnTo>
                <a:cubicBezTo>
                  <a:pt x="4744085" y="0"/>
                  <a:pt x="4799055" y="54970"/>
                  <a:pt x="4799055" y="122778"/>
                </a:cubicBezTo>
                <a:lnTo>
                  <a:pt x="4799055" y="1105002"/>
                </a:lnTo>
                <a:cubicBezTo>
                  <a:pt x="4799055" y="1172810"/>
                  <a:pt x="4744085" y="1227780"/>
                  <a:pt x="4676277" y="1227780"/>
                </a:cubicBezTo>
                <a:lnTo>
                  <a:pt x="122778" y="1227780"/>
                </a:lnTo>
                <a:cubicBezTo>
                  <a:pt x="54970" y="1227780"/>
                  <a:pt x="0" y="1172810"/>
                  <a:pt x="0" y="1105002"/>
                </a:cubicBezTo>
                <a:lnTo>
                  <a:pt x="0" y="12277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300" tIns="71520" rIns="89300" bIns="71520" numCol="1" spcCol="1270" anchor="ctr" anchorCtr="0">
            <a:no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 smtClean="0"/>
              <a:t>2010-2012</a:t>
            </a: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</a:pPr>
            <a:r>
              <a:rPr lang="en-US" sz="2000" b="1" kern="1200" dirty="0" smtClean="0">
                <a:solidFill>
                  <a:srgbClr val="000099"/>
                </a:solidFill>
              </a:rPr>
              <a:t>“Replace Or Renovate Older Academic Buildings In The Core Of Campus</a:t>
            </a:r>
            <a:r>
              <a:rPr lang="en-US" sz="2800" b="1" kern="1200" dirty="0" smtClean="0">
                <a:solidFill>
                  <a:srgbClr val="000099"/>
                </a:solidFill>
              </a:rPr>
              <a:t>.</a:t>
            </a:r>
            <a:r>
              <a:rPr lang="en-US" sz="1800" b="1" kern="1200" dirty="0" smtClean="0">
                <a:solidFill>
                  <a:srgbClr val="000099"/>
                </a:solidFill>
              </a:rPr>
              <a:t>”</a:t>
            </a: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</a:pPr>
            <a:endParaRPr lang="en-US" sz="7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11449" y="2543175"/>
            <a:ext cx="1693354" cy="685800"/>
          </a:xfrm>
          <a:custGeom>
            <a:avLst/>
            <a:gdLst>
              <a:gd name="connsiteX0" fmla="*/ 0 w 1693354"/>
              <a:gd name="connsiteY0" fmla="*/ 107214 h 1072142"/>
              <a:gd name="connsiteX1" fmla="*/ 107214 w 1693354"/>
              <a:gd name="connsiteY1" fmla="*/ 0 h 1072142"/>
              <a:gd name="connsiteX2" fmla="*/ 1586140 w 1693354"/>
              <a:gd name="connsiteY2" fmla="*/ 0 h 1072142"/>
              <a:gd name="connsiteX3" fmla="*/ 1693354 w 1693354"/>
              <a:gd name="connsiteY3" fmla="*/ 107214 h 1072142"/>
              <a:gd name="connsiteX4" fmla="*/ 1693354 w 1693354"/>
              <a:gd name="connsiteY4" fmla="*/ 964928 h 1072142"/>
              <a:gd name="connsiteX5" fmla="*/ 1586140 w 1693354"/>
              <a:gd name="connsiteY5" fmla="*/ 1072142 h 1072142"/>
              <a:gd name="connsiteX6" fmla="*/ 107214 w 1693354"/>
              <a:gd name="connsiteY6" fmla="*/ 1072142 h 1072142"/>
              <a:gd name="connsiteX7" fmla="*/ 0 w 1693354"/>
              <a:gd name="connsiteY7" fmla="*/ 964928 h 1072142"/>
              <a:gd name="connsiteX8" fmla="*/ 0 w 1693354"/>
              <a:gd name="connsiteY8" fmla="*/ 107214 h 107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354" h="1072142">
                <a:moveTo>
                  <a:pt x="0" y="107214"/>
                </a:moveTo>
                <a:cubicBezTo>
                  <a:pt x="0" y="48001"/>
                  <a:pt x="48001" y="0"/>
                  <a:pt x="107214" y="0"/>
                </a:cubicBezTo>
                <a:lnTo>
                  <a:pt x="1586140" y="0"/>
                </a:lnTo>
                <a:cubicBezTo>
                  <a:pt x="1645353" y="0"/>
                  <a:pt x="1693354" y="48001"/>
                  <a:pt x="1693354" y="107214"/>
                </a:cubicBezTo>
                <a:lnTo>
                  <a:pt x="1693354" y="964928"/>
                </a:lnTo>
                <a:cubicBezTo>
                  <a:pt x="1693354" y="1024141"/>
                  <a:pt x="1645353" y="1072142"/>
                  <a:pt x="1586140" y="1072142"/>
                </a:cubicBezTo>
                <a:lnTo>
                  <a:pt x="107214" y="1072142"/>
                </a:lnTo>
                <a:cubicBezTo>
                  <a:pt x="48001" y="1072142"/>
                  <a:pt x="0" y="1024141"/>
                  <a:pt x="0" y="964928"/>
                </a:cubicBezTo>
                <a:lnTo>
                  <a:pt x="0" y="107214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9502" tIns="56802" rIns="69502" bIns="56802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chemeClr val="bg2"/>
                </a:solidFill>
              </a:rPr>
              <a:t>Campus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2"/>
                </a:solidFill>
              </a:rPr>
              <a:t>Master Plan</a:t>
            </a:r>
            <a:endParaRPr lang="en-US" sz="2000" b="1" kern="1200" dirty="0">
              <a:solidFill>
                <a:schemeClr val="bg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11449" y="3471200"/>
            <a:ext cx="1698751" cy="685800"/>
          </a:xfrm>
          <a:custGeom>
            <a:avLst/>
            <a:gdLst>
              <a:gd name="connsiteX0" fmla="*/ 0 w 1698751"/>
              <a:gd name="connsiteY0" fmla="*/ 106689 h 1066890"/>
              <a:gd name="connsiteX1" fmla="*/ 106689 w 1698751"/>
              <a:gd name="connsiteY1" fmla="*/ 0 h 1066890"/>
              <a:gd name="connsiteX2" fmla="*/ 1592062 w 1698751"/>
              <a:gd name="connsiteY2" fmla="*/ 0 h 1066890"/>
              <a:gd name="connsiteX3" fmla="*/ 1698751 w 1698751"/>
              <a:gd name="connsiteY3" fmla="*/ 106689 h 1066890"/>
              <a:gd name="connsiteX4" fmla="*/ 1698751 w 1698751"/>
              <a:gd name="connsiteY4" fmla="*/ 960201 h 1066890"/>
              <a:gd name="connsiteX5" fmla="*/ 1592062 w 1698751"/>
              <a:gd name="connsiteY5" fmla="*/ 1066890 h 1066890"/>
              <a:gd name="connsiteX6" fmla="*/ 106689 w 1698751"/>
              <a:gd name="connsiteY6" fmla="*/ 1066890 h 1066890"/>
              <a:gd name="connsiteX7" fmla="*/ 0 w 1698751"/>
              <a:gd name="connsiteY7" fmla="*/ 960201 h 1066890"/>
              <a:gd name="connsiteX8" fmla="*/ 0 w 1698751"/>
              <a:gd name="connsiteY8" fmla="*/ 106689 h 106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751" h="1066890">
                <a:moveTo>
                  <a:pt x="0" y="106689"/>
                </a:moveTo>
                <a:cubicBezTo>
                  <a:pt x="0" y="47766"/>
                  <a:pt x="47766" y="0"/>
                  <a:pt x="106689" y="0"/>
                </a:cubicBezTo>
                <a:lnTo>
                  <a:pt x="1592062" y="0"/>
                </a:lnTo>
                <a:cubicBezTo>
                  <a:pt x="1650985" y="0"/>
                  <a:pt x="1698751" y="47766"/>
                  <a:pt x="1698751" y="106689"/>
                </a:cubicBezTo>
                <a:lnTo>
                  <a:pt x="1698751" y="960201"/>
                </a:lnTo>
                <a:cubicBezTo>
                  <a:pt x="1698751" y="1019124"/>
                  <a:pt x="1650985" y="1066890"/>
                  <a:pt x="1592062" y="1066890"/>
                </a:cubicBezTo>
                <a:lnTo>
                  <a:pt x="106689" y="1066890"/>
                </a:lnTo>
                <a:cubicBezTo>
                  <a:pt x="47766" y="1066890"/>
                  <a:pt x="0" y="1019124"/>
                  <a:pt x="0" y="960201"/>
                </a:cubicBezTo>
                <a:lnTo>
                  <a:pt x="0" y="106689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9348" tIns="56648" rIns="69348" bIns="5664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2"/>
                </a:solidFill>
              </a:rPr>
              <a:t>Strategic Plan</a:t>
            </a:r>
            <a:endParaRPr lang="en-US" sz="2000" b="1" kern="1200" dirty="0">
              <a:solidFill>
                <a:schemeClr val="bg2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718560" y="4418699"/>
            <a:ext cx="1691640" cy="685800"/>
          </a:xfrm>
          <a:custGeom>
            <a:avLst/>
            <a:gdLst>
              <a:gd name="connsiteX0" fmla="*/ 0 w 1668904"/>
              <a:gd name="connsiteY0" fmla="*/ 105332 h 1053316"/>
              <a:gd name="connsiteX1" fmla="*/ 105332 w 1668904"/>
              <a:gd name="connsiteY1" fmla="*/ 0 h 1053316"/>
              <a:gd name="connsiteX2" fmla="*/ 1563572 w 1668904"/>
              <a:gd name="connsiteY2" fmla="*/ 0 h 1053316"/>
              <a:gd name="connsiteX3" fmla="*/ 1668904 w 1668904"/>
              <a:gd name="connsiteY3" fmla="*/ 105332 h 1053316"/>
              <a:gd name="connsiteX4" fmla="*/ 1668904 w 1668904"/>
              <a:gd name="connsiteY4" fmla="*/ 947984 h 1053316"/>
              <a:gd name="connsiteX5" fmla="*/ 1563572 w 1668904"/>
              <a:gd name="connsiteY5" fmla="*/ 1053316 h 1053316"/>
              <a:gd name="connsiteX6" fmla="*/ 105332 w 1668904"/>
              <a:gd name="connsiteY6" fmla="*/ 1053316 h 1053316"/>
              <a:gd name="connsiteX7" fmla="*/ 0 w 1668904"/>
              <a:gd name="connsiteY7" fmla="*/ 947984 h 1053316"/>
              <a:gd name="connsiteX8" fmla="*/ 0 w 1668904"/>
              <a:gd name="connsiteY8" fmla="*/ 105332 h 105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904" h="1053316">
                <a:moveTo>
                  <a:pt x="0" y="105332"/>
                </a:moveTo>
                <a:cubicBezTo>
                  <a:pt x="0" y="47159"/>
                  <a:pt x="47159" y="0"/>
                  <a:pt x="105332" y="0"/>
                </a:cubicBezTo>
                <a:lnTo>
                  <a:pt x="1563572" y="0"/>
                </a:lnTo>
                <a:cubicBezTo>
                  <a:pt x="1621745" y="0"/>
                  <a:pt x="1668904" y="47159"/>
                  <a:pt x="1668904" y="105332"/>
                </a:cubicBezTo>
                <a:lnTo>
                  <a:pt x="1668904" y="947984"/>
                </a:lnTo>
                <a:cubicBezTo>
                  <a:pt x="1668904" y="1006157"/>
                  <a:pt x="1621745" y="1053316"/>
                  <a:pt x="1563572" y="1053316"/>
                </a:cubicBezTo>
                <a:lnTo>
                  <a:pt x="105332" y="1053316"/>
                </a:lnTo>
                <a:cubicBezTo>
                  <a:pt x="47159" y="1053316"/>
                  <a:pt x="0" y="1006157"/>
                  <a:pt x="0" y="947984"/>
                </a:cubicBezTo>
                <a:lnTo>
                  <a:pt x="0" y="10533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65141" tIns="53711" rIns="65141" bIns="537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2"/>
                </a:solidFill>
              </a:rPr>
              <a:t>Affordability</a:t>
            </a:r>
            <a:endParaRPr lang="en-US" sz="1800" b="1" kern="1200" dirty="0">
              <a:solidFill>
                <a:schemeClr val="bg2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699062" y="5410200"/>
            <a:ext cx="5831953" cy="1070416"/>
          </a:xfrm>
          <a:custGeom>
            <a:avLst/>
            <a:gdLst>
              <a:gd name="connsiteX0" fmla="*/ 0 w 4799055"/>
              <a:gd name="connsiteY0" fmla="*/ 122778 h 1227780"/>
              <a:gd name="connsiteX1" fmla="*/ 122778 w 4799055"/>
              <a:gd name="connsiteY1" fmla="*/ 0 h 1227780"/>
              <a:gd name="connsiteX2" fmla="*/ 4676277 w 4799055"/>
              <a:gd name="connsiteY2" fmla="*/ 0 h 1227780"/>
              <a:gd name="connsiteX3" fmla="*/ 4799055 w 4799055"/>
              <a:gd name="connsiteY3" fmla="*/ 122778 h 1227780"/>
              <a:gd name="connsiteX4" fmla="*/ 4799055 w 4799055"/>
              <a:gd name="connsiteY4" fmla="*/ 1105002 h 1227780"/>
              <a:gd name="connsiteX5" fmla="*/ 4676277 w 4799055"/>
              <a:gd name="connsiteY5" fmla="*/ 1227780 h 1227780"/>
              <a:gd name="connsiteX6" fmla="*/ 122778 w 4799055"/>
              <a:gd name="connsiteY6" fmla="*/ 1227780 h 1227780"/>
              <a:gd name="connsiteX7" fmla="*/ 0 w 4799055"/>
              <a:gd name="connsiteY7" fmla="*/ 1105002 h 1227780"/>
              <a:gd name="connsiteX8" fmla="*/ 0 w 4799055"/>
              <a:gd name="connsiteY8" fmla="*/ 122778 h 12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9055" h="1227780">
                <a:moveTo>
                  <a:pt x="0" y="122778"/>
                </a:moveTo>
                <a:cubicBezTo>
                  <a:pt x="0" y="54970"/>
                  <a:pt x="54970" y="0"/>
                  <a:pt x="122778" y="0"/>
                </a:cubicBezTo>
                <a:lnTo>
                  <a:pt x="4676277" y="0"/>
                </a:lnTo>
                <a:cubicBezTo>
                  <a:pt x="4744085" y="0"/>
                  <a:pt x="4799055" y="54970"/>
                  <a:pt x="4799055" y="122778"/>
                </a:cubicBezTo>
                <a:lnTo>
                  <a:pt x="4799055" y="1105002"/>
                </a:lnTo>
                <a:cubicBezTo>
                  <a:pt x="4799055" y="1172810"/>
                  <a:pt x="4744085" y="1227780"/>
                  <a:pt x="4676277" y="1227780"/>
                </a:cubicBezTo>
                <a:lnTo>
                  <a:pt x="122778" y="1227780"/>
                </a:lnTo>
                <a:cubicBezTo>
                  <a:pt x="54970" y="1227780"/>
                  <a:pt x="0" y="1172810"/>
                  <a:pt x="0" y="1105002"/>
                </a:cubicBezTo>
                <a:lnTo>
                  <a:pt x="0" y="12277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300" tIns="71520" rIns="89300" bIns="71520" numCol="1" spcCol="1270" anchor="ctr" anchorCtr="0">
            <a:no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 smtClean="0"/>
              <a:t>2013-2020</a:t>
            </a:r>
          </a:p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000099"/>
                </a:solidFill>
              </a:rPr>
              <a:t>“Enhance </a:t>
            </a:r>
            <a:r>
              <a:rPr lang="en-US" sz="2000" b="1" dirty="0" smtClean="0">
                <a:solidFill>
                  <a:srgbClr val="000099"/>
                </a:solidFill>
              </a:rPr>
              <a:t>S</a:t>
            </a:r>
            <a:r>
              <a:rPr lang="en-US" sz="2000" b="1" kern="1200" dirty="0" smtClean="0">
                <a:solidFill>
                  <a:srgbClr val="000099"/>
                </a:solidFill>
              </a:rPr>
              <a:t>tudent Success</a:t>
            </a:r>
            <a:r>
              <a:rPr lang="en-US" sz="2800" b="1" kern="1200" dirty="0" smtClean="0">
                <a:solidFill>
                  <a:srgbClr val="000099"/>
                </a:solidFill>
              </a:rPr>
              <a:t>.</a:t>
            </a:r>
            <a:r>
              <a:rPr lang="en-US" sz="1800" b="1" kern="1200" dirty="0" smtClean="0">
                <a:solidFill>
                  <a:srgbClr val="000099"/>
                </a:solidFill>
              </a:rPr>
              <a:t>”</a:t>
            </a:r>
            <a:endParaRPr lang="en-US" sz="1800" b="1" kern="1200" dirty="0">
              <a:solidFill>
                <a:srgbClr val="000099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72799" y="2295284"/>
            <a:ext cx="0" cy="247891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799" y="3222584"/>
            <a:ext cx="0" cy="247891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4194859"/>
            <a:ext cx="0" cy="247891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116009"/>
            <a:ext cx="0" cy="247891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926</TotalTime>
  <Words>300</Words>
  <Application>Microsoft Office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Tradeshow</vt:lpstr>
      <vt:lpstr>Microsoft Excel 97-2003 Worksheet</vt:lpstr>
      <vt:lpstr>Facilities Update  for  Fall Faculty Meeting</vt:lpstr>
      <vt:lpstr>PowerPoint Presentation</vt:lpstr>
      <vt:lpstr>Projects Completed In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Update  for  Fall Faculty Meeting</dc:title>
  <dc:creator>Noelle Wills</dc:creator>
  <cp:lastModifiedBy>Daniel King</cp:lastModifiedBy>
  <cp:revision>59</cp:revision>
  <cp:lastPrinted>2013-10-29T19:41:08Z</cp:lastPrinted>
  <dcterms:created xsi:type="dcterms:W3CDTF">2013-10-23T14:00:57Z</dcterms:created>
  <dcterms:modified xsi:type="dcterms:W3CDTF">2013-10-29T19:41:22Z</dcterms:modified>
</cp:coreProperties>
</file>