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9" r:id="rId1"/>
    <p:sldMasterId id="2147483673" r:id="rId2"/>
  </p:sldMasterIdLst>
  <p:notesMasterIdLst>
    <p:notesMasterId r:id="rId19"/>
  </p:notesMasterIdLst>
  <p:handoutMasterIdLst>
    <p:handoutMasterId r:id="rId20"/>
  </p:handoutMasterIdLst>
  <p:sldIdLst>
    <p:sldId id="257" r:id="rId3"/>
    <p:sldId id="260" r:id="rId4"/>
    <p:sldId id="284" r:id="rId5"/>
    <p:sldId id="310" r:id="rId6"/>
    <p:sldId id="288" r:id="rId7"/>
    <p:sldId id="285" r:id="rId8"/>
    <p:sldId id="303" r:id="rId9"/>
    <p:sldId id="315" r:id="rId10"/>
    <p:sldId id="261" r:id="rId11"/>
    <p:sldId id="296" r:id="rId12"/>
    <p:sldId id="277" r:id="rId13"/>
    <p:sldId id="314" r:id="rId14"/>
    <p:sldId id="309" r:id="rId15"/>
    <p:sldId id="283" r:id="rId16"/>
    <p:sldId id="311" r:id="rId17"/>
    <p:sldId id="312" r:id="rId1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681"/>
    <a:srgbClr val="FF6600"/>
    <a:srgbClr val="FF3300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890" y="-408"/>
      </p:cViewPr>
      <p:guideLst>
        <p:guide orient="horz" pos="96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85A4F9-9674-4106-932E-F1CE4151829E}" type="doc">
      <dgm:prSet loTypeId="urn:microsoft.com/office/officeart/2005/8/layout/vProcess5" loCatId="process" qsTypeId="urn:microsoft.com/office/officeart/2005/8/quickstyle/simple1" qsCatId="simple" csTypeId="urn:microsoft.com/office/officeart/2005/8/colors/accent1_5" csCatId="accent1" phldr="1"/>
      <dgm:spPr/>
    </dgm:pt>
    <dgm:pt modelId="{05BA6CEB-6F7B-4534-8587-656727EAEB55}">
      <dgm:prSet phldrT="[Text]" custT="1"/>
      <dgm:spPr>
        <a:solidFill>
          <a:srgbClr val="000681">
            <a:alpha val="90000"/>
          </a:srgbClr>
        </a:solidFill>
      </dgm:spPr>
      <dgm:t>
        <a:bodyPr/>
        <a:lstStyle/>
        <a:p>
          <a:r>
            <a:rPr lang="en-US" sz="2800" b="1" dirty="0" smtClean="0">
              <a:solidFill>
                <a:schemeClr val="bg1"/>
              </a:solidFill>
            </a:rPr>
            <a:t>Improve Understanding of Schools and Colleges</a:t>
          </a:r>
          <a:endParaRPr lang="en-US" sz="2400" b="1" dirty="0">
            <a:solidFill>
              <a:schemeClr val="bg1"/>
            </a:solidFill>
          </a:endParaRPr>
        </a:p>
      </dgm:t>
    </dgm:pt>
    <dgm:pt modelId="{42863559-AAEE-407B-BEFC-5D1D3CC39AFE}" type="parTrans" cxnId="{023D6E0E-976E-476C-A2D7-76EE836794C9}">
      <dgm:prSet/>
      <dgm:spPr/>
      <dgm:t>
        <a:bodyPr/>
        <a:lstStyle/>
        <a:p>
          <a:endParaRPr lang="en-US"/>
        </a:p>
      </dgm:t>
    </dgm:pt>
    <dgm:pt modelId="{72EA62BA-56D7-4DDF-82D4-145F13ED4F04}" type="sibTrans" cxnId="{023D6E0E-976E-476C-A2D7-76EE836794C9}">
      <dgm:prSet/>
      <dgm:spPr>
        <a:solidFill>
          <a:srgbClr val="FF6600">
            <a:alpha val="90000"/>
          </a:srgbClr>
        </a:solidFill>
      </dgm:spPr>
      <dgm:t>
        <a:bodyPr/>
        <a:lstStyle/>
        <a:p>
          <a:endParaRPr lang="en-US"/>
        </a:p>
      </dgm:t>
    </dgm:pt>
    <dgm:pt modelId="{12B11084-58A4-4A50-948C-AD355629BC44}">
      <dgm:prSet phldrT="[Text]" custT="1"/>
      <dgm:spPr>
        <a:solidFill>
          <a:srgbClr val="000681"/>
        </a:solidFill>
      </dgm:spPr>
      <dgm:t>
        <a:bodyPr/>
        <a:lstStyle/>
        <a:p>
          <a:r>
            <a:rPr lang="en-US" sz="2800" b="1" dirty="0" smtClean="0">
              <a:solidFill>
                <a:schemeClr val="bg1"/>
              </a:solidFill>
            </a:rPr>
            <a:t>Support Steering Committee</a:t>
          </a:r>
          <a:endParaRPr lang="en-US" sz="2400" dirty="0">
            <a:solidFill>
              <a:schemeClr val="bg1"/>
            </a:solidFill>
          </a:endParaRPr>
        </a:p>
      </dgm:t>
    </dgm:pt>
    <dgm:pt modelId="{4AE2E16E-BA4A-40F4-8B3B-5FA2F0D8F518}" type="parTrans" cxnId="{02569743-70BA-45B9-8B73-F45D054C52E8}">
      <dgm:prSet/>
      <dgm:spPr/>
      <dgm:t>
        <a:bodyPr/>
        <a:lstStyle/>
        <a:p>
          <a:endParaRPr lang="en-US"/>
        </a:p>
      </dgm:t>
    </dgm:pt>
    <dgm:pt modelId="{A9A4820B-827B-43C6-A16D-2A6CE380E3EA}" type="sibTrans" cxnId="{02569743-70BA-45B9-8B73-F45D054C52E8}">
      <dgm:prSet/>
      <dgm:spPr>
        <a:solidFill>
          <a:srgbClr val="FF6600">
            <a:alpha val="90000"/>
          </a:srgbClr>
        </a:solidFill>
      </dgm:spPr>
      <dgm:t>
        <a:bodyPr/>
        <a:lstStyle/>
        <a:p>
          <a:endParaRPr lang="en-US"/>
        </a:p>
      </dgm:t>
    </dgm:pt>
    <dgm:pt modelId="{6A012C17-5467-4332-9E7B-A33ADA6C4552}">
      <dgm:prSet phldrT="[Text]" custT="1"/>
      <dgm:spPr>
        <a:solidFill>
          <a:srgbClr val="000681"/>
        </a:solidFill>
      </dgm:spPr>
      <dgm:t>
        <a:bodyPr/>
        <a:lstStyle/>
        <a:p>
          <a:r>
            <a:rPr lang="en-US" sz="2800" b="1" dirty="0" smtClean="0">
              <a:solidFill>
                <a:schemeClr val="bg1"/>
              </a:solidFill>
            </a:rPr>
            <a:t>Develop Support Tools and Governance Structure</a:t>
          </a:r>
          <a:endParaRPr lang="en-US" sz="2400" dirty="0">
            <a:solidFill>
              <a:schemeClr val="bg1"/>
            </a:solidFill>
          </a:endParaRPr>
        </a:p>
      </dgm:t>
    </dgm:pt>
    <dgm:pt modelId="{10AE9C11-C0EF-4EF4-A573-705651838D38}" type="parTrans" cxnId="{31471734-3BE4-47E0-B6D6-CC110542BAF3}">
      <dgm:prSet/>
      <dgm:spPr/>
      <dgm:t>
        <a:bodyPr/>
        <a:lstStyle/>
        <a:p>
          <a:endParaRPr lang="en-US"/>
        </a:p>
      </dgm:t>
    </dgm:pt>
    <dgm:pt modelId="{C97D84F2-55FF-4AAB-8299-108D91C56043}" type="sibTrans" cxnId="{31471734-3BE4-47E0-B6D6-CC110542BAF3}">
      <dgm:prSet/>
      <dgm:spPr/>
      <dgm:t>
        <a:bodyPr/>
        <a:lstStyle/>
        <a:p>
          <a:endParaRPr lang="en-US"/>
        </a:p>
      </dgm:t>
    </dgm:pt>
    <dgm:pt modelId="{F2896CD9-2E6B-471B-B6B0-796340A73D99}">
      <dgm:prSet custT="1"/>
      <dgm:spPr>
        <a:solidFill>
          <a:srgbClr val="000681"/>
        </a:solidFill>
      </dgm:spPr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Assist in model analysis and building consensus for resource allocation algorithms</a:t>
          </a:r>
          <a:endParaRPr lang="en-US" sz="1800" dirty="0">
            <a:solidFill>
              <a:schemeClr val="bg1"/>
            </a:solidFill>
          </a:endParaRPr>
        </a:p>
      </dgm:t>
    </dgm:pt>
    <dgm:pt modelId="{DED2277E-F65A-4B11-B796-77CEA3A64890}" type="parTrans" cxnId="{3F011219-4416-46DC-815D-9CE33B6CE983}">
      <dgm:prSet/>
      <dgm:spPr/>
      <dgm:t>
        <a:bodyPr/>
        <a:lstStyle/>
        <a:p>
          <a:endParaRPr lang="en-US"/>
        </a:p>
      </dgm:t>
    </dgm:pt>
    <dgm:pt modelId="{4A3B7B25-1CF5-447C-B053-3DBF1584B27D}" type="sibTrans" cxnId="{3F011219-4416-46DC-815D-9CE33B6CE983}">
      <dgm:prSet/>
      <dgm:spPr/>
      <dgm:t>
        <a:bodyPr/>
        <a:lstStyle/>
        <a:p>
          <a:endParaRPr lang="en-US"/>
        </a:p>
      </dgm:t>
    </dgm:pt>
    <dgm:pt modelId="{7F114052-B6F0-433C-B5E6-FF21E06AA4AE}">
      <dgm:prSet custT="1"/>
      <dgm:spPr>
        <a:solidFill>
          <a:srgbClr val="000681"/>
        </a:solidFill>
      </dgm:spPr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Prepare stakeholders for successful management of the developed model</a:t>
          </a:r>
          <a:endParaRPr lang="en-US" sz="1800" dirty="0">
            <a:solidFill>
              <a:schemeClr val="bg1"/>
            </a:solidFill>
          </a:endParaRPr>
        </a:p>
      </dgm:t>
    </dgm:pt>
    <dgm:pt modelId="{0F0F6D90-5F83-4951-8E24-5980AB17718B}" type="parTrans" cxnId="{914F4A84-F0F1-4F02-B966-3521BFAADA27}">
      <dgm:prSet/>
      <dgm:spPr/>
      <dgm:t>
        <a:bodyPr/>
        <a:lstStyle/>
        <a:p>
          <a:endParaRPr lang="en-US"/>
        </a:p>
      </dgm:t>
    </dgm:pt>
    <dgm:pt modelId="{E921D9B6-1B45-4551-96F7-AD25EE06C9AB}" type="sibTrans" cxnId="{914F4A84-F0F1-4F02-B966-3521BFAADA27}">
      <dgm:prSet/>
      <dgm:spPr/>
      <dgm:t>
        <a:bodyPr/>
        <a:lstStyle/>
        <a:p>
          <a:endParaRPr lang="en-US"/>
        </a:p>
      </dgm:t>
    </dgm:pt>
    <dgm:pt modelId="{E44B64E5-14D9-472D-BD98-E65E2AECC13A}">
      <dgm:prSet custT="1"/>
      <dgm:spPr>
        <a:solidFill>
          <a:srgbClr val="000681">
            <a:alpha val="90000"/>
          </a:srgbClr>
        </a:solidFill>
      </dgm:spPr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Conduct dean and business officer meetings and collect feedback on model structure</a:t>
          </a:r>
          <a:endParaRPr lang="en-US" sz="2000" dirty="0">
            <a:solidFill>
              <a:schemeClr val="bg1"/>
            </a:solidFill>
          </a:endParaRPr>
        </a:p>
      </dgm:t>
    </dgm:pt>
    <dgm:pt modelId="{6E393546-915E-4DFA-B8C1-A9FE3FB1C366}" type="parTrans" cxnId="{077FC0A5-B08E-468C-AD93-11E960FC7494}">
      <dgm:prSet/>
      <dgm:spPr/>
      <dgm:t>
        <a:bodyPr/>
        <a:lstStyle/>
        <a:p>
          <a:endParaRPr lang="en-US"/>
        </a:p>
      </dgm:t>
    </dgm:pt>
    <dgm:pt modelId="{5204C151-2792-4DA6-AD67-2BC34E00961E}" type="sibTrans" cxnId="{077FC0A5-B08E-468C-AD93-11E960FC7494}">
      <dgm:prSet/>
      <dgm:spPr/>
      <dgm:t>
        <a:bodyPr/>
        <a:lstStyle/>
        <a:p>
          <a:endParaRPr lang="en-US"/>
        </a:p>
      </dgm:t>
    </dgm:pt>
    <dgm:pt modelId="{AF453BF8-D951-4DEE-B602-E2F73EA782B2}" type="pres">
      <dgm:prSet presAssocID="{A185A4F9-9674-4106-932E-F1CE4151829E}" presName="outerComposite" presStyleCnt="0">
        <dgm:presLayoutVars>
          <dgm:chMax val="5"/>
          <dgm:dir/>
          <dgm:resizeHandles val="exact"/>
        </dgm:presLayoutVars>
      </dgm:prSet>
      <dgm:spPr/>
    </dgm:pt>
    <dgm:pt modelId="{0B7342F4-FD89-465C-8D18-9F5248AAFFEE}" type="pres">
      <dgm:prSet presAssocID="{A185A4F9-9674-4106-932E-F1CE4151829E}" presName="dummyMaxCanvas" presStyleCnt="0">
        <dgm:presLayoutVars/>
      </dgm:prSet>
      <dgm:spPr/>
    </dgm:pt>
    <dgm:pt modelId="{B16FDA0A-92B1-4E5D-9FDC-D1DE8C5ABD49}" type="pres">
      <dgm:prSet presAssocID="{A185A4F9-9674-4106-932E-F1CE4151829E}" presName="ThreeNodes_1" presStyleLbl="node1" presStyleIdx="0" presStyleCnt="3" custScaleY="111494" custLinFactNeighborY="40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7F938F-6BBA-4E50-A628-4233AF5ED04B}" type="pres">
      <dgm:prSet presAssocID="{A185A4F9-9674-4106-932E-F1CE4151829E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A31CCE-EEC4-4333-8AE0-E5CEE11D3099}" type="pres">
      <dgm:prSet presAssocID="{A185A4F9-9674-4106-932E-F1CE4151829E}" presName="ThreeNodes_3" presStyleLbl="node1" presStyleIdx="2" presStyleCnt="3" custScaleY="113793" custLinFactNeighborY="-34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5AF48E-0ABA-4F5D-8D76-5802E5F0EA23}" type="pres">
      <dgm:prSet presAssocID="{A185A4F9-9674-4106-932E-F1CE4151829E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A2E37C-46E6-4F9A-93EE-47B17963334D}" type="pres">
      <dgm:prSet presAssocID="{A185A4F9-9674-4106-932E-F1CE4151829E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CF36E8-7162-48D3-8414-6F2CF1645F85}" type="pres">
      <dgm:prSet presAssocID="{A185A4F9-9674-4106-932E-F1CE4151829E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312736-06ED-41F7-A2DD-56EB4871E8B1}" type="pres">
      <dgm:prSet presAssocID="{A185A4F9-9674-4106-932E-F1CE4151829E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BD2138-C413-49A5-AE54-5F9C1058A704}" type="pres">
      <dgm:prSet presAssocID="{A185A4F9-9674-4106-932E-F1CE4151829E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8546BDB-3DE3-4711-8909-DC170E4951BF}" type="presOf" srcId="{7F114052-B6F0-433C-B5E6-FF21E06AA4AE}" destId="{93BD2138-C413-49A5-AE54-5F9C1058A704}" srcOrd="1" destOrd="1" presId="urn:microsoft.com/office/officeart/2005/8/layout/vProcess5"/>
    <dgm:cxn modelId="{A3F240A3-9850-42C6-924B-BB2D371ADBAA}" type="presOf" srcId="{12B11084-58A4-4A50-948C-AD355629BC44}" destId="{9D7F938F-6BBA-4E50-A628-4233AF5ED04B}" srcOrd="0" destOrd="0" presId="urn:microsoft.com/office/officeart/2005/8/layout/vProcess5"/>
    <dgm:cxn modelId="{A979FA3B-C6A3-47B8-A633-1E4818A04441}" type="presOf" srcId="{E44B64E5-14D9-472D-BD98-E65E2AECC13A}" destId="{9DCF36E8-7162-48D3-8414-6F2CF1645F85}" srcOrd="1" destOrd="1" presId="urn:microsoft.com/office/officeart/2005/8/layout/vProcess5"/>
    <dgm:cxn modelId="{914F4A84-F0F1-4F02-B966-3521BFAADA27}" srcId="{6A012C17-5467-4332-9E7B-A33ADA6C4552}" destId="{7F114052-B6F0-433C-B5E6-FF21E06AA4AE}" srcOrd="0" destOrd="0" parTransId="{0F0F6D90-5F83-4951-8E24-5980AB17718B}" sibTransId="{E921D9B6-1B45-4551-96F7-AD25EE06C9AB}"/>
    <dgm:cxn modelId="{002CB981-4AD3-46BD-98B2-B9DF5449B113}" type="presOf" srcId="{05BA6CEB-6F7B-4534-8587-656727EAEB55}" destId="{9DCF36E8-7162-48D3-8414-6F2CF1645F85}" srcOrd="1" destOrd="0" presId="urn:microsoft.com/office/officeart/2005/8/layout/vProcess5"/>
    <dgm:cxn modelId="{B90FFF10-66A5-41A9-A1EF-A5274943878E}" type="presOf" srcId="{6A012C17-5467-4332-9E7B-A33ADA6C4552}" destId="{93BD2138-C413-49A5-AE54-5F9C1058A704}" srcOrd="1" destOrd="0" presId="urn:microsoft.com/office/officeart/2005/8/layout/vProcess5"/>
    <dgm:cxn modelId="{023D6E0E-976E-476C-A2D7-76EE836794C9}" srcId="{A185A4F9-9674-4106-932E-F1CE4151829E}" destId="{05BA6CEB-6F7B-4534-8587-656727EAEB55}" srcOrd="0" destOrd="0" parTransId="{42863559-AAEE-407B-BEFC-5D1D3CC39AFE}" sibTransId="{72EA62BA-56D7-4DDF-82D4-145F13ED4F04}"/>
    <dgm:cxn modelId="{077FC0A5-B08E-468C-AD93-11E960FC7494}" srcId="{05BA6CEB-6F7B-4534-8587-656727EAEB55}" destId="{E44B64E5-14D9-472D-BD98-E65E2AECC13A}" srcOrd="0" destOrd="0" parTransId="{6E393546-915E-4DFA-B8C1-A9FE3FB1C366}" sibTransId="{5204C151-2792-4DA6-AD67-2BC34E00961E}"/>
    <dgm:cxn modelId="{FBC02C2C-B054-413C-8814-82A64B2D2B58}" type="presOf" srcId="{F2896CD9-2E6B-471B-B6B0-796340A73D99}" destId="{D4312736-06ED-41F7-A2DD-56EB4871E8B1}" srcOrd="1" destOrd="1" presId="urn:microsoft.com/office/officeart/2005/8/layout/vProcess5"/>
    <dgm:cxn modelId="{A38BB6CC-C5C7-479F-B8B0-DE4854092E6D}" type="presOf" srcId="{12B11084-58A4-4A50-948C-AD355629BC44}" destId="{D4312736-06ED-41F7-A2DD-56EB4871E8B1}" srcOrd="1" destOrd="0" presId="urn:microsoft.com/office/officeart/2005/8/layout/vProcess5"/>
    <dgm:cxn modelId="{BFCFCDD3-3518-48A6-9CFE-FDC9A69B43CB}" type="presOf" srcId="{6A012C17-5467-4332-9E7B-A33ADA6C4552}" destId="{1DA31CCE-EEC4-4333-8AE0-E5CEE11D3099}" srcOrd="0" destOrd="0" presId="urn:microsoft.com/office/officeart/2005/8/layout/vProcess5"/>
    <dgm:cxn modelId="{3F011219-4416-46DC-815D-9CE33B6CE983}" srcId="{12B11084-58A4-4A50-948C-AD355629BC44}" destId="{F2896CD9-2E6B-471B-B6B0-796340A73D99}" srcOrd="0" destOrd="0" parTransId="{DED2277E-F65A-4B11-B796-77CEA3A64890}" sibTransId="{4A3B7B25-1CF5-447C-B053-3DBF1584B27D}"/>
    <dgm:cxn modelId="{6A9FB28E-281A-42FE-A026-00C630706434}" type="presOf" srcId="{A185A4F9-9674-4106-932E-F1CE4151829E}" destId="{AF453BF8-D951-4DEE-B602-E2F73EA782B2}" srcOrd="0" destOrd="0" presId="urn:microsoft.com/office/officeart/2005/8/layout/vProcess5"/>
    <dgm:cxn modelId="{4062B919-A5A6-41D3-A3F2-1246053BE3DC}" type="presOf" srcId="{A9A4820B-827B-43C6-A16D-2A6CE380E3EA}" destId="{17A2E37C-46E6-4F9A-93EE-47B17963334D}" srcOrd="0" destOrd="0" presId="urn:microsoft.com/office/officeart/2005/8/layout/vProcess5"/>
    <dgm:cxn modelId="{02569743-70BA-45B9-8B73-F45D054C52E8}" srcId="{A185A4F9-9674-4106-932E-F1CE4151829E}" destId="{12B11084-58A4-4A50-948C-AD355629BC44}" srcOrd="1" destOrd="0" parTransId="{4AE2E16E-BA4A-40F4-8B3B-5FA2F0D8F518}" sibTransId="{A9A4820B-827B-43C6-A16D-2A6CE380E3EA}"/>
    <dgm:cxn modelId="{31471734-3BE4-47E0-B6D6-CC110542BAF3}" srcId="{A185A4F9-9674-4106-932E-F1CE4151829E}" destId="{6A012C17-5467-4332-9E7B-A33ADA6C4552}" srcOrd="2" destOrd="0" parTransId="{10AE9C11-C0EF-4EF4-A573-705651838D38}" sibTransId="{C97D84F2-55FF-4AAB-8299-108D91C56043}"/>
    <dgm:cxn modelId="{2FE21681-B901-43F2-AB3E-2FD1D904C2FC}" type="presOf" srcId="{F2896CD9-2E6B-471B-B6B0-796340A73D99}" destId="{9D7F938F-6BBA-4E50-A628-4233AF5ED04B}" srcOrd="0" destOrd="1" presId="urn:microsoft.com/office/officeart/2005/8/layout/vProcess5"/>
    <dgm:cxn modelId="{01B980BB-7E96-4B38-8B0B-D99FAD25397E}" type="presOf" srcId="{72EA62BA-56D7-4DDF-82D4-145F13ED4F04}" destId="{A65AF48E-0ABA-4F5D-8D76-5802E5F0EA23}" srcOrd="0" destOrd="0" presId="urn:microsoft.com/office/officeart/2005/8/layout/vProcess5"/>
    <dgm:cxn modelId="{53B7DE4E-C6E1-4969-BC27-BBEDD9C9ECAF}" type="presOf" srcId="{05BA6CEB-6F7B-4534-8587-656727EAEB55}" destId="{B16FDA0A-92B1-4E5D-9FDC-D1DE8C5ABD49}" srcOrd="0" destOrd="0" presId="urn:microsoft.com/office/officeart/2005/8/layout/vProcess5"/>
    <dgm:cxn modelId="{5A1BC534-C2C4-4544-BDD1-F431604E20DF}" type="presOf" srcId="{7F114052-B6F0-433C-B5E6-FF21E06AA4AE}" destId="{1DA31CCE-EEC4-4333-8AE0-E5CEE11D3099}" srcOrd="0" destOrd="1" presId="urn:microsoft.com/office/officeart/2005/8/layout/vProcess5"/>
    <dgm:cxn modelId="{BEC7699F-06EE-48B1-8317-0687E8123FDE}" type="presOf" srcId="{E44B64E5-14D9-472D-BD98-E65E2AECC13A}" destId="{B16FDA0A-92B1-4E5D-9FDC-D1DE8C5ABD49}" srcOrd="0" destOrd="1" presId="urn:microsoft.com/office/officeart/2005/8/layout/vProcess5"/>
    <dgm:cxn modelId="{EA1DC18B-E201-41CC-BBBC-578AB0F0D01C}" type="presParOf" srcId="{AF453BF8-D951-4DEE-B602-E2F73EA782B2}" destId="{0B7342F4-FD89-465C-8D18-9F5248AAFFEE}" srcOrd="0" destOrd="0" presId="urn:microsoft.com/office/officeart/2005/8/layout/vProcess5"/>
    <dgm:cxn modelId="{DD61B4B2-9D40-478C-B5CF-0EA97358DE58}" type="presParOf" srcId="{AF453BF8-D951-4DEE-B602-E2F73EA782B2}" destId="{B16FDA0A-92B1-4E5D-9FDC-D1DE8C5ABD49}" srcOrd="1" destOrd="0" presId="urn:microsoft.com/office/officeart/2005/8/layout/vProcess5"/>
    <dgm:cxn modelId="{A461BAEA-DE90-40DA-AB1A-D57BD8C4BC2A}" type="presParOf" srcId="{AF453BF8-D951-4DEE-B602-E2F73EA782B2}" destId="{9D7F938F-6BBA-4E50-A628-4233AF5ED04B}" srcOrd="2" destOrd="0" presId="urn:microsoft.com/office/officeart/2005/8/layout/vProcess5"/>
    <dgm:cxn modelId="{4CC3D25A-953B-4085-ABB4-0D496DA0B47F}" type="presParOf" srcId="{AF453BF8-D951-4DEE-B602-E2F73EA782B2}" destId="{1DA31CCE-EEC4-4333-8AE0-E5CEE11D3099}" srcOrd="3" destOrd="0" presId="urn:microsoft.com/office/officeart/2005/8/layout/vProcess5"/>
    <dgm:cxn modelId="{0ACF75D8-9D49-4498-A09A-5679E3C76B53}" type="presParOf" srcId="{AF453BF8-D951-4DEE-B602-E2F73EA782B2}" destId="{A65AF48E-0ABA-4F5D-8D76-5802E5F0EA23}" srcOrd="4" destOrd="0" presId="urn:microsoft.com/office/officeart/2005/8/layout/vProcess5"/>
    <dgm:cxn modelId="{72C5968B-5928-4C5C-8694-5A6E6743609D}" type="presParOf" srcId="{AF453BF8-D951-4DEE-B602-E2F73EA782B2}" destId="{17A2E37C-46E6-4F9A-93EE-47B17963334D}" srcOrd="5" destOrd="0" presId="urn:microsoft.com/office/officeart/2005/8/layout/vProcess5"/>
    <dgm:cxn modelId="{1E7F9B29-620F-43B9-9BF2-59B3A4E82DFB}" type="presParOf" srcId="{AF453BF8-D951-4DEE-B602-E2F73EA782B2}" destId="{9DCF36E8-7162-48D3-8414-6F2CF1645F85}" srcOrd="6" destOrd="0" presId="urn:microsoft.com/office/officeart/2005/8/layout/vProcess5"/>
    <dgm:cxn modelId="{DE7A68FC-E110-40F6-88B9-991123495B0D}" type="presParOf" srcId="{AF453BF8-D951-4DEE-B602-E2F73EA782B2}" destId="{D4312736-06ED-41F7-A2DD-56EB4871E8B1}" srcOrd="7" destOrd="0" presId="urn:microsoft.com/office/officeart/2005/8/layout/vProcess5"/>
    <dgm:cxn modelId="{FC40718E-6E6C-4C59-BEF5-1263428B6A36}" type="presParOf" srcId="{AF453BF8-D951-4DEE-B602-E2F73EA782B2}" destId="{93BD2138-C413-49A5-AE54-5F9C1058A704}" srcOrd="8" destOrd="0" presId="urn:microsoft.com/office/officeart/2005/8/layout/vProcess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6FDA0A-92B1-4E5D-9FDC-D1DE8C5ABD49}">
      <dsp:nvSpPr>
        <dsp:cNvPr id="0" name=""/>
        <dsp:cNvSpPr/>
      </dsp:nvSpPr>
      <dsp:spPr>
        <a:xfrm>
          <a:off x="0" y="-30478"/>
          <a:ext cx="7124700" cy="1478276"/>
        </a:xfrm>
        <a:prstGeom prst="roundRect">
          <a:avLst>
            <a:gd name="adj" fmla="val 10000"/>
          </a:avLst>
        </a:prstGeom>
        <a:solidFill>
          <a:srgbClr val="000681">
            <a:alpha val="9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bg1"/>
              </a:solidFill>
            </a:rPr>
            <a:t>Improve Understanding of Schools and Colleges</a:t>
          </a:r>
          <a:endParaRPr lang="en-US" sz="2400" b="1" kern="1200" dirty="0">
            <a:solidFill>
              <a:schemeClr val="bg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bg1"/>
              </a:solidFill>
            </a:rPr>
            <a:t>Conduct dean and business officer meetings and collect feedback on model structure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43297" y="12819"/>
        <a:ext cx="5685045" cy="1391682"/>
      </dsp:txXfrm>
    </dsp:sp>
    <dsp:sp modelId="{9D7F938F-6BBA-4E50-A628-4233AF5ED04B}">
      <dsp:nvSpPr>
        <dsp:cNvPr id="0" name=""/>
        <dsp:cNvSpPr/>
      </dsp:nvSpPr>
      <dsp:spPr>
        <a:xfrm>
          <a:off x="628649" y="1539239"/>
          <a:ext cx="7124700" cy="1325880"/>
        </a:xfrm>
        <a:prstGeom prst="roundRect">
          <a:avLst>
            <a:gd name="adj" fmla="val 10000"/>
          </a:avLst>
        </a:prstGeom>
        <a:solidFill>
          <a:srgbClr val="00068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bg1"/>
              </a:solidFill>
            </a:rPr>
            <a:t>Support Steering Committee</a:t>
          </a:r>
          <a:endParaRPr lang="en-US" sz="2400" kern="1200" dirty="0">
            <a:solidFill>
              <a:schemeClr val="bg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bg1"/>
              </a:solidFill>
            </a:rPr>
            <a:t>Assist in model analysis and building consensus for resource allocation algorithms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667483" y="1578073"/>
        <a:ext cx="5556560" cy="1248212"/>
      </dsp:txXfrm>
    </dsp:sp>
    <dsp:sp modelId="{1DA31CCE-EEC4-4333-8AE0-E5CEE11D3099}">
      <dsp:nvSpPr>
        <dsp:cNvPr id="0" name=""/>
        <dsp:cNvSpPr/>
      </dsp:nvSpPr>
      <dsp:spPr>
        <a:xfrm>
          <a:off x="1257299" y="2948943"/>
          <a:ext cx="7124700" cy="1508758"/>
        </a:xfrm>
        <a:prstGeom prst="roundRect">
          <a:avLst>
            <a:gd name="adj" fmla="val 10000"/>
          </a:avLst>
        </a:prstGeom>
        <a:solidFill>
          <a:srgbClr val="00068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bg1"/>
              </a:solidFill>
            </a:rPr>
            <a:t>Develop Support Tools and Governance Structure</a:t>
          </a:r>
          <a:endParaRPr lang="en-US" sz="2400" kern="1200" dirty="0">
            <a:solidFill>
              <a:schemeClr val="bg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bg1"/>
              </a:solidFill>
            </a:rPr>
            <a:t>Prepare stakeholders for successful management of the developed model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1301489" y="2993133"/>
        <a:ext cx="5545848" cy="1420378"/>
      </dsp:txXfrm>
    </dsp:sp>
    <dsp:sp modelId="{A65AF48E-0ABA-4F5D-8D76-5802E5F0EA23}">
      <dsp:nvSpPr>
        <dsp:cNvPr id="0" name=""/>
        <dsp:cNvSpPr/>
      </dsp:nvSpPr>
      <dsp:spPr>
        <a:xfrm>
          <a:off x="6262878" y="997838"/>
          <a:ext cx="861822" cy="861822"/>
        </a:xfrm>
        <a:prstGeom prst="downArrow">
          <a:avLst>
            <a:gd name="adj1" fmla="val 55000"/>
            <a:gd name="adj2" fmla="val 45000"/>
          </a:avLst>
        </a:prstGeom>
        <a:solidFill>
          <a:srgbClr val="FF660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456788" y="997838"/>
        <a:ext cx="474002" cy="648521"/>
      </dsp:txXfrm>
    </dsp:sp>
    <dsp:sp modelId="{17A2E37C-46E6-4F9A-93EE-47B17963334D}">
      <dsp:nvSpPr>
        <dsp:cNvPr id="0" name=""/>
        <dsp:cNvSpPr/>
      </dsp:nvSpPr>
      <dsp:spPr>
        <a:xfrm>
          <a:off x="6891528" y="2535859"/>
          <a:ext cx="861822" cy="861822"/>
        </a:xfrm>
        <a:prstGeom prst="downArrow">
          <a:avLst>
            <a:gd name="adj1" fmla="val 55000"/>
            <a:gd name="adj2" fmla="val 45000"/>
          </a:avLst>
        </a:prstGeom>
        <a:solidFill>
          <a:srgbClr val="FF660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7085438" y="2535859"/>
        <a:ext cx="474002" cy="6485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196" cy="479733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335" y="1"/>
            <a:ext cx="3169196" cy="479733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A49A7ADE-9B52-48E2-B703-81F9BC4B18FB}" type="datetimeFigureOut">
              <a:rPr lang="en-US" smtClean="0"/>
              <a:t>11/5/2013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19830"/>
            <a:ext cx="3169196" cy="479733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335" y="9119830"/>
            <a:ext cx="3169196" cy="479733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5751DCDC-2D70-4EC1-91D6-F208AD7B5D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567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920" cy="480060"/>
          </a:xfrm>
          <a:prstGeom prst="rect">
            <a:avLst/>
          </a:prstGeom>
        </p:spPr>
        <p:txBody>
          <a:bodyPr vert="horz" lIns="96629" tIns="48314" rIns="96629" bIns="483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29" tIns="48314" rIns="96629" bIns="48314" rtlCol="0"/>
          <a:lstStyle>
            <a:lvl1pPr algn="r">
              <a:defRPr sz="1200"/>
            </a:lvl1pPr>
          </a:lstStyle>
          <a:p>
            <a:fld id="{7849C5FA-ECAB-432C-851D-014D7972703B}" type="datetimeFigureOut">
              <a:rPr lang="en-US" smtClean="0"/>
              <a:t>11/5/2013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9" tIns="48314" rIns="96629" bIns="483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29" tIns="48314" rIns="96629" bIns="4831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5"/>
            <a:ext cx="3169920" cy="480060"/>
          </a:xfrm>
          <a:prstGeom prst="rect">
            <a:avLst/>
          </a:prstGeom>
        </p:spPr>
        <p:txBody>
          <a:bodyPr vert="horz" lIns="96629" tIns="48314" rIns="96629" bIns="483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29" tIns="48314" rIns="96629" bIns="48314" rtlCol="0" anchor="b"/>
          <a:lstStyle>
            <a:lvl1pPr algn="r">
              <a:defRPr sz="1200"/>
            </a:lvl1pPr>
          </a:lstStyle>
          <a:p>
            <a:fld id="{A809C778-7CCE-4D37-82D3-0E54483150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148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0793">
              <a:defRPr/>
            </a:pPr>
            <a:r>
              <a:rPr lang="en-US" dirty="0" smtClean="0"/>
              <a:t>Demographics: in vs. out of state students; student</a:t>
            </a:r>
            <a:r>
              <a:rPr lang="en-US" baseline="0" dirty="0" smtClean="0"/>
              <a:t> as FT/PT (time since HS graduation/employment status/family considerations); decreasing population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419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0793">
              <a:defRPr/>
            </a:pPr>
            <a:r>
              <a:rPr lang="en-US" baseline="0" dirty="0" smtClean="0"/>
              <a:t>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419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91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 txBox="1">
            <a:spLocks noGrp="1" noChangeArrowheads="1"/>
          </p:cNvSpPr>
          <p:nvPr/>
        </p:nvSpPr>
        <p:spPr bwMode="auto">
          <a:xfrm>
            <a:off x="4143589" y="9119631"/>
            <a:ext cx="3171613" cy="48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70" tIns="48334" rIns="96670" bIns="48334" anchor="b"/>
          <a:lstStyle/>
          <a:p>
            <a:pPr algn="r" defTabSz="965243" fontAlgn="auto">
              <a:spcBef>
                <a:spcPts val="0"/>
              </a:spcBef>
              <a:spcAft>
                <a:spcPts val="0"/>
              </a:spcAft>
            </a:pPr>
            <a:fld id="{B0892845-72C8-4A87-80A7-C477BA57D86F}" type="slidenum">
              <a:rPr lang="en-US" sz="1900">
                <a:solidFill>
                  <a:srgbClr val="000000"/>
                </a:solidFill>
                <a:latin typeface="Calibri"/>
              </a:rPr>
              <a:pPr algn="r" defTabSz="965243" fontAlgn="auto">
                <a:spcBef>
                  <a:spcPts val="0"/>
                </a:spcBef>
                <a:spcAft>
                  <a:spcPts val="0"/>
                </a:spcAft>
              </a:pPr>
              <a:t>7</a:t>
            </a:fld>
            <a:endParaRPr lang="en-US" sz="19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6350" y="720725"/>
            <a:ext cx="4794250" cy="3595688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057" y="4558979"/>
            <a:ext cx="5361094" cy="4320708"/>
          </a:xfrm>
          <a:noFill/>
          <a:ln/>
        </p:spPr>
        <p:txBody>
          <a:bodyPr lIns="96670" tIns="48334" rIns="96670" bIns="48334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913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681"/>
                </a:solidFill>
              </a:rPr>
              <a:t>Note:  Although “all-funds” may be included for transparency purposes, </a:t>
            </a:r>
            <a:r>
              <a:rPr lang="en-US" u="sng" dirty="0">
                <a:solidFill>
                  <a:srgbClr val="000681"/>
                </a:solidFill>
              </a:rPr>
              <a:t>not</a:t>
            </a:r>
            <a:r>
              <a:rPr lang="en-US" dirty="0">
                <a:solidFill>
                  <a:srgbClr val="000681"/>
                </a:solidFill>
              </a:rPr>
              <a:t> all funds will be considered in the creation of central pool of resources.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526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681"/>
                </a:solidFill>
              </a:rPr>
              <a:t>Note:  Although “all-funds” may be included for transparency purposes, </a:t>
            </a:r>
            <a:r>
              <a:rPr lang="en-US" u="sng" dirty="0">
                <a:solidFill>
                  <a:srgbClr val="000681"/>
                </a:solidFill>
              </a:rPr>
              <a:t>not</a:t>
            </a:r>
            <a:r>
              <a:rPr lang="en-US" dirty="0">
                <a:solidFill>
                  <a:srgbClr val="000681"/>
                </a:solidFill>
              </a:rPr>
              <a:t> all funds will be considered in the creation of central pool of resources.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526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67" descr="Tower logo.png                                                 0016DEDBMacintosh HD                   BE74CF2D: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3962400" cy="373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2113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213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976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0075" y="469900"/>
            <a:ext cx="8247063" cy="51895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  <a:lvl2pPr>
              <a:defRPr>
                <a:latin typeface="Arial" pitchFamily="34" charset="0"/>
              </a:defRPr>
            </a:lvl2pPr>
            <a:lvl3pPr>
              <a:defRPr>
                <a:latin typeface="Arial" pitchFamily="34" charset="0"/>
              </a:defRPr>
            </a:lvl3pPr>
            <a:lvl4pPr>
              <a:defRPr>
                <a:latin typeface="Arial" pitchFamily="34" charset="0"/>
              </a:defRPr>
            </a:lvl4pPr>
            <a:lvl5pPr>
              <a:defRPr>
                <a:latin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spcBef>
                <a:spcPct val="25000"/>
              </a:spcBef>
              <a:defRPr b="1">
                <a:cs typeface="+mn-cs"/>
              </a:defRPr>
            </a:lvl1pPr>
          </a:lstStyle>
          <a:p>
            <a:pPr>
              <a:defRPr/>
            </a:pPr>
            <a:fld id="{CBD33199-FD59-412E-BA6E-216A2C964C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 smtClean="0"/>
              <a:t>© 2013 Huron Consulting Group. All Rights Reserved. Proprietary &amp; Confidential.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8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Subtitle-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5760" y="164592"/>
            <a:ext cx="6885940" cy="1470025"/>
          </a:xfrm>
          <a:prstGeom prst="rect">
            <a:avLst/>
          </a:prstGeom>
        </p:spPr>
        <p:txBody>
          <a:bodyPr vert="horz"/>
          <a:lstStyle>
            <a:lvl1pPr algn="l">
              <a:defRPr sz="28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Title is Arial Narrow pt. 28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760" y="676656"/>
            <a:ext cx="6400800" cy="567267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000" cap="none" baseline="0">
                <a:solidFill>
                  <a:srgbClr val="FFFFFF"/>
                </a:solidFill>
                <a:latin typeface="Arial Narrow"/>
                <a:cs typeface="Arial Narrow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Subtitle is Arial Narrow, pt 20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365760" y="1371600"/>
            <a:ext cx="8412480" cy="4846320"/>
          </a:xfrm>
          <a:prstGeom prst="rect">
            <a:avLst/>
          </a:prstGeom>
        </p:spPr>
        <p:txBody>
          <a:bodyPr vert="horz"/>
          <a:lstStyle>
            <a:lvl1pPr marL="347663" indent="-347663">
              <a:buFont typeface="Wingdings" pitchFamily="2" charset="2"/>
              <a:buNone/>
              <a:defRPr sz="2400">
                <a:latin typeface="Arial Narrow"/>
                <a:cs typeface="Arial Narrow"/>
              </a:defRPr>
            </a:lvl1pPr>
            <a:lvl2pPr marL="682625" indent="-334963">
              <a:buFont typeface="Arial" pitchFamily="34" charset="0"/>
              <a:buChar char="•"/>
              <a:defRPr sz="2400">
                <a:latin typeface="Arial Narrow"/>
                <a:cs typeface="Arial Narrow"/>
              </a:defRPr>
            </a:lvl2pPr>
            <a:lvl3pPr marL="1030288" indent="-347663">
              <a:buFont typeface="Arial Narrow" pitchFamily="34" charset="0"/>
              <a:buChar char="–"/>
              <a:defRPr sz="2000">
                <a:latin typeface="Arial Narrow"/>
                <a:cs typeface="Arial Narrow"/>
              </a:defRPr>
            </a:lvl3pPr>
            <a:lvl4pPr marL="1379538" indent="-349250">
              <a:buFont typeface="Courier New" pitchFamily="49" charset="0"/>
              <a:buChar char="o"/>
              <a:defRPr sz="1800">
                <a:latin typeface="Arial Narrow"/>
                <a:cs typeface="Arial Narrow"/>
              </a:defRPr>
            </a:lvl4pPr>
            <a:lvl5pPr marL="1712913" indent="-333375">
              <a:defRPr sz="1800">
                <a:latin typeface="Arial Narrow"/>
                <a:cs typeface="Arial Narrow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</p:spTree>
    <p:extLst>
      <p:ext uri="{BB962C8B-B14F-4D97-AF65-F5344CB8AC3E}">
        <p14:creationId xmlns:p14="http://schemas.microsoft.com/office/powerpoint/2010/main" val="3939989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Subtitle-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5760" y="164592"/>
            <a:ext cx="7772400" cy="1470025"/>
          </a:xfrm>
          <a:prstGeom prst="rect">
            <a:avLst/>
          </a:prstGeom>
        </p:spPr>
        <p:txBody>
          <a:bodyPr vert="horz"/>
          <a:lstStyle>
            <a:lvl1pPr algn="l">
              <a:defRPr sz="28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Title is Arial Narrow pt. 28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760" y="676656"/>
            <a:ext cx="6400800" cy="567267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000" cap="none" baseline="0">
                <a:solidFill>
                  <a:srgbClr val="FFFFFF"/>
                </a:solidFill>
                <a:latin typeface="Arial Narrow"/>
                <a:cs typeface="Arial Narrow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Subtitle is Arial Narrow, pt 20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365760" y="1371600"/>
            <a:ext cx="8412480" cy="4846320"/>
          </a:xfrm>
          <a:prstGeom prst="rect">
            <a:avLst/>
          </a:prstGeom>
        </p:spPr>
        <p:txBody>
          <a:bodyPr vert="horz"/>
          <a:lstStyle>
            <a:lvl1pPr marL="347663" indent="-347663">
              <a:buFont typeface="Wingdings" pitchFamily="2" charset="2"/>
              <a:buChar char="§"/>
              <a:defRPr sz="2800">
                <a:latin typeface="Arial Narrow"/>
                <a:cs typeface="Arial Narrow"/>
              </a:defRPr>
            </a:lvl1pPr>
            <a:lvl2pPr marL="682625" indent="-334963">
              <a:buFont typeface="Arial" pitchFamily="34" charset="0"/>
              <a:buChar char="•"/>
              <a:defRPr sz="2400">
                <a:latin typeface="Arial Narrow"/>
                <a:cs typeface="Arial Narrow"/>
              </a:defRPr>
            </a:lvl2pPr>
            <a:lvl3pPr marL="1030288" indent="-347663">
              <a:buFont typeface="Arial Narrow" pitchFamily="34" charset="0"/>
              <a:buChar char="–"/>
              <a:defRPr sz="2000">
                <a:latin typeface="Arial Narrow"/>
                <a:cs typeface="Arial Narrow"/>
              </a:defRPr>
            </a:lvl3pPr>
            <a:lvl4pPr marL="1379538" indent="-349250">
              <a:buFont typeface="Courier New" pitchFamily="49" charset="0"/>
              <a:buChar char="o"/>
              <a:defRPr sz="1800">
                <a:latin typeface="Arial Narrow"/>
                <a:cs typeface="Arial Narrow"/>
              </a:defRPr>
            </a:lvl4pPr>
            <a:lvl5pPr marL="1712913" indent="-333375">
              <a:defRPr sz="1800">
                <a:latin typeface="Arial Narrow"/>
                <a:cs typeface="Arial Narrow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</p:spTree>
    <p:extLst>
      <p:ext uri="{BB962C8B-B14F-4D97-AF65-F5344CB8AC3E}">
        <p14:creationId xmlns:p14="http://schemas.microsoft.com/office/powerpoint/2010/main" val="2155237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No Subtitle-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5760" y="329184"/>
            <a:ext cx="6773332" cy="632513"/>
          </a:xfrm>
          <a:prstGeom prst="rect">
            <a:avLst/>
          </a:prstGeom>
        </p:spPr>
        <p:txBody>
          <a:bodyPr vert="horz"/>
          <a:lstStyle>
            <a:lvl1pPr algn="l">
              <a:defRPr sz="28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Title is Arial Narrow pt. 28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365760" y="1371600"/>
            <a:ext cx="8412480" cy="4846320"/>
          </a:xfrm>
          <a:prstGeom prst="rect">
            <a:avLst/>
          </a:prstGeom>
        </p:spPr>
        <p:txBody>
          <a:bodyPr vert="horz"/>
          <a:lstStyle>
            <a:lvl1pPr marL="347663" indent="-347663">
              <a:buFont typeface="Wingdings" pitchFamily="2" charset="2"/>
              <a:buChar char="§"/>
              <a:defRPr sz="2800">
                <a:latin typeface="Arial Narrow"/>
                <a:cs typeface="Arial Narrow"/>
              </a:defRPr>
            </a:lvl1pPr>
            <a:lvl2pPr marL="682625" indent="-334963">
              <a:buFont typeface="Arial" pitchFamily="34" charset="0"/>
              <a:buChar char="•"/>
              <a:defRPr sz="2400">
                <a:latin typeface="Arial Narrow"/>
                <a:cs typeface="Arial Narrow"/>
              </a:defRPr>
            </a:lvl2pPr>
            <a:lvl3pPr marL="1030288" indent="-347663">
              <a:buFont typeface="Arial Narrow" pitchFamily="34" charset="0"/>
              <a:buChar char="–"/>
              <a:defRPr sz="2000">
                <a:latin typeface="Arial Narrow"/>
                <a:cs typeface="Arial Narrow"/>
              </a:defRPr>
            </a:lvl3pPr>
            <a:lvl4pPr marL="1379538" indent="-349250">
              <a:buFont typeface="Courier New" pitchFamily="49" charset="0"/>
              <a:buChar char="o"/>
              <a:defRPr sz="1800">
                <a:latin typeface="Arial Narrow"/>
                <a:cs typeface="Arial Narrow"/>
              </a:defRPr>
            </a:lvl4pPr>
            <a:lvl5pPr marL="1712913" indent="-333375">
              <a:defRPr sz="1800">
                <a:latin typeface="Arial Narrow"/>
                <a:cs typeface="Arial Narrow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</p:spTree>
    <p:extLst>
      <p:ext uri="{BB962C8B-B14F-4D97-AF65-F5344CB8AC3E}">
        <p14:creationId xmlns:p14="http://schemas.microsoft.com/office/powerpoint/2010/main" val="259008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5760" y="324246"/>
            <a:ext cx="6860540" cy="633694"/>
          </a:xfrm>
          <a:prstGeom prst="rect">
            <a:avLst/>
          </a:prstGeom>
        </p:spPr>
        <p:txBody>
          <a:bodyPr vert="horz"/>
          <a:lstStyle>
            <a:lvl1pPr algn="l">
              <a:defRPr sz="2800" b="1">
                <a:solidFill>
                  <a:srgbClr val="FFFFFF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Title is Arial Narrow pt. 28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0"/>
          </p:nvPr>
        </p:nvSpPr>
        <p:spPr>
          <a:xfrm>
            <a:off x="365760" y="1371600"/>
            <a:ext cx="8412480" cy="4846320"/>
          </a:xfrm>
          <a:prstGeom prst="rect">
            <a:avLst/>
          </a:prstGeom>
        </p:spPr>
        <p:txBody>
          <a:bodyPr vert="horz"/>
          <a:lstStyle>
            <a:lvl1pPr marL="347663" indent="-347663">
              <a:buFont typeface="Wingdings" pitchFamily="2" charset="2"/>
              <a:buNone/>
              <a:defRPr sz="2400">
                <a:latin typeface="Arial Narrow"/>
                <a:cs typeface="Arial Narrow"/>
              </a:defRPr>
            </a:lvl1pPr>
            <a:lvl2pPr marL="682625" indent="-334963">
              <a:buFont typeface="Arial" pitchFamily="34" charset="0"/>
              <a:buChar char="•"/>
              <a:defRPr sz="2400">
                <a:latin typeface="Arial Narrow"/>
                <a:cs typeface="Arial Narrow"/>
              </a:defRPr>
            </a:lvl2pPr>
            <a:lvl3pPr marL="1030288" indent="-347663">
              <a:buFont typeface="Arial Narrow" pitchFamily="34" charset="0"/>
              <a:buChar char="–"/>
              <a:defRPr sz="2000">
                <a:latin typeface="Arial Narrow"/>
                <a:cs typeface="Arial Narrow"/>
              </a:defRPr>
            </a:lvl3pPr>
            <a:lvl4pPr marL="1379538" indent="-349250">
              <a:buFont typeface="Courier New" pitchFamily="49" charset="0"/>
              <a:buChar char="o"/>
              <a:defRPr sz="1800">
                <a:latin typeface="Arial Narrow"/>
                <a:cs typeface="Arial Narrow"/>
              </a:defRPr>
            </a:lvl4pPr>
            <a:lvl5pPr marL="1712913" indent="-333375">
              <a:defRPr sz="1800">
                <a:latin typeface="Arial Narrow"/>
                <a:cs typeface="Arial Narrow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</p:spTree>
    <p:extLst>
      <p:ext uri="{BB962C8B-B14F-4D97-AF65-F5344CB8AC3E}">
        <p14:creationId xmlns:p14="http://schemas.microsoft.com/office/powerpoint/2010/main" val="3558194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365760" y="1371600"/>
            <a:ext cx="8412480" cy="4846320"/>
          </a:xfrm>
          <a:prstGeom prst="rect">
            <a:avLst/>
          </a:prstGeom>
        </p:spPr>
        <p:txBody>
          <a:bodyPr vert="horz"/>
          <a:lstStyle>
            <a:lvl1pPr marL="347663" indent="-347663">
              <a:buFont typeface="Wingdings" pitchFamily="2" charset="2"/>
              <a:buNone/>
              <a:defRPr sz="2400">
                <a:latin typeface="Arial Narrow"/>
                <a:cs typeface="Arial Narrow"/>
              </a:defRPr>
            </a:lvl1pPr>
            <a:lvl2pPr marL="682625" indent="-334963">
              <a:buFont typeface="Arial" pitchFamily="34" charset="0"/>
              <a:buChar char="•"/>
              <a:defRPr sz="2400">
                <a:latin typeface="Arial Narrow"/>
                <a:cs typeface="Arial Narrow"/>
              </a:defRPr>
            </a:lvl2pPr>
            <a:lvl3pPr marL="1030288" indent="-347663">
              <a:buFont typeface="Arial Narrow" pitchFamily="34" charset="0"/>
              <a:buChar char="–"/>
              <a:defRPr sz="2000">
                <a:latin typeface="Arial Narrow"/>
                <a:cs typeface="Arial Narrow"/>
              </a:defRPr>
            </a:lvl3pPr>
            <a:lvl4pPr marL="1379538" indent="-349250">
              <a:buFont typeface="Courier New" pitchFamily="49" charset="0"/>
              <a:buChar char="o"/>
              <a:defRPr sz="1800">
                <a:latin typeface="Arial Narrow"/>
                <a:cs typeface="Arial Narrow"/>
              </a:defRPr>
            </a:lvl4pPr>
            <a:lvl5pPr marL="1712913" indent="-333375">
              <a:defRPr sz="1800">
                <a:latin typeface="Arial Narrow"/>
                <a:cs typeface="Arial Narrow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908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0075" y="454025"/>
            <a:ext cx="8178800" cy="6699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0075" y="1749425"/>
            <a:ext cx="4046538" cy="391001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9013" y="1749425"/>
            <a:ext cx="4048125" cy="391001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031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875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314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588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19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39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599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060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47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301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8" name="Picture 164" descr="Tower logo.png                                                 0016DEDBMacintosh HD                   BE74CF2D: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943600"/>
            <a:ext cx="80645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1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32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8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4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7424738" y="6578600"/>
            <a:ext cx="1546225" cy="133350"/>
          </a:xfrm>
          <a:prstGeom prst="roundRect">
            <a:avLst>
              <a:gd name="adj" fmla="val 34762"/>
            </a:avLst>
          </a:prstGeom>
          <a:solidFill>
            <a:srgbClr val="D3DEE4">
              <a:alpha val="5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200" baseline="-25000" dirty="0">
              <a:solidFill>
                <a:srgbClr val="FFFFFF"/>
              </a:solidFill>
            </a:endParaRPr>
          </a:p>
        </p:txBody>
      </p:sp>
      <p:sp>
        <p:nvSpPr>
          <p:cNvPr id="20" name="Rounded Rectangle 19"/>
          <p:cNvSpPr>
            <a:spLocks noChangeArrowheads="1"/>
          </p:cNvSpPr>
          <p:nvPr/>
        </p:nvSpPr>
        <p:spPr bwMode="auto">
          <a:xfrm>
            <a:off x="196850" y="6578600"/>
            <a:ext cx="7178675" cy="133350"/>
          </a:xfrm>
          <a:prstGeom prst="roundRect">
            <a:avLst>
              <a:gd name="adj" fmla="val 30952"/>
            </a:avLst>
          </a:prstGeom>
          <a:solidFill>
            <a:srgbClr val="84A3C4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200" baseline="-25000" dirty="0">
              <a:solidFill>
                <a:srgbClr val="000000"/>
              </a:solidFill>
              <a:latin typeface="Arial" pitchFamily="-106" charset="0"/>
              <a:cs typeface="Arial" pitchFamily="-106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424738" y="152400"/>
            <a:ext cx="1546225" cy="914400"/>
          </a:xfrm>
          <a:prstGeom prst="roundRect">
            <a:avLst/>
          </a:prstGeom>
          <a:solidFill>
            <a:srgbClr val="D3D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200" baseline="-25000" dirty="0">
              <a:solidFill>
                <a:srgbClr val="FFFFFF"/>
              </a:solidFill>
            </a:endParaRPr>
          </a:p>
        </p:txBody>
      </p:sp>
      <p:sp>
        <p:nvSpPr>
          <p:cNvPr id="22" name="Rounded Rectangle 21"/>
          <p:cNvSpPr>
            <a:spLocks noChangeArrowheads="1"/>
          </p:cNvSpPr>
          <p:nvPr/>
        </p:nvSpPr>
        <p:spPr bwMode="auto">
          <a:xfrm>
            <a:off x="196850" y="152400"/>
            <a:ext cx="7178675" cy="914400"/>
          </a:xfrm>
          <a:prstGeom prst="roundRect">
            <a:avLst>
              <a:gd name="adj" fmla="val 15955"/>
            </a:avLst>
          </a:prstGeom>
          <a:solidFill>
            <a:srgbClr val="84A3C4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200" baseline="-25000" dirty="0">
              <a:solidFill>
                <a:srgbClr val="000000"/>
              </a:solidFill>
              <a:latin typeface="Arial" pitchFamily="-106" charset="0"/>
              <a:cs typeface="Arial" pitchFamily="-106" charset="0"/>
            </a:endParaRP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488" y="6554070"/>
            <a:ext cx="290512" cy="18288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0" baseline="0">
                <a:solidFill>
                  <a:srgbClr val="898989"/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pPr eaLnBrk="1" hangingPunct="1">
              <a:defRPr/>
            </a:pPr>
            <a:fld id="{DADE8373-2F34-4C03-86C7-59802B1E5998}" type="slidenum">
              <a:rPr lang="en-US" smtClean="0"/>
              <a:pPr eaLnBrk="1" hangingPunct="1">
                <a:defRPr/>
              </a:pPr>
              <a:t>‹#›</a:t>
            </a:fld>
            <a:endParaRPr lang="en-US" dirty="0"/>
          </a:p>
        </p:txBody>
      </p:sp>
      <p:pic>
        <p:nvPicPr>
          <p:cNvPr id="25" name="Picture 1"/>
          <p:cNvPicPr>
            <a:picLocks noChangeAspect="1" noChangeArrowheads="1"/>
          </p:cNvPicPr>
          <p:nvPr/>
        </p:nvPicPr>
        <p:blipFill>
          <a:blip r:embed="rId8" cstate="print"/>
          <a:stretch>
            <a:fillRect/>
          </a:stretch>
        </p:blipFill>
        <p:spPr bwMode="auto">
          <a:xfrm>
            <a:off x="7508673" y="534000"/>
            <a:ext cx="1360507" cy="144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 eaLnBrk="1" hangingPunct="1"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7558265" y="191835"/>
            <a:ext cx="1284627" cy="272415"/>
          </a:xfrm>
          <a:prstGeom prst="roundRect">
            <a:avLst/>
          </a:prstGeom>
          <a:noFill/>
          <a:ln>
            <a:noFill/>
          </a:ln>
        </p:spPr>
        <p:txBody>
          <a:bodyPr wrap="square" tIns="0" bIns="0" rtlCol="0">
            <a:spAutoFit/>
          </a:bodyPr>
          <a:lstStyle/>
          <a:p>
            <a:pPr algn="ctr" eaLnBrk="1" hangingPunct="1"/>
            <a:r>
              <a:rPr lang="en-US" sz="1600" b="1" dirty="0" smtClean="0">
                <a:solidFill>
                  <a:srgbClr val="FFFFFF"/>
                </a:solidFill>
                <a:latin typeface="Arial" pitchFamily="-106" charset="0"/>
                <a:cs typeface="Arial" pitchFamily="-106" charset="0"/>
              </a:rPr>
              <a:t>DRAFT</a:t>
            </a:r>
            <a:endParaRPr lang="en-US" sz="1600" b="1" dirty="0">
              <a:solidFill>
                <a:srgbClr val="FFFFFF"/>
              </a:solidFill>
              <a:latin typeface="Arial" pitchFamily="-106" charset="0"/>
              <a:cs typeface="Arial" pitchFamily="-10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608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6" charset="-128"/>
          <a:cs typeface="ＭＳ Ｐゴシック" pitchFamily="-106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06" charset="-128"/>
          <a:cs typeface="ＭＳ Ｐゴシック" pitchFamily="-106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06" charset="-128"/>
          <a:cs typeface="ＭＳ Ｐゴシック" pitchFamily="-106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06" charset="-128"/>
          <a:cs typeface="ＭＳ Ｐゴシック" pitchFamily="-106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06" charset="-128"/>
          <a:cs typeface="ＭＳ Ｐゴシック" pitchFamily="-106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06" charset="-128"/>
          <a:cs typeface="ＭＳ Ｐゴシック" pitchFamily="-106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5029200" y="1981200"/>
            <a:ext cx="4114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MS PGothic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MS PGothic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MS PGothic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MS PGothic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ＭＳ Ｐゴシック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ＭＳ Ｐゴシック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ＭＳ Ｐゴシック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kern="0" dirty="0" smtClean="0">
                <a:solidFill>
                  <a:srgbClr val="E87511"/>
                </a:solidFill>
              </a:rPr>
              <a:t>Strategic Budgeting</a:t>
            </a:r>
            <a:br>
              <a:rPr lang="en-US" kern="0" dirty="0" smtClean="0">
                <a:solidFill>
                  <a:srgbClr val="E87511"/>
                </a:solidFill>
              </a:rPr>
            </a:br>
            <a:r>
              <a:rPr lang="en-US" kern="0" dirty="0" smtClean="0">
                <a:solidFill>
                  <a:srgbClr val="E87511"/>
                </a:solidFill>
              </a:rPr>
              <a:t>Initiative</a:t>
            </a:r>
            <a:endParaRPr lang="en-US" kern="0" dirty="0">
              <a:solidFill>
                <a:srgbClr val="E8751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5029200" y="4038600"/>
            <a:ext cx="42672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32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8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4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defRPr>
            </a:lvl9pPr>
          </a:lstStyle>
          <a:p>
            <a:pPr marL="0" indent="0">
              <a:buFont typeface="Times" charset="0"/>
              <a:buNone/>
            </a:pPr>
            <a:r>
              <a:rPr lang="en-US" sz="2400" kern="0" dirty="0" smtClean="0"/>
              <a:t>Senate Presentation</a:t>
            </a:r>
          </a:p>
          <a:p>
            <a:pPr marL="0" indent="0">
              <a:buFont typeface="Times" charset="0"/>
              <a:buNone/>
            </a:pPr>
            <a:r>
              <a:rPr lang="en-US" sz="2000" kern="0" dirty="0" smtClean="0">
                <a:solidFill>
                  <a:schemeClr val="bg1">
                    <a:lumMod val="50000"/>
                  </a:schemeClr>
                </a:solidFill>
              </a:rPr>
              <a:t>November 5, 2013</a:t>
            </a:r>
            <a:endParaRPr lang="en-US" sz="2000" kern="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Model Design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735" y="1371600"/>
            <a:ext cx="8022265" cy="4876800"/>
          </a:xfrm>
        </p:spPr>
        <p:txBody>
          <a:bodyPr/>
          <a:lstStyle/>
          <a:p>
            <a:r>
              <a:rPr lang="en-US" dirty="0" smtClean="0">
                <a:effectLst/>
              </a:rPr>
              <a:t>A new model would be designed to:</a:t>
            </a:r>
            <a:endParaRPr lang="en-US" sz="2800" dirty="0" smtClean="0">
              <a:effectLst/>
            </a:endParaRPr>
          </a:p>
          <a:p>
            <a:pPr lvl="1"/>
            <a:r>
              <a:rPr lang="en-US" dirty="0" smtClean="0">
                <a:effectLst/>
              </a:rPr>
              <a:t>Align resource allocation with principles</a:t>
            </a:r>
          </a:p>
          <a:p>
            <a:pPr lvl="1"/>
            <a:r>
              <a:rPr lang="en-US" dirty="0" smtClean="0">
                <a:effectLst/>
              </a:rPr>
              <a:t>Expand the University leadership team</a:t>
            </a:r>
          </a:p>
          <a:p>
            <a:pPr lvl="1">
              <a:spcAft>
                <a:spcPts val="600"/>
              </a:spcAft>
            </a:pPr>
            <a:r>
              <a:rPr lang="en-US" dirty="0" smtClean="0">
                <a:effectLst/>
              </a:rPr>
              <a:t>Facilitate data-informed decision making</a:t>
            </a:r>
            <a:endParaRPr lang="en-US" sz="2400" dirty="0" smtClean="0">
              <a:effectLst/>
            </a:endParaRPr>
          </a:p>
          <a:p>
            <a:r>
              <a:rPr lang="en-US" dirty="0" smtClean="0">
                <a:effectLst/>
              </a:rPr>
              <a:t>A new model would </a:t>
            </a:r>
            <a:r>
              <a:rPr lang="en-US" u="sng" dirty="0" smtClean="0">
                <a:effectLst/>
              </a:rPr>
              <a:t>not</a:t>
            </a:r>
            <a:r>
              <a:rPr lang="en-US" dirty="0" smtClean="0">
                <a:effectLst/>
              </a:rPr>
              <a:t> be designed to</a:t>
            </a:r>
            <a:endParaRPr lang="en-US" sz="2600" dirty="0" smtClean="0">
              <a:effectLst/>
            </a:endParaRPr>
          </a:p>
          <a:p>
            <a:pPr lvl="1"/>
            <a:r>
              <a:rPr lang="en-US" dirty="0" smtClean="0">
                <a:effectLst/>
              </a:rPr>
              <a:t>Reorient accountability away from academic outcomes to financial outcomes</a:t>
            </a:r>
          </a:p>
          <a:p>
            <a:pPr lvl="1"/>
            <a:r>
              <a:rPr lang="en-US" dirty="0" smtClean="0">
                <a:effectLst/>
              </a:rPr>
              <a:t>Create autonomous actors</a:t>
            </a:r>
          </a:p>
          <a:p>
            <a:pPr lvl="1"/>
            <a:r>
              <a:rPr lang="en-US" dirty="0" smtClean="0">
                <a:effectLst/>
              </a:rPr>
              <a:t>Facilitate a new cost reduction initiative</a:t>
            </a:r>
            <a:endParaRPr lang="en-US" sz="2400" dirty="0" smtClean="0">
              <a:effectLst/>
            </a:endParaRPr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66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Preliminary Model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447800"/>
            <a:ext cx="8540750" cy="4114800"/>
          </a:xfrm>
        </p:spPr>
        <p:txBody>
          <a:bodyPr/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3600" b="0" dirty="0" smtClean="0">
                <a:effectLst/>
              </a:rPr>
              <a:t>Provide all-funds transparency*</a:t>
            </a:r>
            <a:endParaRPr lang="en-US" sz="2800" b="0" dirty="0" smtClean="0">
              <a:effectLst/>
            </a:endParaRPr>
          </a:p>
          <a:p>
            <a:pPr lvl="1">
              <a:spcBef>
                <a:spcPts val="1200"/>
              </a:spcBef>
            </a:pPr>
            <a:r>
              <a:rPr lang="en-US" sz="3200" b="0" dirty="0" smtClean="0">
                <a:effectLst/>
              </a:rPr>
              <a:t>Includes restricted and unrestricted</a:t>
            </a:r>
          </a:p>
          <a:p>
            <a:pPr lvl="1">
              <a:spcBef>
                <a:spcPts val="1200"/>
              </a:spcBef>
            </a:pPr>
            <a:r>
              <a:rPr lang="en-US" sz="3200" b="0" dirty="0" smtClean="0">
                <a:effectLst/>
              </a:rPr>
              <a:t>Includes all divisions</a:t>
            </a:r>
            <a:endParaRPr lang="en-US" b="0" dirty="0" smtClean="0">
              <a:effectLst/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3600" b="0" dirty="0" smtClean="0">
                <a:effectLst/>
              </a:rPr>
              <a:t>Develop incentives through allocation of selected revenues</a:t>
            </a:r>
            <a:r>
              <a:rPr lang="en-US" sz="2800" b="0" dirty="0" smtClean="0">
                <a:effectLst/>
              </a:rPr>
              <a:t> </a:t>
            </a:r>
          </a:p>
          <a:p>
            <a:pPr lvl="1">
              <a:spcBef>
                <a:spcPts val="1200"/>
              </a:spcBef>
            </a:pPr>
            <a:r>
              <a:rPr lang="en-US" sz="3200" b="0" dirty="0" smtClean="0">
                <a:effectLst/>
              </a:rPr>
              <a:t>Instruction, research, etc.</a:t>
            </a:r>
            <a:r>
              <a:rPr lang="en-US" sz="3600" b="0" dirty="0" smtClean="0">
                <a:effectLst/>
              </a:rPr>
              <a:t> </a:t>
            </a:r>
            <a:endParaRPr lang="en-US" b="0" dirty="0" smtClean="0">
              <a:effectLst/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5867400"/>
            <a:ext cx="7620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0681"/>
                </a:solidFill>
                <a:latin typeface="+mj-lt"/>
              </a:rPr>
              <a:t>*Although “all-funds” may be included for transparency purposes, </a:t>
            </a:r>
            <a:r>
              <a:rPr lang="en-US" sz="2000" u="sng" dirty="0" smtClean="0">
                <a:solidFill>
                  <a:srgbClr val="000681"/>
                </a:solidFill>
                <a:latin typeface="+mj-lt"/>
              </a:rPr>
              <a:t>not</a:t>
            </a:r>
            <a:r>
              <a:rPr lang="en-US" sz="2000" dirty="0" smtClean="0">
                <a:solidFill>
                  <a:srgbClr val="000681"/>
                </a:solidFill>
                <a:latin typeface="+mj-lt"/>
              </a:rPr>
              <a:t> all funds will be considered in the creation of a central pool of resources. </a:t>
            </a:r>
            <a:endParaRPr lang="en-US" sz="2000" dirty="0">
              <a:solidFill>
                <a:srgbClr val="00068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0243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Preliminary Model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990600"/>
            <a:ext cx="8540750" cy="4495800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b="0" dirty="0" smtClean="0">
                <a:effectLst/>
              </a:rPr>
              <a:t>(Continued)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 startAt="3"/>
            </a:pPr>
            <a:r>
              <a:rPr lang="en-US" sz="3600" dirty="0">
                <a:effectLst/>
              </a:rPr>
              <a:t>Balance local and university-wide authority and responsibility </a:t>
            </a:r>
            <a:endParaRPr lang="en-US" sz="3600" dirty="0" smtClean="0">
              <a:effectLst/>
            </a:endParaRPr>
          </a:p>
          <a:p>
            <a:pPr lvl="1">
              <a:spcBef>
                <a:spcPts val="1200"/>
              </a:spcBef>
            </a:pPr>
            <a:r>
              <a:rPr lang="en-US" sz="3200" dirty="0" smtClean="0">
                <a:effectLst/>
              </a:rPr>
              <a:t>Central </a:t>
            </a:r>
            <a:r>
              <a:rPr lang="en-US" sz="3200" dirty="0">
                <a:effectLst/>
              </a:rPr>
              <a:t>retention of selected </a:t>
            </a:r>
            <a:r>
              <a:rPr lang="en-US" sz="3200" dirty="0" smtClean="0">
                <a:effectLst/>
              </a:rPr>
              <a:t>funds</a:t>
            </a:r>
            <a:endParaRPr lang="en-US" sz="2400" b="0" dirty="0" smtClean="0">
              <a:effectLst/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 startAt="3"/>
            </a:pPr>
            <a:r>
              <a:rPr lang="en-US" sz="3600" dirty="0">
                <a:effectLst/>
              </a:rPr>
              <a:t>Allocate indirect costs of university-wide </a:t>
            </a:r>
            <a:r>
              <a:rPr lang="en-US" sz="3600" dirty="0" smtClean="0">
                <a:effectLst/>
              </a:rPr>
              <a:t>operations</a:t>
            </a:r>
            <a:endParaRPr lang="en-US" sz="2800" dirty="0">
              <a:effectLst/>
            </a:endParaRPr>
          </a:p>
          <a:p>
            <a:pPr lvl="1">
              <a:spcBef>
                <a:spcPts val="1200"/>
              </a:spcBef>
            </a:pPr>
            <a:r>
              <a:rPr lang="en-US" sz="3200" b="0" dirty="0" smtClean="0">
                <a:effectLst/>
              </a:rPr>
              <a:t>Enhance ownership for revenue-generating units</a:t>
            </a:r>
            <a:endParaRPr lang="en-US" sz="2400" b="0" dirty="0" smtClean="0">
              <a:effectLst/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00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7924800" cy="1447800"/>
          </a:xfrm>
        </p:spPr>
        <p:txBody>
          <a:bodyPr/>
          <a:lstStyle/>
          <a:p>
            <a:r>
              <a:rPr lang="en-US" sz="4800" dirty="0" smtClean="0"/>
              <a:t>Next Steps (6-9 months)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58461620"/>
              </p:ext>
            </p:extLst>
          </p:nvPr>
        </p:nvGraphicFramePr>
        <p:xfrm>
          <a:off x="457200" y="1447800"/>
          <a:ext cx="83820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82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676400"/>
            <a:ext cx="8540750" cy="3048000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endParaRPr lang="en-US" sz="2600" b="0" dirty="0" smtClean="0">
              <a:latin typeface="Arial (Body)"/>
            </a:endParaRPr>
          </a:p>
          <a:p>
            <a:pPr marL="0" indent="0">
              <a:spcBef>
                <a:spcPts val="1800"/>
              </a:spcBef>
              <a:buNone/>
            </a:pPr>
            <a:endParaRPr lang="en-US" sz="2600" dirty="0">
              <a:latin typeface="Arial (Body)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b="0" dirty="0" smtClean="0">
                <a:latin typeface="Arial (Body)"/>
              </a:rPr>
              <a:t>Upcoming Key Dates (subject to change)</a:t>
            </a:r>
            <a:endParaRPr lang="en-US" sz="2600" b="0" dirty="0" smtClean="0">
              <a:latin typeface="Arial (Body)"/>
            </a:endParaRPr>
          </a:p>
          <a:p>
            <a:pPr lvl="1">
              <a:spcBef>
                <a:spcPts val="1800"/>
              </a:spcBef>
            </a:pPr>
            <a:r>
              <a:rPr lang="en-US" b="0" dirty="0" smtClean="0"/>
              <a:t>November 19</a:t>
            </a:r>
            <a:r>
              <a:rPr lang="en-US" b="0" baseline="30000" dirty="0" smtClean="0"/>
              <a:t>th</a:t>
            </a:r>
            <a:r>
              <a:rPr lang="en-US" b="0" dirty="0" smtClean="0"/>
              <a:t>, Provost Open Forum at 3:30PM</a:t>
            </a:r>
            <a:endParaRPr lang="en-US" sz="2400" b="0" dirty="0" smtClean="0"/>
          </a:p>
          <a:p>
            <a:pPr lvl="1">
              <a:spcBef>
                <a:spcPts val="1800"/>
              </a:spcBef>
            </a:pPr>
            <a:r>
              <a:rPr lang="en-US" b="0" dirty="0" smtClean="0"/>
              <a:t>January 15</a:t>
            </a:r>
            <a:r>
              <a:rPr lang="en-US" b="0" baseline="30000" dirty="0" smtClean="0"/>
              <a:t>th</a:t>
            </a:r>
            <a:r>
              <a:rPr lang="en-US" b="0" dirty="0" smtClean="0"/>
              <a:t>, Provost Open Forum at 3:30PM</a:t>
            </a:r>
            <a:endParaRPr lang="en-US" sz="2400" b="0" dirty="0" smtClean="0"/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86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Budgeting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25" y="1371600"/>
            <a:ext cx="8540750" cy="4343400"/>
          </a:xfrm>
        </p:spPr>
        <p:txBody>
          <a:bodyPr/>
          <a:lstStyle/>
          <a:p>
            <a:pPr eaLnBrk="1" fontAlgn="t" hangingPunct="1"/>
            <a:r>
              <a:rPr lang="en-US" b="1" dirty="0" smtClean="0">
                <a:effectLst/>
              </a:rPr>
              <a:t>Inventory</a:t>
            </a:r>
            <a:r>
              <a:rPr lang="en-US" dirty="0" smtClean="0">
                <a:effectLst/>
              </a:rPr>
              <a:t> </a:t>
            </a:r>
            <a:r>
              <a:rPr lang="en-US" dirty="0">
                <a:effectLst/>
              </a:rPr>
              <a:t>of anticipated expenditures</a:t>
            </a:r>
          </a:p>
          <a:p>
            <a:pPr eaLnBrk="1" fontAlgn="t" hangingPunct="1"/>
            <a:r>
              <a:rPr lang="en-US" dirty="0">
                <a:effectLst/>
              </a:rPr>
              <a:t>Mechanism to </a:t>
            </a:r>
            <a:r>
              <a:rPr lang="en-US" b="1" dirty="0">
                <a:effectLst/>
              </a:rPr>
              <a:t>control</a:t>
            </a:r>
            <a:r>
              <a:rPr lang="en-US" dirty="0">
                <a:effectLst/>
              </a:rPr>
              <a:t> expenditures</a:t>
            </a:r>
          </a:p>
          <a:p>
            <a:pPr eaLnBrk="1" fontAlgn="t" hangingPunct="1"/>
            <a:r>
              <a:rPr lang="en-US" b="1" dirty="0">
                <a:effectLst/>
              </a:rPr>
              <a:t>Independent activity </a:t>
            </a:r>
            <a:r>
              <a:rPr lang="en-US" dirty="0">
                <a:effectLst/>
              </a:rPr>
              <a:t>performed by department managers</a:t>
            </a:r>
          </a:p>
          <a:p>
            <a:pPr eaLnBrk="1" fontAlgn="t" hangingPunct="1"/>
            <a:r>
              <a:rPr lang="en-US" b="1" dirty="0">
                <a:effectLst/>
              </a:rPr>
              <a:t>Backroom operation </a:t>
            </a:r>
            <a:r>
              <a:rPr lang="en-US" dirty="0">
                <a:effectLst/>
              </a:rPr>
              <a:t>performed by accountants</a:t>
            </a:r>
          </a:p>
          <a:p>
            <a:pPr eaLnBrk="1" fontAlgn="t" hangingPunct="1"/>
            <a:r>
              <a:rPr lang="en-US" b="1" dirty="0">
                <a:effectLst/>
              </a:rPr>
              <a:t>Spreadsheet</a:t>
            </a:r>
            <a:r>
              <a:rPr lang="en-US" dirty="0">
                <a:effectLst/>
              </a:rPr>
              <a:t> indicating resource availability</a:t>
            </a:r>
          </a:p>
          <a:p>
            <a:pPr eaLnBrk="1" fontAlgn="t" hangingPunct="1"/>
            <a:r>
              <a:rPr lang="en-US" dirty="0">
                <a:effectLst/>
              </a:rPr>
              <a:t>Performance measures that </a:t>
            </a:r>
            <a:r>
              <a:rPr lang="en-US" b="1" dirty="0">
                <a:effectLst/>
              </a:rPr>
              <a:t>reset</a:t>
            </a:r>
            <a:r>
              <a:rPr lang="en-US" dirty="0">
                <a:effectLst/>
              </a:rPr>
              <a:t> </a:t>
            </a:r>
            <a:r>
              <a:rPr lang="en-US" b="1" dirty="0">
                <a:effectLst/>
              </a:rPr>
              <a:t>annually</a:t>
            </a:r>
            <a:endParaRPr lang="en-US" dirty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7467600" y="0"/>
            <a:ext cx="1676400" cy="914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ea typeface="ＭＳ Ｐゴシック" charset="0"/>
              </a:rPr>
              <a:t>Slide Alternative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54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Resource Allocation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25" y="1371600"/>
            <a:ext cx="8540750" cy="4343400"/>
          </a:xfrm>
        </p:spPr>
        <p:txBody>
          <a:bodyPr/>
          <a:lstStyle/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b="1" dirty="0"/>
              <a:t>Plan </a:t>
            </a:r>
            <a:r>
              <a:rPr lang="en-US" dirty="0"/>
              <a:t>for developing resources</a:t>
            </a:r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b="1" dirty="0"/>
              <a:t>Prioritization </a:t>
            </a:r>
            <a:r>
              <a:rPr lang="en-US" dirty="0"/>
              <a:t>of resource allocations for strategic initiatives</a:t>
            </a:r>
            <a:endParaRPr lang="en-US" b="1" dirty="0"/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b="1" dirty="0"/>
              <a:t>Explanation </a:t>
            </a:r>
            <a:r>
              <a:rPr lang="en-US" dirty="0"/>
              <a:t>of the internal economy</a:t>
            </a:r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dirty="0"/>
              <a:t>Mechanism</a:t>
            </a:r>
            <a:r>
              <a:rPr lang="en-US" b="1" dirty="0"/>
              <a:t> </a:t>
            </a:r>
            <a:r>
              <a:rPr lang="en-US" dirty="0"/>
              <a:t>to create institutional </a:t>
            </a:r>
            <a:r>
              <a:rPr lang="en-US" b="1" dirty="0"/>
              <a:t>incentives</a:t>
            </a:r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dirty="0"/>
              <a:t>Tool</a:t>
            </a:r>
            <a:r>
              <a:rPr lang="en-US" b="1" dirty="0"/>
              <a:t> </a:t>
            </a:r>
            <a:r>
              <a:rPr lang="en-US" dirty="0"/>
              <a:t>to empower departments to engage in </a:t>
            </a:r>
            <a:r>
              <a:rPr lang="en-US" b="1" dirty="0"/>
              <a:t>entrepreneurial</a:t>
            </a:r>
            <a:r>
              <a:rPr lang="en-US" dirty="0"/>
              <a:t> activities</a:t>
            </a:r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b="1" dirty="0"/>
              <a:t>Predictor </a:t>
            </a:r>
            <a:r>
              <a:rPr lang="en-US" dirty="0"/>
              <a:t>of annual financial statements</a:t>
            </a:r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dirty="0"/>
              <a:t>Baseline measure of </a:t>
            </a:r>
            <a:r>
              <a:rPr lang="en-US" b="1" dirty="0"/>
              <a:t>accountability</a:t>
            </a:r>
          </a:p>
          <a:p>
            <a:pPr eaLnBrk="1" fontAlgn="t" hangingPunct="1"/>
            <a:endParaRPr lang="en-US" dirty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7467600" y="0"/>
            <a:ext cx="1676400" cy="914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ea typeface="ＭＳ Ｐゴシック" charset="0"/>
              </a:rPr>
              <a:t>Slide Alternative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94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Rot="1" noChangeArrowheads="1"/>
          </p:cNvSpPr>
          <p:nvPr/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000681"/>
                </a:solidFill>
                <a:latin typeface="Arial" charset="0"/>
                <a:ea typeface="ＭＳ Ｐゴシック" charset="0"/>
              </a:rPr>
              <a:t>Initiative Background</a:t>
            </a:r>
            <a:endParaRPr lang="en-US" sz="4000" dirty="0">
              <a:solidFill>
                <a:srgbClr val="000681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126" name="Rectangle 6"/>
          <p:cNvSpPr>
            <a:spLocks noRot="1" noChangeArrowheads="1"/>
          </p:cNvSpPr>
          <p:nvPr/>
        </p:nvSpPr>
        <p:spPr bwMode="auto">
          <a:xfrm>
            <a:off x="374650" y="1382889"/>
            <a:ext cx="854075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ts val="1200"/>
              </a:spcBef>
              <a:buSzPct val="80000"/>
              <a:buFont typeface="Times" charset="0"/>
              <a:buChar char="•"/>
            </a:pPr>
            <a:r>
              <a:rPr lang="en-US" altLang="en-US" sz="3200" dirty="0" smtClean="0">
                <a:solidFill>
                  <a:srgbClr val="000681"/>
                </a:solidFill>
                <a:latin typeface="Arial" pitchFamily="34" charset="0"/>
              </a:rPr>
              <a:t>In 2011, provost and deans identified key limitations of Auburn’s current budget model:</a:t>
            </a:r>
            <a:endParaRPr lang="en-US" altLang="en-US" sz="2600" dirty="0" smtClean="0">
              <a:solidFill>
                <a:srgbClr val="000681"/>
              </a:solidFill>
              <a:latin typeface="Arial" pitchFamily="34" charset="0"/>
            </a:endParaRPr>
          </a:p>
          <a:p>
            <a:pPr lvl="1" eaLnBrk="1" hangingPunct="1">
              <a:spcBef>
                <a:spcPts val="600"/>
              </a:spcBef>
              <a:buSzPct val="80000"/>
              <a:buFont typeface="Times" charset="0"/>
              <a:buChar char="•"/>
            </a:pPr>
            <a:r>
              <a:rPr lang="en-US" altLang="en-US" sz="2800" dirty="0" smtClean="0">
                <a:solidFill>
                  <a:srgbClr val="000681"/>
                </a:solidFill>
                <a:latin typeface="Arial" pitchFamily="34" charset="0"/>
              </a:rPr>
              <a:t>Inequities among colleges, including unequal access to revenues from student fees</a:t>
            </a:r>
          </a:p>
          <a:p>
            <a:pPr lvl="1" eaLnBrk="1" hangingPunct="1">
              <a:spcBef>
                <a:spcPts val="600"/>
              </a:spcBef>
              <a:buSzPct val="80000"/>
              <a:buFont typeface="Times" charset="0"/>
              <a:buChar char="•"/>
            </a:pPr>
            <a:r>
              <a:rPr lang="en-US" altLang="en-US" sz="2800" dirty="0" smtClean="0">
                <a:solidFill>
                  <a:srgbClr val="000681"/>
                </a:solidFill>
                <a:latin typeface="Arial" pitchFamily="34" charset="0"/>
              </a:rPr>
              <a:t>Few resources allocated to Provost for strategic academic initiatives</a:t>
            </a:r>
          </a:p>
          <a:p>
            <a:pPr lvl="1" eaLnBrk="1" hangingPunct="1">
              <a:spcBef>
                <a:spcPts val="600"/>
              </a:spcBef>
              <a:buSzPct val="80000"/>
              <a:buFont typeface="Times" charset="0"/>
              <a:buChar char="•"/>
            </a:pPr>
            <a:r>
              <a:rPr lang="en-US" altLang="en-US" sz="2800" dirty="0" smtClean="0">
                <a:solidFill>
                  <a:srgbClr val="000681"/>
                </a:solidFill>
                <a:latin typeface="Arial" pitchFamily="34" charset="0"/>
              </a:rPr>
              <a:t>Challenges in funding the Core and other high enrollment areas</a:t>
            </a:r>
          </a:p>
          <a:p>
            <a:pPr lvl="1" eaLnBrk="1" hangingPunct="1">
              <a:spcBef>
                <a:spcPts val="600"/>
              </a:spcBef>
              <a:buSzPct val="80000"/>
              <a:buFont typeface="Times" charset="0"/>
              <a:buChar char="•"/>
            </a:pPr>
            <a:r>
              <a:rPr lang="en-US" sz="2800" b="0" dirty="0" smtClean="0">
                <a:solidFill>
                  <a:srgbClr val="000681"/>
                </a:solidFill>
                <a:latin typeface="Arial" pitchFamily="34" charset="0"/>
              </a:rPr>
              <a:t>Salary equity and market competitiveness for faculty</a:t>
            </a:r>
            <a:endParaRPr lang="en-US" altLang="en-US" dirty="0" smtClean="0">
              <a:solidFill>
                <a:srgbClr val="000681"/>
              </a:solidFill>
              <a:latin typeface="Arial" pitchFamily="34" charset="0"/>
            </a:endParaRP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07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Financial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49" y="1406324"/>
            <a:ext cx="8769351" cy="4537275"/>
          </a:xfrm>
        </p:spPr>
        <p:txBody>
          <a:bodyPr/>
          <a:lstStyle/>
          <a:p>
            <a:pPr marL="233363" indent="-233363">
              <a:spcBef>
                <a:spcPts val="1200"/>
              </a:spcBef>
            </a:pPr>
            <a:r>
              <a:rPr lang="en-US" b="0" dirty="0" smtClean="0">
                <a:effectLst/>
              </a:rPr>
              <a:t>Sharply reduced state support</a:t>
            </a:r>
            <a:endParaRPr lang="en-US" sz="2800" b="0" dirty="0" smtClean="0">
              <a:effectLst/>
            </a:endParaRPr>
          </a:p>
          <a:p>
            <a:pPr marL="233363" indent="-233363">
              <a:spcBef>
                <a:spcPts val="1200"/>
              </a:spcBef>
            </a:pPr>
            <a:r>
              <a:rPr lang="en-US" b="0" dirty="0" smtClean="0">
                <a:effectLst/>
              </a:rPr>
              <a:t>Increased risk from tuition dependency</a:t>
            </a:r>
            <a:endParaRPr lang="en-US" sz="2800" b="0" dirty="0" smtClean="0">
              <a:effectLst/>
            </a:endParaRPr>
          </a:p>
          <a:p>
            <a:pPr lvl="1">
              <a:spcBef>
                <a:spcPts val="600"/>
              </a:spcBef>
            </a:pPr>
            <a:r>
              <a:rPr lang="en-US" b="0" dirty="0" smtClean="0">
                <a:effectLst/>
              </a:rPr>
              <a:t>At </a:t>
            </a:r>
            <a:r>
              <a:rPr lang="en-US" dirty="0" smtClean="0">
                <a:effectLst/>
              </a:rPr>
              <a:t>Auburn, d</a:t>
            </a:r>
            <a:r>
              <a:rPr lang="en-US" b="0" dirty="0" smtClean="0">
                <a:effectLst/>
              </a:rPr>
              <a:t>ependency rose from 44% to 63% between 2008 and 2013</a:t>
            </a:r>
          </a:p>
          <a:p>
            <a:pPr lvl="1">
              <a:spcBef>
                <a:spcPts val="600"/>
              </a:spcBef>
            </a:pPr>
            <a:r>
              <a:rPr lang="en-US" b="0" dirty="0" smtClean="0">
                <a:effectLst/>
              </a:rPr>
              <a:t>Represents a 43% increase in 5 years</a:t>
            </a:r>
          </a:p>
          <a:p>
            <a:pPr marL="233363" indent="-233363">
              <a:spcBef>
                <a:spcPts val="1200"/>
              </a:spcBef>
            </a:pPr>
            <a:r>
              <a:rPr lang="en-US" b="0" dirty="0" smtClean="0">
                <a:effectLst/>
              </a:rPr>
              <a:t>Increased student price sensitivity</a:t>
            </a:r>
            <a:endParaRPr lang="en-US" sz="2800" b="0" dirty="0" smtClean="0">
              <a:effectLst/>
            </a:endParaRPr>
          </a:p>
          <a:p>
            <a:pPr marL="233363" indent="-233363">
              <a:spcBef>
                <a:spcPts val="1200"/>
              </a:spcBef>
            </a:pPr>
            <a:r>
              <a:rPr lang="en-US" dirty="0">
                <a:effectLst/>
              </a:rPr>
              <a:t>Increased competition </a:t>
            </a:r>
            <a:r>
              <a:rPr lang="en-US" dirty="0" smtClean="0">
                <a:effectLst/>
              </a:rPr>
              <a:t>for </a:t>
            </a:r>
            <a:r>
              <a:rPr lang="en-US" dirty="0">
                <a:effectLst/>
              </a:rPr>
              <a:t>students and </a:t>
            </a:r>
            <a:r>
              <a:rPr lang="en-US" dirty="0" smtClean="0">
                <a:effectLst/>
              </a:rPr>
              <a:t>faculty</a:t>
            </a:r>
            <a:endParaRPr lang="en-US" sz="2800" dirty="0" smtClean="0">
              <a:effectLst/>
            </a:endParaRPr>
          </a:p>
          <a:p>
            <a:pPr marL="233363" indent="-233363">
              <a:spcBef>
                <a:spcPts val="1200"/>
              </a:spcBef>
            </a:pPr>
            <a:r>
              <a:rPr lang="en-US" dirty="0">
                <a:effectLst/>
              </a:rPr>
              <a:t>Changing </a:t>
            </a:r>
            <a:r>
              <a:rPr lang="en-US" dirty="0" smtClean="0">
                <a:effectLst/>
              </a:rPr>
              <a:t>demographics</a:t>
            </a:r>
            <a:endParaRPr lang="en-US" sz="2600" b="0" dirty="0" smtClean="0">
              <a:effectLst/>
            </a:endParaRP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9371463" y="1668439"/>
            <a:ext cx="1752600" cy="1981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Percentages used relate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to total unrestricted operating budget for AU main campus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81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Financial 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49" y="1406325"/>
            <a:ext cx="8312151" cy="4114800"/>
          </a:xfrm>
        </p:spPr>
        <p:txBody>
          <a:bodyPr/>
          <a:lstStyle/>
          <a:p>
            <a:pPr marL="330200" lvl="1" defTabSz="736600">
              <a:lnSpc>
                <a:spcPct val="150000"/>
              </a:lnSpc>
              <a:spcBef>
                <a:spcPts val="600"/>
              </a:spcBef>
            </a:pPr>
            <a:r>
              <a:rPr lang="en-US" sz="3200" b="0" dirty="0" smtClean="0">
                <a:effectLst/>
              </a:rPr>
              <a:t>Increased salary compression</a:t>
            </a:r>
          </a:p>
          <a:p>
            <a:pPr marL="330200" lvl="1" defTabSz="736600">
              <a:lnSpc>
                <a:spcPct val="150000"/>
              </a:lnSpc>
              <a:spcBef>
                <a:spcPts val="600"/>
              </a:spcBef>
            </a:pPr>
            <a:r>
              <a:rPr lang="en-US" sz="3200" b="0" dirty="0" smtClean="0">
                <a:effectLst/>
              </a:rPr>
              <a:t>Limited funding for strategic initiatives</a:t>
            </a:r>
          </a:p>
          <a:p>
            <a:pPr marL="330200" lvl="1" defTabSz="736600">
              <a:lnSpc>
                <a:spcPct val="150000"/>
              </a:lnSpc>
              <a:spcBef>
                <a:spcPts val="600"/>
              </a:spcBef>
            </a:pPr>
            <a:r>
              <a:rPr lang="en-US" sz="3200" b="0" dirty="0" smtClean="0">
                <a:effectLst/>
              </a:rPr>
              <a:t>Limited support for increased facilities footprint</a:t>
            </a:r>
          </a:p>
          <a:p>
            <a:pPr marL="330200" lvl="1" defTabSz="736600">
              <a:lnSpc>
                <a:spcPct val="150000"/>
              </a:lnSpc>
              <a:spcBef>
                <a:spcPts val="600"/>
              </a:spcBef>
            </a:pPr>
            <a:r>
              <a:rPr lang="en-US" sz="3200" dirty="0" smtClean="0">
                <a:effectLst/>
              </a:rPr>
              <a:t>Pressures for improved affordability</a:t>
            </a:r>
            <a:endParaRPr lang="en-US" sz="1400" b="0" dirty="0" smtClean="0">
              <a:effectLst/>
            </a:endParaRP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81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09600" y="2438400"/>
            <a:ext cx="8153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2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32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800" b="1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Char char="•"/>
              <a:defRPr sz="2400" b="1"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Provost</a:t>
            </a:r>
          </a:p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CFO</a:t>
            </a:r>
          </a:p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Deans (AG, BU, ED, RBD) </a:t>
            </a:r>
          </a:p>
          <a:p>
            <a:pPr marL="457200" lvl="1" indent="0">
              <a:buClr>
                <a:srgbClr val="000681"/>
              </a:buClr>
              <a:buNone/>
            </a:pPr>
            <a:endParaRPr lang="en-US" sz="2000" b="0" kern="0" dirty="0" smtClean="0">
              <a:solidFill>
                <a:srgbClr val="000681"/>
              </a:solidFill>
            </a:endParaRPr>
          </a:p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Faculty representative</a:t>
            </a:r>
          </a:p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Institutional research</a:t>
            </a:r>
          </a:p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Business and finance</a:t>
            </a:r>
          </a:p>
          <a:p>
            <a:pPr lvl="1">
              <a:buClr>
                <a:srgbClr val="000681"/>
              </a:buClr>
            </a:pPr>
            <a:endParaRPr lang="en-US" sz="2000" kern="0" dirty="0">
              <a:solidFill>
                <a:srgbClr val="00068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Activities to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402644"/>
            <a:ext cx="8540750" cy="41148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800" dirty="0" smtClean="0">
                <a:effectLst/>
              </a:rPr>
              <a:t>Provost and CFO convened Steering </a:t>
            </a:r>
            <a:r>
              <a:rPr lang="en-US" sz="2800" dirty="0">
                <a:effectLst/>
              </a:rPr>
              <a:t>Committee to </a:t>
            </a:r>
            <a:r>
              <a:rPr lang="en-US" sz="2800" dirty="0" smtClean="0">
                <a:effectLst/>
              </a:rPr>
              <a:t>oversee a </a:t>
            </a:r>
            <a:r>
              <a:rPr lang="en-US" sz="2800" dirty="0">
                <a:effectLst/>
              </a:rPr>
              <a:t>16-week assessment effort </a:t>
            </a:r>
            <a:endParaRPr lang="en-US" sz="2600" dirty="0">
              <a:effectLst/>
            </a:endParaRPr>
          </a:p>
          <a:p>
            <a:pPr>
              <a:spcBef>
                <a:spcPts val="1800"/>
              </a:spcBef>
            </a:pPr>
            <a:endParaRPr lang="en-US" sz="2600" dirty="0">
              <a:effectLst/>
            </a:endParaRPr>
          </a:p>
          <a:p>
            <a:pPr>
              <a:spcBef>
                <a:spcPts val="1800"/>
              </a:spcBef>
            </a:pPr>
            <a:endParaRPr lang="en-US" sz="2600" dirty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2800" dirty="0" smtClean="0">
                <a:effectLst/>
              </a:rPr>
              <a:t>Initially met </a:t>
            </a:r>
            <a:r>
              <a:rPr lang="en-US" sz="2800" dirty="0">
                <a:effectLst/>
              </a:rPr>
              <a:t>with over 45 </a:t>
            </a:r>
            <a:r>
              <a:rPr lang="en-US" sz="2800" dirty="0" smtClean="0">
                <a:effectLst/>
              </a:rPr>
              <a:t>individuals</a:t>
            </a:r>
            <a:endParaRPr lang="en-US" sz="2600" dirty="0" smtClean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2800" dirty="0" smtClean="0">
                <a:effectLst/>
              </a:rPr>
              <a:t>Developed </a:t>
            </a:r>
            <a:r>
              <a:rPr lang="en-US" sz="2800" dirty="0">
                <a:effectLst/>
              </a:rPr>
              <a:t>a set of guiding </a:t>
            </a:r>
            <a:r>
              <a:rPr lang="en-US" sz="2800" dirty="0" smtClean="0">
                <a:effectLst/>
              </a:rPr>
              <a:t>principles</a:t>
            </a:r>
            <a:endParaRPr lang="en-US" sz="2600" dirty="0" smtClean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2800" dirty="0" smtClean="0">
                <a:effectLst/>
              </a:rPr>
              <a:t>Analyzed alignment of four budget components</a:t>
            </a:r>
            <a:endParaRPr lang="en-US" sz="2600" dirty="0" smtClean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2800" dirty="0" smtClean="0">
                <a:effectLst/>
              </a:rPr>
              <a:t>Built an initial </a:t>
            </a:r>
            <a:r>
              <a:rPr lang="en-US" sz="2800" dirty="0">
                <a:effectLst/>
              </a:rPr>
              <a:t>funds flow </a:t>
            </a:r>
            <a:r>
              <a:rPr lang="en-US" sz="2800" dirty="0" smtClean="0">
                <a:effectLst/>
              </a:rPr>
              <a:t>model</a:t>
            </a:r>
            <a:endParaRPr lang="en-US" sz="2600" dirty="0">
              <a:effectLst/>
            </a:endParaRP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00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Need For Initiative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371600"/>
            <a:ext cx="8540750" cy="4114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b="0" dirty="0" smtClean="0">
                <a:effectLst/>
              </a:rPr>
              <a:t>Resource allocation should match strategy, not history </a:t>
            </a:r>
          </a:p>
          <a:p>
            <a:pPr>
              <a:spcBef>
                <a:spcPts val="1200"/>
              </a:spcBef>
            </a:pPr>
            <a:r>
              <a:rPr lang="en-US" b="0" dirty="0" smtClean="0">
                <a:effectLst/>
              </a:rPr>
              <a:t>Approach must enhance decision-making</a:t>
            </a:r>
            <a:endParaRPr lang="en-US" sz="2600" b="0" dirty="0" smtClean="0">
              <a:effectLst/>
            </a:endParaRPr>
          </a:p>
          <a:p>
            <a:pPr lvl="1">
              <a:spcBef>
                <a:spcPts val="600"/>
              </a:spcBef>
            </a:pPr>
            <a:r>
              <a:rPr lang="en-US" b="0" dirty="0" smtClean="0">
                <a:effectLst/>
              </a:rPr>
              <a:t>Assist with prioritization of activities</a:t>
            </a:r>
          </a:p>
          <a:p>
            <a:pPr lvl="1">
              <a:spcBef>
                <a:spcPts val="600"/>
              </a:spcBef>
            </a:pPr>
            <a:r>
              <a:rPr lang="en-US" b="0" dirty="0" smtClean="0">
                <a:effectLst/>
              </a:rPr>
              <a:t>Provide methodical basis for funding levels</a:t>
            </a:r>
            <a:endParaRPr lang="en-US" sz="2400" b="0" dirty="0" smtClean="0">
              <a:effectLst/>
            </a:endParaRPr>
          </a:p>
          <a:p>
            <a:pPr>
              <a:spcBef>
                <a:spcPts val="1200"/>
              </a:spcBef>
            </a:pPr>
            <a:r>
              <a:rPr lang="en-US" dirty="0">
                <a:effectLst/>
              </a:rPr>
              <a:t>Need for </a:t>
            </a:r>
            <a:r>
              <a:rPr lang="en-US" dirty="0" smtClean="0">
                <a:effectLst/>
              </a:rPr>
              <a:t>increased stakeholder </a:t>
            </a:r>
            <a:r>
              <a:rPr lang="en-US" dirty="0">
                <a:effectLst/>
              </a:rPr>
              <a:t>authority, responsibility, and accountability</a:t>
            </a:r>
            <a:endParaRPr lang="en-US" u="sng" dirty="0">
              <a:effectLst/>
            </a:endParaRPr>
          </a:p>
          <a:p>
            <a:pPr>
              <a:spcBef>
                <a:spcPts val="1200"/>
              </a:spcBef>
            </a:pPr>
            <a:r>
              <a:rPr lang="en-US" b="0" dirty="0" smtClean="0">
                <a:effectLst/>
              </a:rPr>
              <a:t>Focus on long-term planning rather than short-term allocations</a:t>
            </a:r>
            <a:r>
              <a:rPr lang="en-US" sz="2600" b="0" dirty="0" smtClean="0">
                <a:effectLst/>
              </a:rPr>
              <a:t> 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10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4" y="228600"/>
            <a:ext cx="8994775" cy="11430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4800" dirty="0" smtClean="0"/>
              <a:t>Shift in Budgeting Focus</a:t>
            </a:r>
          </a:p>
        </p:txBody>
      </p:sp>
      <p:sp>
        <p:nvSpPr>
          <p:cNvPr id="7" name="Isosceles Triangle 6"/>
          <p:cNvSpPr/>
          <p:nvPr/>
        </p:nvSpPr>
        <p:spPr>
          <a:xfrm rot="5400000">
            <a:off x="3450380" y="3221780"/>
            <a:ext cx="2382643" cy="470197"/>
          </a:xfrm>
          <a:prstGeom prst="triangle">
            <a:avLst/>
          </a:prstGeom>
          <a:solidFill>
            <a:srgbClr val="FF66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3762984"/>
              </p:ext>
            </p:extLst>
          </p:nvPr>
        </p:nvGraphicFramePr>
        <p:xfrm>
          <a:off x="457200" y="1362392"/>
          <a:ext cx="3733800" cy="4689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33800"/>
              </a:tblGrid>
              <a:tr h="41709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Traditional Perceptions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</a:tr>
              <a:tr h="3545305">
                <a:tc>
                  <a:txBody>
                    <a:bodyPr/>
                    <a:lstStyle/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dirty="0" smtClean="0">
                          <a:solidFill>
                            <a:srgbClr val="000681"/>
                          </a:solidFill>
                          <a:latin typeface="+mj-lt"/>
                        </a:rPr>
                        <a:t>Inventory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of anticipated expenditures</a:t>
                      </a:r>
                    </a:p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Mechanism to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control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expenditures</a:t>
                      </a:r>
                    </a:p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Independent activity 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performed by department managers</a:t>
                      </a:r>
                    </a:p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Backroom operation 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performed by accountants</a:t>
                      </a:r>
                    </a:p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Spreadsheet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indicating resource availability</a:t>
                      </a:r>
                    </a:p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Performance measures that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reset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annually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216433"/>
              </p:ext>
            </p:extLst>
          </p:nvPr>
        </p:nvGraphicFramePr>
        <p:xfrm>
          <a:off x="5029200" y="1362392"/>
          <a:ext cx="3749040" cy="46878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9040"/>
              </a:tblGrid>
              <a:tr h="42068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Strategic Resource Allocation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</a:tr>
              <a:tr h="3694112">
                <a:tc>
                  <a:txBody>
                    <a:bodyPr/>
                    <a:lstStyle/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dirty="0" smtClean="0">
                          <a:solidFill>
                            <a:srgbClr val="000681"/>
                          </a:solidFill>
                          <a:latin typeface="+mj-lt"/>
                        </a:rPr>
                        <a:t>Plan </a:t>
                      </a:r>
                      <a:r>
                        <a:rPr lang="en-US" sz="1800" b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for developing resources</a:t>
                      </a:r>
                      <a:endParaRPr lang="en-US" sz="1800" baseline="0" dirty="0" smtClean="0">
                        <a:solidFill>
                          <a:srgbClr val="000681"/>
                        </a:solidFill>
                        <a:latin typeface="+mj-lt"/>
                      </a:endParaRP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Prioritization 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of allocations for strategic initiatives</a:t>
                      </a:r>
                      <a:endParaRPr lang="en-US" sz="1800" b="1" baseline="0" dirty="0" smtClean="0">
                        <a:solidFill>
                          <a:srgbClr val="000681"/>
                        </a:solidFill>
                        <a:latin typeface="+mj-lt"/>
                      </a:endParaRP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Explanation 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of internal economy</a:t>
                      </a:r>
                      <a:endParaRPr lang="en-US" sz="1800" baseline="0" dirty="0" smtClean="0">
                        <a:solidFill>
                          <a:srgbClr val="000681"/>
                        </a:solidFill>
                        <a:latin typeface="+mj-lt"/>
                      </a:endParaRP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Mechanism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to create institutional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incentives</a:t>
                      </a: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Tool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to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empower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departments to engage in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entrepreneurial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activities</a:t>
                      </a: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Predictor 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of annual financial statements</a:t>
                      </a: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Baseline measure of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accountability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60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latin typeface="+mn-lt"/>
              </a:rPr>
              <a:t>Common Budget Alternatives</a:t>
            </a:r>
            <a:endParaRPr lang="en-US" sz="2000" dirty="0" smtClean="0">
              <a:latin typeface="+mn-lt"/>
            </a:endParaRPr>
          </a:p>
        </p:txBody>
      </p:sp>
      <p:graphicFrame>
        <p:nvGraphicFramePr>
          <p:cNvPr id="8" name="Group 1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993620"/>
              </p:ext>
            </p:extLst>
          </p:nvPr>
        </p:nvGraphicFramePr>
        <p:xfrm>
          <a:off x="345744" y="1371600"/>
          <a:ext cx="8380104" cy="480060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207904"/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00243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Incremental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00243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Formula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00243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Performance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00243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Incentive-Based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108960">
                <a:tc>
                  <a:txBody>
                    <a:bodyPr/>
                    <a:lstStyle/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Centrally driven 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Current budget acts as “base” 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Each year’s budget increments (decrements) adjust the base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Focus is typically placed on expenses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Unit-based model focused on providing equitable funding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Unit rates are input-based and commonly agreed upon 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Annual fluctuations are driven primarily by the quantity of production and not from changes to rates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Unit-based model focused on rewarding mission delivery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Unit rates are output based and commonly agree upon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Annual fluctuations are driven primarily by changing production and not from changes to rates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Focus on academic units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Incorporates a devolution of revenue ownership to local units, as generated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Allocates costs to revenue generating units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Uses a centrally managed “subvention pool” to address strategic priorities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45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Guiding Principles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391355"/>
            <a:ext cx="8540750" cy="4114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700" dirty="0">
                <a:effectLst/>
                <a:cs typeface="Arial" pitchFamily="34" charset="0"/>
              </a:rPr>
              <a:t>Prioritize funding of strategic initiatives aligned with Auburn’s </a:t>
            </a:r>
            <a:r>
              <a:rPr lang="en-US" sz="2700" dirty="0" smtClean="0">
                <a:effectLst/>
                <a:cs typeface="Arial" pitchFamily="34" charset="0"/>
              </a:rPr>
              <a:t>mission</a:t>
            </a:r>
            <a:endParaRPr lang="en-US" sz="2700" dirty="0">
              <a:effectLst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700" dirty="0">
                <a:effectLst/>
                <a:cs typeface="Arial" pitchFamily="34" charset="0"/>
              </a:rPr>
              <a:t>Deliver consistent, accurate, and realistic financial projections, while allowing flexibility to respond to future opportunities and </a:t>
            </a:r>
            <a:r>
              <a:rPr lang="en-US" sz="2700" dirty="0" smtClean="0">
                <a:effectLst/>
                <a:cs typeface="Arial" pitchFamily="34" charset="0"/>
              </a:rPr>
              <a:t>unknowns</a:t>
            </a:r>
            <a:endParaRPr lang="en-US" sz="2700" dirty="0">
              <a:effectLst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700" dirty="0">
                <a:effectLst/>
                <a:cs typeface="Arial" pitchFamily="34" charset="0"/>
              </a:rPr>
              <a:t>Promote authority, responsibility, and accountability, both locally and </a:t>
            </a:r>
            <a:r>
              <a:rPr lang="en-US" sz="2700" dirty="0" smtClean="0">
                <a:effectLst/>
                <a:cs typeface="Arial" pitchFamily="34" charset="0"/>
              </a:rPr>
              <a:t>university-wide</a:t>
            </a:r>
            <a:endParaRPr lang="en-US" sz="2700" dirty="0">
              <a:effectLst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700" dirty="0">
                <a:effectLst/>
                <a:cs typeface="Arial" pitchFamily="34" charset="0"/>
              </a:rPr>
              <a:t>Provide incentives for effective management of both revenues and expenses and reward creativity and </a:t>
            </a:r>
            <a:r>
              <a:rPr lang="en-US" sz="2700" dirty="0" smtClean="0">
                <a:effectLst/>
                <a:cs typeface="Arial" pitchFamily="34" charset="0"/>
              </a:rPr>
              <a:t>innovation</a:t>
            </a:r>
            <a:endParaRPr lang="en-US" sz="2700" dirty="0">
              <a:effectLst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700" dirty="0">
                <a:effectLst/>
                <a:cs typeface="Arial" pitchFamily="34" charset="0"/>
              </a:rPr>
              <a:t>Be simple, transparent, and logical</a:t>
            </a:r>
            <a:r>
              <a:rPr lang="en-US" sz="2600" dirty="0">
                <a:effectLst/>
                <a:cs typeface="Arial" pitchFamily="34" charset="0"/>
              </a:rPr>
              <a:t> 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98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ompass 9">
      <a:dk1>
        <a:srgbClr val="000000"/>
      </a:dk1>
      <a:lt1>
        <a:srgbClr val="FFFFFF"/>
      </a:lt1>
      <a:dk2>
        <a:srgbClr val="000000"/>
      </a:dk2>
      <a:lt2>
        <a:srgbClr val="FEFEFE"/>
      </a:lt2>
      <a:accent1>
        <a:srgbClr val="E1E1FF"/>
      </a:accent1>
      <a:accent2>
        <a:srgbClr val="D9FFF8"/>
      </a:accent2>
      <a:accent3>
        <a:srgbClr val="FFFFFF"/>
      </a:accent3>
      <a:accent4>
        <a:srgbClr val="000000"/>
      </a:accent4>
      <a:accent5>
        <a:srgbClr val="EEEEFF"/>
      </a:accent5>
      <a:accent6>
        <a:srgbClr val="C4E7E1"/>
      </a:accent6>
      <a:hlink>
        <a:srgbClr val="9966FF"/>
      </a:hlink>
      <a:folHlink>
        <a:srgbClr val="666699"/>
      </a:folHlink>
    </a:clrScheme>
    <a:fontScheme name="Compass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Compass 1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4C0000"/>
        </a:accent1>
        <a:accent2>
          <a:srgbClr val="FF9900"/>
        </a:accent2>
        <a:accent3>
          <a:srgbClr val="C0AAAA"/>
        </a:accent3>
        <a:accent4>
          <a:srgbClr val="DADADA"/>
        </a:accent4>
        <a:accent5>
          <a:srgbClr val="B2AAAA"/>
        </a:accent5>
        <a:accent6>
          <a:srgbClr val="E78A00"/>
        </a:accent6>
        <a:hlink>
          <a:srgbClr val="FFDF57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7A5C40"/>
        </a:accent1>
        <a:accent2>
          <a:srgbClr val="FFFF99"/>
        </a:accent2>
        <a:accent3>
          <a:srgbClr val="D3C3B8"/>
        </a:accent3>
        <a:accent4>
          <a:srgbClr val="DADADA"/>
        </a:accent4>
        <a:accent5>
          <a:srgbClr val="BEB5AF"/>
        </a:accent5>
        <a:accent6>
          <a:srgbClr val="E7E78A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005452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AB3B3"/>
        </a:accent5>
        <a:accent6>
          <a:srgbClr val="00B95C"/>
        </a:accent6>
        <a:hlink>
          <a:srgbClr val="CC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333333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ADADAD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0048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AAB1AA"/>
        </a:accent5>
        <a:accent6>
          <a:srgbClr val="6E8704"/>
        </a:accent6>
        <a:hlink>
          <a:srgbClr val="99FF33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57574D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B4B4B2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8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PP Template">
  <a:themeElements>
    <a:clrScheme name="Huron Legal 2011">
      <a:dk1>
        <a:srgbClr val="000000"/>
      </a:dk1>
      <a:lt1>
        <a:srgbClr val="FFFFFF"/>
      </a:lt1>
      <a:dk2>
        <a:srgbClr val="675C53"/>
      </a:dk2>
      <a:lt2>
        <a:srgbClr val="FFFFFF"/>
      </a:lt2>
      <a:accent1>
        <a:srgbClr val="675C53"/>
      </a:accent1>
      <a:accent2>
        <a:srgbClr val="C4960C"/>
      </a:accent2>
      <a:accent3>
        <a:srgbClr val="E2C381"/>
      </a:accent3>
      <a:accent4>
        <a:srgbClr val="C7C2BA"/>
      </a:accent4>
      <a:accent5>
        <a:srgbClr val="004165"/>
      </a:accent5>
      <a:accent6>
        <a:srgbClr val="5E95B8"/>
      </a:accent6>
      <a:hlink>
        <a:srgbClr val="004165"/>
      </a:hlink>
      <a:folHlink>
        <a:srgbClr val="5E95B8"/>
      </a:folHlink>
    </a:clrScheme>
    <a:fontScheme name="Wellspring+Stockamp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mpass 9">
    <a:dk1>
      <a:srgbClr val="000000"/>
    </a:dk1>
    <a:lt1>
      <a:srgbClr val="FFFFFF"/>
    </a:lt1>
    <a:dk2>
      <a:srgbClr val="000000"/>
    </a:dk2>
    <a:lt2>
      <a:srgbClr val="FEFEFE"/>
    </a:lt2>
    <a:accent1>
      <a:srgbClr val="E1E1FF"/>
    </a:accent1>
    <a:accent2>
      <a:srgbClr val="D9FFF8"/>
    </a:accent2>
    <a:accent3>
      <a:srgbClr val="FFFFFF"/>
    </a:accent3>
    <a:accent4>
      <a:srgbClr val="000000"/>
    </a:accent4>
    <a:accent5>
      <a:srgbClr val="EEEEFF"/>
    </a:accent5>
    <a:accent6>
      <a:srgbClr val="C4E7E1"/>
    </a:accent6>
    <a:hlink>
      <a:srgbClr val="9966FF"/>
    </a:hlink>
    <a:folHlink>
      <a:srgbClr val="66669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Ninja:Applications:Microsoft Office X:Templates:Presentations:Designs:Compass</Template>
  <TotalTime>8198</TotalTime>
  <Words>901</Words>
  <Application>Microsoft Office PowerPoint</Application>
  <PresentationFormat>On-screen Show (4:3)</PresentationFormat>
  <Paragraphs>164</Paragraphs>
  <Slides>16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Compass</vt:lpstr>
      <vt:lpstr>5_PP Template</vt:lpstr>
      <vt:lpstr>PowerPoint Presentation</vt:lpstr>
      <vt:lpstr>PowerPoint Presentation</vt:lpstr>
      <vt:lpstr>Financial Challenges</vt:lpstr>
      <vt:lpstr>Financial Consequences</vt:lpstr>
      <vt:lpstr>Activities to Date</vt:lpstr>
      <vt:lpstr>Need For Initiative</vt:lpstr>
      <vt:lpstr>Shift in Budgeting Focus</vt:lpstr>
      <vt:lpstr>Common Budget Alternatives</vt:lpstr>
      <vt:lpstr>Guiding Principles</vt:lpstr>
      <vt:lpstr>Model Design Considerations</vt:lpstr>
      <vt:lpstr>Preliminary Model Structure</vt:lpstr>
      <vt:lpstr>Preliminary Model Structure</vt:lpstr>
      <vt:lpstr>Next Steps (6-9 months)</vt:lpstr>
      <vt:lpstr>Questions?</vt:lpstr>
      <vt:lpstr>Traditional Budgeting</vt:lpstr>
      <vt:lpstr>Strategic Resource Allocation</vt:lpstr>
    </vt:vector>
  </TitlesOfParts>
  <Company>University Relations - Publications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Jaime Ontiveros;Kyle Blanco</dc:creator>
  <cp:lastModifiedBy>Jaime Ontiveros</cp:lastModifiedBy>
  <cp:revision>95</cp:revision>
  <cp:lastPrinted>2013-11-02T15:58:52Z</cp:lastPrinted>
  <dcterms:created xsi:type="dcterms:W3CDTF">2005-04-20T15:39:23Z</dcterms:created>
  <dcterms:modified xsi:type="dcterms:W3CDTF">2013-11-05T20:21:43Z</dcterms:modified>
</cp:coreProperties>
</file>