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8" r:id="rId4"/>
    <p:sldId id="260" r:id="rId5"/>
    <p:sldId id="259" r:id="rId6"/>
    <p:sldId id="262" r:id="rId7"/>
    <p:sldId id="263" r:id="rId8"/>
    <p:sldId id="279" r:id="rId9"/>
    <p:sldId id="261" r:id="rId10"/>
    <p:sldId id="264" r:id="rId11"/>
    <p:sldId id="281" r:id="rId12"/>
    <p:sldId id="265" r:id="rId13"/>
    <p:sldId id="266" r:id="rId14"/>
    <p:sldId id="267" r:id="rId15"/>
    <p:sldId id="268" r:id="rId16"/>
    <p:sldId id="273" r:id="rId17"/>
    <p:sldId id="256" r:id="rId18"/>
    <p:sldId id="274" r:id="rId19"/>
    <p:sldId id="269" r:id="rId20"/>
    <p:sldId id="270" r:id="rId21"/>
    <p:sldId id="271" r:id="rId22"/>
    <p:sldId id="272" r:id="rId23"/>
    <p:sldId id="275" r:id="rId24"/>
    <p:sldId id="276" r:id="rId25"/>
    <p:sldId id="278"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62" autoAdjust="0"/>
  </p:normalViewPr>
  <p:slideViewPr>
    <p:cSldViewPr>
      <p:cViewPr>
        <p:scale>
          <a:sx n="100" d="100"/>
          <a:sy n="100" d="100"/>
        </p:scale>
        <p:origin x="-1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6C92C4-1255-4DEC-9A80-DE6315684127}"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261899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C92C4-1255-4DEC-9A80-DE6315684127}"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220933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C92C4-1255-4DEC-9A80-DE6315684127}"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53243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C92C4-1255-4DEC-9A80-DE6315684127}"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6753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C92C4-1255-4DEC-9A80-DE6315684127}"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234134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C92C4-1255-4DEC-9A80-DE6315684127}"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40380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6C92C4-1255-4DEC-9A80-DE6315684127}" type="datetimeFigureOut">
              <a:rPr lang="en-US" smtClean="0"/>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108485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C92C4-1255-4DEC-9A80-DE6315684127}" type="datetimeFigureOut">
              <a:rPr lang="en-US" smtClean="0"/>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371205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C92C4-1255-4DEC-9A80-DE6315684127}" type="datetimeFigureOut">
              <a:rPr lang="en-US" smtClean="0"/>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171909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C92C4-1255-4DEC-9A80-DE6315684127}"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343033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C92C4-1255-4DEC-9A80-DE6315684127}"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A922C-57E9-4FB4-B771-F4D2C90AFD06}" type="slidenum">
              <a:rPr lang="en-US" smtClean="0"/>
              <a:t>‹#›</a:t>
            </a:fld>
            <a:endParaRPr lang="en-US"/>
          </a:p>
        </p:txBody>
      </p:sp>
    </p:spTree>
    <p:extLst>
      <p:ext uri="{BB962C8B-B14F-4D97-AF65-F5344CB8AC3E}">
        <p14:creationId xmlns:p14="http://schemas.microsoft.com/office/powerpoint/2010/main" val="226915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92C4-1255-4DEC-9A80-DE6315684127}" type="datetimeFigureOut">
              <a:rPr lang="en-US" smtClean="0"/>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A922C-57E9-4FB4-B771-F4D2C90AFD06}" type="slidenum">
              <a:rPr lang="en-US" smtClean="0"/>
              <a:t>‹#›</a:t>
            </a:fld>
            <a:endParaRPr lang="en-US"/>
          </a:p>
        </p:txBody>
      </p:sp>
    </p:spTree>
    <p:extLst>
      <p:ext uri="{BB962C8B-B14F-4D97-AF65-F5344CB8AC3E}">
        <p14:creationId xmlns:p14="http://schemas.microsoft.com/office/powerpoint/2010/main" val="333115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haudhury@auburn.edu"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mailto:buschgi@auburn.edu" TargetMode="External"/><Relationship Id="rId4" Type="http://schemas.openxmlformats.org/officeDocument/2006/relationships/hyperlink" Target="mailto:snickson@auburn.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uburn.edu/eas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5" Type="http://schemas.openxmlformats.org/officeDocument/2006/relationships/image" Target="../media/image19.pn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burn Biggio Center 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926720" cy="4343400"/>
          </a:xfrm>
          <a:prstGeom prst="rect">
            <a:avLst/>
          </a:prstGeom>
        </p:spPr>
      </p:pic>
      <p:sp>
        <p:nvSpPr>
          <p:cNvPr id="3" name="TextBox 2"/>
          <p:cNvSpPr txBox="1"/>
          <p:nvPr/>
        </p:nvSpPr>
        <p:spPr>
          <a:xfrm>
            <a:off x="1219200" y="4953000"/>
            <a:ext cx="6545407" cy="1384995"/>
          </a:xfrm>
          <a:prstGeom prst="rect">
            <a:avLst/>
          </a:prstGeom>
          <a:noFill/>
        </p:spPr>
        <p:txBody>
          <a:bodyPr wrap="none" rtlCol="0">
            <a:spAutoFit/>
          </a:bodyPr>
          <a:lstStyle/>
          <a:p>
            <a:pPr algn="ctr"/>
            <a:r>
              <a:rPr lang="en-US" sz="2800" dirty="0" smtClean="0"/>
              <a:t>S. Raj Chaudhury: </a:t>
            </a:r>
            <a:r>
              <a:rPr lang="en-US" sz="2800" dirty="0" smtClean="0">
                <a:hlinkClick r:id="rId3"/>
              </a:rPr>
              <a:t>schaudhury@auburn.edu</a:t>
            </a:r>
            <a:endParaRPr lang="en-US" sz="2800" dirty="0" smtClean="0"/>
          </a:p>
          <a:p>
            <a:pPr algn="ctr"/>
            <a:r>
              <a:rPr lang="en-US" sz="2800" dirty="0" smtClean="0"/>
              <a:t>Stacey Nickson: </a:t>
            </a:r>
            <a:r>
              <a:rPr lang="en-US" sz="2800" dirty="0" smtClean="0">
                <a:hlinkClick r:id="rId4"/>
              </a:rPr>
              <a:t>snickson@auburn.edu</a:t>
            </a:r>
            <a:endParaRPr lang="en-US" sz="2800" dirty="0" smtClean="0"/>
          </a:p>
          <a:p>
            <a:pPr algn="ctr"/>
            <a:r>
              <a:rPr lang="en-US" sz="2800" dirty="0" smtClean="0"/>
              <a:t>Gisela </a:t>
            </a:r>
            <a:r>
              <a:rPr lang="en-US" sz="2800" dirty="0" err="1" smtClean="0"/>
              <a:t>Buschle</a:t>
            </a:r>
            <a:r>
              <a:rPr lang="en-US" sz="2800" dirty="0" smtClean="0"/>
              <a:t>-Diller: </a:t>
            </a:r>
            <a:r>
              <a:rPr lang="en-US" sz="2800" dirty="0" smtClean="0">
                <a:hlinkClick r:id="rId5"/>
              </a:rPr>
              <a:t>buschgi@auburn.edu</a:t>
            </a:r>
            <a:r>
              <a:rPr lang="en-US" sz="2800" dirty="0" smtClean="0"/>
              <a:t>  </a:t>
            </a:r>
            <a:endParaRPr lang="en-US" sz="2800" dirty="0"/>
          </a:p>
        </p:txBody>
      </p:sp>
    </p:spTree>
    <p:extLst>
      <p:ext uri="{BB962C8B-B14F-4D97-AF65-F5344CB8AC3E}">
        <p14:creationId xmlns:p14="http://schemas.microsoft.com/office/powerpoint/2010/main" val="218107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507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92" y="2667000"/>
            <a:ext cx="9114408" cy="4191000"/>
          </a:xfrm>
          <a:prstGeom prst="rect">
            <a:avLst/>
          </a:prstGeom>
        </p:spPr>
      </p:pic>
      <p:sp>
        <p:nvSpPr>
          <p:cNvPr id="2" name="Title 1"/>
          <p:cNvSpPr>
            <a:spLocks noGrp="1"/>
          </p:cNvSpPr>
          <p:nvPr>
            <p:ph type="title"/>
          </p:nvPr>
        </p:nvSpPr>
        <p:spPr>
          <a:xfrm>
            <a:off x="457200" y="274638"/>
            <a:ext cx="8458200" cy="1143000"/>
          </a:xfrm>
        </p:spPr>
        <p:txBody>
          <a:bodyPr>
            <a:normAutofit/>
          </a:bodyPr>
          <a:lstStyle/>
          <a:p>
            <a:r>
              <a:rPr lang="en-US" dirty="0" smtClean="0"/>
              <a:t>eLearning via online Testing</a:t>
            </a:r>
            <a:endParaRPr lang="en-US" dirty="0"/>
          </a:p>
        </p:txBody>
      </p:sp>
      <p:sp>
        <p:nvSpPr>
          <p:cNvPr id="7" name="TextBox 6"/>
          <p:cNvSpPr txBox="1"/>
          <p:nvPr/>
        </p:nvSpPr>
        <p:spPr>
          <a:xfrm>
            <a:off x="304800" y="1600200"/>
            <a:ext cx="3886200" cy="1200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Foy Hall Testing Center </a:t>
            </a:r>
            <a:r>
              <a:rPr lang="en-US" sz="2400" dirty="0" smtClean="0"/>
              <a:t> </a:t>
            </a:r>
            <a:br>
              <a:rPr lang="en-US" sz="2400" dirty="0" smtClean="0"/>
            </a:br>
            <a:r>
              <a:rPr lang="en-US" sz="2400" dirty="0" smtClean="0"/>
              <a:t>14 seats for </a:t>
            </a:r>
            <a:r>
              <a:rPr lang="en-US" sz="2400" u="sng" dirty="0" smtClean="0"/>
              <a:t>proctored</a:t>
            </a:r>
            <a:r>
              <a:rPr lang="en-US" sz="2400" dirty="0" smtClean="0"/>
              <a:t> online exams</a:t>
            </a:r>
            <a:endParaRPr lang="en-US" sz="2400" dirty="0"/>
          </a:p>
        </p:txBody>
      </p:sp>
      <p:sp>
        <p:nvSpPr>
          <p:cNvPr id="8" name="TextBox 7"/>
          <p:cNvSpPr txBox="1"/>
          <p:nvPr/>
        </p:nvSpPr>
        <p:spPr>
          <a:xfrm>
            <a:off x="4572000" y="1600200"/>
            <a:ext cx="4343400" cy="1200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t>2012</a:t>
            </a:r>
            <a:r>
              <a:rPr lang="en-US" sz="2400" b="1" dirty="0" smtClean="0"/>
              <a:t>: 800 exams</a:t>
            </a:r>
          </a:p>
          <a:p>
            <a:pPr algn="ctr"/>
            <a:r>
              <a:rPr lang="en-US" sz="2400" dirty="0" smtClean="0"/>
              <a:t>2013</a:t>
            </a:r>
            <a:r>
              <a:rPr lang="en-US" sz="2400" b="1" dirty="0" smtClean="0"/>
              <a:t>: 1000+ exams</a:t>
            </a:r>
          </a:p>
          <a:p>
            <a:pPr algn="ctr"/>
            <a:r>
              <a:rPr lang="en-US" sz="2400" dirty="0" smtClean="0"/>
              <a:t>(MECH 2000/3000 assessments)</a:t>
            </a:r>
            <a:endParaRPr lang="en-US" sz="2400" dirty="0"/>
          </a:p>
        </p:txBody>
      </p:sp>
    </p:spTree>
    <p:extLst>
      <p:ext uri="{BB962C8B-B14F-4D97-AF65-F5344CB8AC3E}">
        <p14:creationId xmlns:p14="http://schemas.microsoft.com/office/powerpoint/2010/main" val="191872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national exams to Auburn</a:t>
            </a:r>
            <a:endParaRPr lang="en-US" dirty="0"/>
          </a:p>
        </p:txBody>
      </p:sp>
      <p:sp>
        <p:nvSpPr>
          <p:cNvPr id="3" name="Content Placeholder 2"/>
          <p:cNvSpPr>
            <a:spLocks noGrp="1"/>
          </p:cNvSpPr>
          <p:nvPr>
            <p:ph idx="1"/>
          </p:nvPr>
        </p:nvSpPr>
        <p:spPr/>
        <p:txBody>
          <a:bodyPr/>
          <a:lstStyle/>
          <a:p>
            <a:r>
              <a:rPr lang="en-US" dirty="0" smtClean="0"/>
              <a:t>GMAT</a:t>
            </a:r>
          </a:p>
          <a:p>
            <a:r>
              <a:rPr lang="en-US" dirty="0" smtClean="0"/>
              <a:t>GED</a:t>
            </a:r>
          </a:p>
          <a:p>
            <a:r>
              <a:rPr lang="en-US" dirty="0" smtClean="0"/>
              <a:t>MCAT (coming soon)</a:t>
            </a:r>
          </a:p>
          <a:p>
            <a:r>
              <a:rPr lang="en-US" dirty="0" smtClean="0"/>
              <a:t>GRE Subject Tests (Spring)</a:t>
            </a:r>
          </a:p>
          <a:p>
            <a:r>
              <a:rPr lang="en-US" dirty="0" smtClean="0"/>
              <a:t>Engineering FE exam</a:t>
            </a:r>
            <a:endParaRPr lang="en-US" dirty="0"/>
          </a:p>
        </p:txBody>
      </p:sp>
    </p:spTree>
    <p:extLst>
      <p:ext uri="{BB962C8B-B14F-4D97-AF65-F5344CB8AC3E}">
        <p14:creationId xmlns:p14="http://schemas.microsoft.com/office/powerpoint/2010/main" val="352138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Priority 2. Support Faculty Vitality</a:t>
            </a:r>
            <a:endParaRPr lang="en-US" dirty="0"/>
          </a:p>
        </p:txBody>
      </p:sp>
      <p:sp>
        <p:nvSpPr>
          <p:cNvPr id="6" name="Content Placeholder 5"/>
          <p:cNvSpPr>
            <a:spLocks noGrp="1"/>
          </p:cNvSpPr>
          <p:nvPr>
            <p:ph idx="1"/>
          </p:nvPr>
        </p:nvSpPr>
        <p:spPr>
          <a:xfrm>
            <a:off x="457200" y="1371600"/>
            <a:ext cx="8458200" cy="2819400"/>
          </a:xfrm>
        </p:spPr>
        <p:txBody>
          <a:bodyPr>
            <a:normAutofit/>
          </a:bodyPr>
          <a:lstStyle/>
          <a:p>
            <a:r>
              <a:rPr lang="en-US" dirty="0" smtClean="0">
                <a:solidFill>
                  <a:srgbClr val="3366FF"/>
                </a:solidFill>
              </a:rPr>
              <a:t>Ongoing professional development</a:t>
            </a:r>
          </a:p>
          <a:p>
            <a:pPr lvl="1"/>
            <a:r>
              <a:rPr lang="en-US" dirty="0" smtClean="0">
                <a:solidFill>
                  <a:srgbClr val="000000"/>
                </a:solidFill>
              </a:rPr>
              <a:t>New Faculty Orientation </a:t>
            </a:r>
            <a:r>
              <a:rPr lang="en-US" dirty="0" smtClean="0">
                <a:solidFill>
                  <a:srgbClr val="3366FF"/>
                </a:solidFill>
              </a:rPr>
              <a:t>(45-70/Fall)</a:t>
            </a:r>
          </a:p>
          <a:p>
            <a:pPr lvl="1"/>
            <a:r>
              <a:rPr lang="en-US" dirty="0" smtClean="0">
                <a:solidFill>
                  <a:srgbClr val="000000"/>
                </a:solidFill>
              </a:rPr>
              <a:t>New Faculty Scholars year-long program </a:t>
            </a:r>
            <a:r>
              <a:rPr lang="en-US" dirty="0" smtClean="0">
                <a:solidFill>
                  <a:srgbClr val="3366FF"/>
                </a:solidFill>
              </a:rPr>
              <a:t>(25/year)</a:t>
            </a:r>
          </a:p>
          <a:p>
            <a:pPr lvl="1"/>
            <a:r>
              <a:rPr lang="en-US" dirty="0" smtClean="0">
                <a:solidFill>
                  <a:srgbClr val="000000"/>
                </a:solidFill>
              </a:rPr>
              <a:t>Breeden Endowed Instructional grants </a:t>
            </a:r>
            <a:r>
              <a:rPr lang="en-US" dirty="0" smtClean="0">
                <a:solidFill>
                  <a:srgbClr val="3366FF"/>
                </a:solidFill>
              </a:rPr>
              <a:t>(10-14/year)</a:t>
            </a:r>
          </a:p>
          <a:p>
            <a:pPr lvl="1"/>
            <a:r>
              <a:rPr lang="en-US" dirty="0" smtClean="0">
                <a:solidFill>
                  <a:srgbClr val="000000"/>
                </a:solidFill>
              </a:rPr>
              <a:t>Professional Development Seminars </a:t>
            </a:r>
            <a:r>
              <a:rPr lang="en-US" dirty="0" smtClean="0">
                <a:solidFill>
                  <a:srgbClr val="3366FF"/>
                </a:solidFill>
              </a:rPr>
              <a:t>(12/year)</a:t>
            </a:r>
          </a:p>
          <a:p>
            <a:endParaRPr lang="en-US" dirty="0" smtClean="0">
              <a:solidFill>
                <a:srgbClr val="3366FF"/>
              </a:solidFill>
            </a:endParaRPr>
          </a:p>
        </p:txBody>
      </p:sp>
      <p:pic>
        <p:nvPicPr>
          <p:cNvPr id="3" name="Picture 2" descr="IMG_074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75172"/>
            <a:ext cx="9144000" cy="5482828"/>
          </a:xfrm>
          <a:prstGeom prst="rect">
            <a:avLst/>
          </a:prstGeom>
        </p:spPr>
      </p:pic>
    </p:spTree>
    <p:extLst>
      <p:ext uri="{BB962C8B-B14F-4D97-AF65-F5344CB8AC3E}">
        <p14:creationId xmlns:p14="http://schemas.microsoft.com/office/powerpoint/2010/main" val="39946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Supporting Faculty</a:t>
            </a:r>
            <a:endParaRPr lang="en-US" dirty="0"/>
          </a:p>
        </p:txBody>
      </p:sp>
      <p:sp>
        <p:nvSpPr>
          <p:cNvPr id="3" name="Content Placeholder 2"/>
          <p:cNvSpPr>
            <a:spLocks noGrp="1"/>
          </p:cNvSpPr>
          <p:nvPr>
            <p:ph idx="1"/>
          </p:nvPr>
        </p:nvSpPr>
        <p:spPr>
          <a:xfrm>
            <a:off x="457200" y="1219200"/>
            <a:ext cx="8229600" cy="3048000"/>
          </a:xfrm>
        </p:spPr>
        <p:txBody>
          <a:bodyPr/>
          <a:lstStyle/>
          <a:p>
            <a:pPr>
              <a:lnSpc>
                <a:spcPct val="90000"/>
              </a:lnSpc>
            </a:pPr>
            <a:r>
              <a:rPr lang="en-US" dirty="0" smtClean="0"/>
              <a:t>Needs assessment survey (Fall </a:t>
            </a:r>
            <a:r>
              <a:rPr lang="fr-FR" dirty="0" smtClean="0"/>
              <a:t>’</a:t>
            </a:r>
            <a:r>
              <a:rPr lang="en-US" dirty="0" smtClean="0"/>
              <a:t>12; N=215)</a:t>
            </a:r>
          </a:p>
          <a:p>
            <a:pPr lvl="1">
              <a:lnSpc>
                <a:spcPct val="90000"/>
              </a:lnSpc>
            </a:pPr>
            <a:r>
              <a:rPr lang="en-US" dirty="0">
                <a:solidFill>
                  <a:srgbClr val="3366FF"/>
                </a:solidFill>
              </a:rPr>
              <a:t>Facilitating effective classroom </a:t>
            </a:r>
            <a:r>
              <a:rPr lang="en-US" dirty="0" smtClean="0">
                <a:solidFill>
                  <a:srgbClr val="3366FF"/>
                </a:solidFill>
              </a:rPr>
              <a:t>discussions</a:t>
            </a:r>
          </a:p>
          <a:p>
            <a:pPr lvl="1">
              <a:lnSpc>
                <a:spcPct val="90000"/>
              </a:lnSpc>
            </a:pPr>
            <a:r>
              <a:rPr lang="en-US" dirty="0" smtClean="0">
                <a:solidFill>
                  <a:srgbClr val="3366FF"/>
                </a:solidFill>
              </a:rPr>
              <a:t>Incorporating </a:t>
            </a:r>
            <a:r>
              <a:rPr lang="en-US" dirty="0">
                <a:solidFill>
                  <a:srgbClr val="3366FF"/>
                </a:solidFill>
              </a:rPr>
              <a:t>active learning </a:t>
            </a:r>
            <a:r>
              <a:rPr lang="en-US" dirty="0" smtClean="0">
                <a:solidFill>
                  <a:srgbClr val="3366FF"/>
                </a:solidFill>
              </a:rPr>
              <a:t>strategies**</a:t>
            </a:r>
          </a:p>
          <a:p>
            <a:pPr lvl="1">
              <a:lnSpc>
                <a:spcPct val="90000"/>
              </a:lnSpc>
            </a:pPr>
            <a:r>
              <a:rPr lang="en-US" dirty="0">
                <a:solidFill>
                  <a:srgbClr val="3366FF"/>
                </a:solidFill>
              </a:rPr>
              <a:t>Designing effective </a:t>
            </a:r>
            <a:r>
              <a:rPr lang="en-US" dirty="0" smtClean="0">
                <a:solidFill>
                  <a:srgbClr val="3366FF"/>
                </a:solidFill>
              </a:rPr>
              <a:t>lectures</a:t>
            </a:r>
          </a:p>
          <a:p>
            <a:pPr lvl="1">
              <a:lnSpc>
                <a:spcPct val="90000"/>
              </a:lnSpc>
            </a:pPr>
            <a:r>
              <a:rPr lang="en-US" dirty="0">
                <a:solidFill>
                  <a:srgbClr val="3366FF"/>
                </a:solidFill>
              </a:rPr>
              <a:t>Developing critical thinking/problem solving </a:t>
            </a:r>
            <a:r>
              <a:rPr lang="en-US" dirty="0" smtClean="0">
                <a:solidFill>
                  <a:srgbClr val="3366FF"/>
                </a:solidFill>
              </a:rPr>
              <a:t>skills</a:t>
            </a:r>
          </a:p>
          <a:p>
            <a:pPr lvl="1">
              <a:lnSpc>
                <a:spcPct val="90000"/>
              </a:lnSpc>
            </a:pPr>
            <a:r>
              <a:rPr lang="en-US" dirty="0">
                <a:solidFill>
                  <a:srgbClr val="3366FF"/>
                </a:solidFill>
              </a:rPr>
              <a:t>Using technology to enhance learning </a:t>
            </a:r>
            <a:r>
              <a:rPr lang="en-US" dirty="0" smtClean="0">
                <a:solidFill>
                  <a:srgbClr val="3366FF"/>
                </a:solidFill>
              </a:rPr>
              <a:t>  </a:t>
            </a:r>
            <a:endParaRPr lang="en-US" dirty="0">
              <a:solidFill>
                <a:srgbClr val="3366FF"/>
              </a:solidFill>
            </a:endParaRPr>
          </a:p>
        </p:txBody>
      </p:sp>
      <p:pic>
        <p:nvPicPr>
          <p:cNvPr id="4" name="Picture 3" descr="IMG_594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5200" y="4267200"/>
            <a:ext cx="3839603" cy="2590800"/>
          </a:xfrm>
          <a:prstGeom prst="rect">
            <a:avLst/>
          </a:prstGeom>
        </p:spPr>
      </p:pic>
      <p:pic>
        <p:nvPicPr>
          <p:cNvPr id="5" name="Picture 4" descr="IMG_112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4267199"/>
            <a:ext cx="1464505" cy="2590801"/>
          </a:xfrm>
          <a:prstGeom prst="rect">
            <a:avLst/>
          </a:prstGeom>
        </p:spPr>
      </p:pic>
      <p:pic>
        <p:nvPicPr>
          <p:cNvPr id="6" name="Picture 5" descr="IMG_112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00200" y="4267199"/>
            <a:ext cx="1828800" cy="2629291"/>
          </a:xfrm>
          <a:prstGeom prst="rect">
            <a:avLst/>
          </a:prstGeom>
        </p:spPr>
      </p:pic>
      <p:pic>
        <p:nvPicPr>
          <p:cNvPr id="7" name="Picture 6" descr="IMG_6431.jp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417232" y="4267200"/>
            <a:ext cx="1726768" cy="2590800"/>
          </a:xfrm>
          <a:prstGeom prst="rect">
            <a:avLst/>
          </a:prstGeom>
        </p:spPr>
      </p:pic>
    </p:spTree>
    <p:extLst>
      <p:ext uri="{BB962C8B-B14F-4D97-AF65-F5344CB8AC3E}">
        <p14:creationId xmlns:p14="http://schemas.microsoft.com/office/powerpoint/2010/main" val="383957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90600"/>
            <a:ext cx="5486400" cy="609600"/>
          </a:xfrm>
        </p:spPr>
        <p:txBody>
          <a:bodyPr>
            <a:normAutofit/>
          </a:bodyPr>
          <a:lstStyle/>
          <a:p>
            <a:pPr marL="0" indent="0" algn="ctr">
              <a:buNone/>
            </a:pPr>
            <a:r>
              <a:rPr lang="en-US" sz="2800" dirty="0" smtClean="0">
                <a:hlinkClick r:id="rId2"/>
              </a:rPr>
              <a:t>http://www.auburn.edu/easl</a:t>
            </a:r>
            <a:endParaRPr lang="en-US" sz="2800" dirty="0" smtClean="0"/>
          </a:p>
        </p:txBody>
      </p:sp>
      <p:sp>
        <p:nvSpPr>
          <p:cNvPr id="2" name="Title 1"/>
          <p:cNvSpPr>
            <a:spLocks noGrp="1"/>
          </p:cNvSpPr>
          <p:nvPr>
            <p:ph type="title"/>
          </p:nvPr>
        </p:nvSpPr>
        <p:spPr>
          <a:xfrm>
            <a:off x="1143000" y="0"/>
            <a:ext cx="6553200" cy="1143000"/>
          </a:xfrm>
          <a:solidFill>
            <a:schemeClr val="bg1"/>
          </a:solidFill>
        </p:spPr>
        <p:txBody>
          <a:bodyPr/>
          <a:lstStyle/>
          <a:p>
            <a:r>
              <a:rPr lang="en-US" dirty="0" smtClean="0"/>
              <a:t>Supporting Active Learning </a:t>
            </a:r>
            <a:endParaRPr lang="en-US" dirty="0"/>
          </a:p>
        </p:txBody>
      </p:sp>
      <p:pic>
        <p:nvPicPr>
          <p:cNvPr id="7" name="Picture 6" descr="Screen shot 2013-10-31 at 12.09.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8407400" cy="4740198"/>
          </a:xfrm>
          <a:prstGeom prst="rect">
            <a:avLst/>
          </a:prstGeom>
        </p:spPr>
      </p:pic>
      <p:sp>
        <p:nvSpPr>
          <p:cNvPr id="4" name="Rectangle 3"/>
          <p:cNvSpPr/>
          <p:nvPr/>
        </p:nvSpPr>
        <p:spPr>
          <a:xfrm>
            <a:off x="3124200" y="1676400"/>
            <a:ext cx="2833265" cy="369332"/>
          </a:xfrm>
          <a:prstGeom prst="rect">
            <a:avLst/>
          </a:prstGeom>
        </p:spPr>
        <p:txBody>
          <a:bodyPr wrap="none">
            <a:spAutoFit/>
          </a:bodyPr>
          <a:lstStyle/>
          <a:p>
            <a:r>
              <a:rPr lang="en-US" dirty="0"/>
              <a:t>http://</a:t>
            </a:r>
            <a:r>
              <a:rPr lang="en-US" dirty="0" err="1"/>
              <a:t>youtu.be</a:t>
            </a:r>
            <a:r>
              <a:rPr lang="en-US" dirty="0"/>
              <a:t>/</a:t>
            </a:r>
            <a:r>
              <a:rPr lang="en-US" dirty="0" err="1"/>
              <a:t>HllxkoEdlZA</a:t>
            </a:r>
            <a:endParaRPr lang="en-US" dirty="0"/>
          </a:p>
        </p:txBody>
      </p:sp>
      <p:sp>
        <p:nvSpPr>
          <p:cNvPr id="5" name="Rectangle 4"/>
          <p:cNvSpPr/>
          <p:nvPr/>
        </p:nvSpPr>
        <p:spPr>
          <a:xfrm>
            <a:off x="490583" y="2209800"/>
            <a:ext cx="3014617"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400" dirty="0"/>
              <a:t>“Incubator Classroom”</a:t>
            </a:r>
          </a:p>
        </p:txBody>
      </p:sp>
    </p:spTree>
    <p:extLst>
      <p:ext uri="{BB962C8B-B14F-4D97-AF65-F5344CB8AC3E}">
        <p14:creationId xmlns:p14="http://schemas.microsoft.com/office/powerpoint/2010/main" val="454959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7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4190999" cy="3432980"/>
          </a:xfrm>
          <a:prstGeom prst="rect">
            <a:avLst/>
          </a:prstGeom>
          <a:ln>
            <a:noFill/>
          </a:ln>
          <a:effectLst>
            <a:softEdge rad="112500"/>
          </a:effectLst>
        </p:spPr>
      </p:pic>
      <p:pic>
        <p:nvPicPr>
          <p:cNvPr id="3" name="Picture 2" descr="IMG_5723.JPG"/>
          <p:cNvPicPr>
            <a:picLocks noChangeAspect="1"/>
          </p:cNvPicPr>
          <p:nvPr/>
        </p:nvPicPr>
        <p:blipFill rotWithShape="1">
          <a:blip r:embed="rId3" cstate="print">
            <a:extLst>
              <a:ext uri="{28A0092B-C50C-407E-A947-70E740481C1C}">
                <a14:useLocalDpi xmlns:a14="http://schemas.microsoft.com/office/drawing/2010/main" val="0"/>
              </a:ext>
            </a:extLst>
          </a:blip>
          <a:srcRect l="15190" r="8439"/>
          <a:stretch/>
        </p:blipFill>
        <p:spPr>
          <a:xfrm>
            <a:off x="4953000" y="0"/>
            <a:ext cx="3885483" cy="3390900"/>
          </a:xfrm>
          <a:prstGeom prst="rect">
            <a:avLst/>
          </a:prstGeom>
          <a:ln>
            <a:noFill/>
          </a:ln>
          <a:effectLst>
            <a:softEdge rad="112500"/>
          </a:effectLst>
        </p:spPr>
      </p:pic>
      <p:pic>
        <p:nvPicPr>
          <p:cNvPr id="4" name="Picture 3" descr="IMG_57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89095"/>
            <a:ext cx="8534400" cy="3931753"/>
          </a:xfrm>
          <a:prstGeom prst="rect">
            <a:avLst/>
          </a:prstGeom>
          <a:ln>
            <a:noFill/>
          </a:ln>
          <a:effectLst>
            <a:softEdge rad="112500"/>
          </a:effectLst>
        </p:spPr>
      </p:pic>
    </p:spTree>
    <p:extLst>
      <p:ext uri="{BB962C8B-B14F-4D97-AF65-F5344CB8AC3E}">
        <p14:creationId xmlns:p14="http://schemas.microsoft.com/office/powerpoint/2010/main" val="173810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Strategic Commitment</a:t>
            </a:r>
            <a:r>
              <a:rPr lang="en-US" dirty="0" smtClean="0"/>
              <a:t>:</a:t>
            </a:r>
            <a:br>
              <a:rPr lang="en-US" dirty="0" smtClean="0"/>
            </a:br>
            <a:r>
              <a:rPr lang="en-US" dirty="0" smtClean="0"/>
              <a:t>Intellectual Environment </a:t>
            </a:r>
            <a:endParaRPr lang="en-US" dirty="0"/>
          </a:p>
        </p:txBody>
      </p:sp>
      <p:sp>
        <p:nvSpPr>
          <p:cNvPr id="3" name="Content Placeholder 2"/>
          <p:cNvSpPr>
            <a:spLocks noGrp="1"/>
          </p:cNvSpPr>
          <p:nvPr>
            <p:ph idx="1"/>
          </p:nvPr>
        </p:nvSpPr>
        <p:spPr/>
        <p:txBody>
          <a:bodyPr/>
          <a:lstStyle/>
          <a:p>
            <a:r>
              <a:rPr lang="en-US" dirty="0" smtClean="0"/>
              <a:t>“Cultivate </a:t>
            </a:r>
            <a:r>
              <a:rPr lang="en-US" dirty="0"/>
              <a:t>an exciting intellectual environment by increasing opportunities for greater faculty dialogue and engagement</a:t>
            </a:r>
            <a:r>
              <a:rPr lang="en-US" dirty="0" smtClean="0"/>
              <a:t>.”</a:t>
            </a:r>
          </a:p>
          <a:p>
            <a:pPr marL="971550" lvl="1" indent="-514350">
              <a:buFont typeface="+mj-lt"/>
              <a:buAutoNum type="arabicPeriod"/>
            </a:pPr>
            <a:r>
              <a:rPr lang="en-US" dirty="0" smtClean="0"/>
              <a:t>Ongoing opportunities for faculty dialogue</a:t>
            </a:r>
          </a:p>
          <a:p>
            <a:pPr marL="971550" lvl="1" indent="-514350">
              <a:buFont typeface="+mj-lt"/>
              <a:buAutoNum type="arabicPeriod"/>
            </a:pPr>
            <a:r>
              <a:rPr lang="en-US" dirty="0" smtClean="0"/>
              <a:t>Special events focused on timely topics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74036"/>
            <a:ext cx="2946400" cy="238396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4495367"/>
            <a:ext cx="5791200" cy="2362633"/>
          </a:xfrm>
          <a:prstGeom prst="rect">
            <a:avLst/>
          </a:prstGeom>
        </p:spPr>
      </p:pic>
    </p:spTree>
    <p:extLst>
      <p:ext uri="{BB962C8B-B14F-4D97-AF65-F5344CB8AC3E}">
        <p14:creationId xmlns:p14="http://schemas.microsoft.com/office/powerpoint/2010/main" val="2373459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352800" y="273050"/>
            <a:ext cx="5638800" cy="5853113"/>
          </a:xfrm>
        </p:spPr>
        <p:txBody>
          <a:bodyPr>
            <a:normAutofit/>
          </a:bodyPr>
          <a:lstStyle/>
          <a:p>
            <a:r>
              <a:rPr lang="en-US" sz="2000" dirty="0" smtClean="0"/>
              <a:t>Trained 30+ Auburn faculty in Culture Bump</a:t>
            </a:r>
          </a:p>
          <a:p>
            <a:r>
              <a:rPr lang="en-US" sz="2000" dirty="0" smtClean="0"/>
              <a:t>Train national/international external audiences</a:t>
            </a:r>
          </a:p>
          <a:p>
            <a:r>
              <a:rPr lang="en-US" sz="2000" dirty="0" smtClean="0"/>
              <a:t>Support Study Abroad/International Experiences for students through pre-departure seminars</a:t>
            </a:r>
          </a:p>
          <a:p>
            <a:r>
              <a:rPr lang="en-US" sz="2000" dirty="0" smtClean="0"/>
              <a:t>Contribute to scholarship in inter-cultural communication</a:t>
            </a:r>
            <a:endParaRPr lang="en-US" sz="2000" dirty="0"/>
          </a:p>
        </p:txBody>
      </p:sp>
      <p:pic>
        <p:nvPicPr>
          <p:cNvPr id="1026" name="Picture 2" descr="C:\Users\scn0004\Pictures\cip LOG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2400"/>
            <a:ext cx="2840020" cy="21432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n0004\Pictures\Culture Bump image-2_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257800"/>
            <a:ext cx="2928564" cy="1104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cn0004\Pictures\Culture Bump Press Relea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590800"/>
            <a:ext cx="292856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G_6879.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29001" y="2590800"/>
            <a:ext cx="5715000" cy="3809999"/>
          </a:xfrm>
          <a:prstGeom prst="rect">
            <a:avLst/>
          </a:prstGeom>
        </p:spPr>
      </p:pic>
    </p:spTree>
    <p:extLst>
      <p:ext uri="{BB962C8B-B14F-4D97-AF65-F5344CB8AC3E}">
        <p14:creationId xmlns:p14="http://schemas.microsoft.com/office/powerpoint/2010/main" val="13209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400"/>
            <a:ext cx="9144000" cy="5740952"/>
          </a:xfrm>
          <a:prstGeom prst="rect">
            <a:avLst/>
          </a:prstGeom>
        </p:spPr>
      </p:pic>
      <p:sp>
        <p:nvSpPr>
          <p:cNvPr id="3" name="TextBox 2"/>
          <p:cNvSpPr txBox="1"/>
          <p:nvPr/>
        </p:nvSpPr>
        <p:spPr>
          <a:xfrm rot="19800000">
            <a:off x="5569389" y="5238388"/>
            <a:ext cx="3448330" cy="646331"/>
          </a:xfrm>
          <a:prstGeom prst="rect">
            <a:avLst/>
          </a:prstGeom>
          <a:solidFill>
            <a:schemeClr val="accent6">
              <a:lumMod val="40000"/>
              <a:lumOff val="60000"/>
            </a:schemeClr>
          </a:solidFill>
          <a:ln>
            <a:solidFill>
              <a:schemeClr val="tx1"/>
            </a:solidFill>
          </a:ln>
        </p:spPr>
        <p:txBody>
          <a:bodyPr wrap="none" rtlCol="0">
            <a:spAutoFit/>
          </a:bodyPr>
          <a:lstStyle/>
          <a:p>
            <a:r>
              <a:rPr lang="en-US" sz="3600" dirty="0" smtClean="0"/>
              <a:t>2008; 2010; 2013</a:t>
            </a:r>
            <a:endParaRPr lang="en-US" sz="3600" dirty="0"/>
          </a:p>
        </p:txBody>
      </p:sp>
    </p:spTree>
    <p:extLst>
      <p:ext uri="{BB962C8B-B14F-4D97-AF65-F5344CB8AC3E}">
        <p14:creationId xmlns:p14="http://schemas.microsoft.com/office/powerpoint/2010/main" val="54698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1143000"/>
          </a:xfrm>
        </p:spPr>
        <p:txBody>
          <a:bodyPr>
            <a:normAutofit fontScale="90000"/>
          </a:bodyPr>
          <a:lstStyle/>
          <a:p>
            <a:r>
              <a:rPr lang="en-US" dirty="0" smtClean="0"/>
              <a:t>Priority 3. Enhance Research &amp; Scholarship</a:t>
            </a:r>
            <a:endParaRPr lang="en-US" dirty="0"/>
          </a:p>
        </p:txBody>
      </p:sp>
      <p:sp>
        <p:nvSpPr>
          <p:cNvPr id="6" name="Content Placeholder 5"/>
          <p:cNvSpPr>
            <a:spLocks noGrp="1"/>
          </p:cNvSpPr>
          <p:nvPr>
            <p:ph idx="1"/>
          </p:nvPr>
        </p:nvSpPr>
        <p:spPr>
          <a:xfrm>
            <a:off x="457200" y="1371600"/>
            <a:ext cx="8458200" cy="2819400"/>
          </a:xfrm>
        </p:spPr>
        <p:txBody>
          <a:bodyPr>
            <a:normAutofit/>
          </a:bodyPr>
          <a:lstStyle/>
          <a:p>
            <a:r>
              <a:rPr lang="en-US" sz="2800" dirty="0" smtClean="0">
                <a:solidFill>
                  <a:srgbClr val="3366FF"/>
                </a:solidFill>
              </a:rPr>
              <a:t>Graduate Student Professional Development</a:t>
            </a:r>
          </a:p>
          <a:p>
            <a:pPr lvl="1"/>
            <a:r>
              <a:rPr lang="en-US" sz="2400" dirty="0" smtClean="0"/>
              <a:t>Preparing Future Faculty program (year long; 2 credits)</a:t>
            </a:r>
          </a:p>
          <a:p>
            <a:pPr lvl="1"/>
            <a:r>
              <a:rPr lang="en-US" sz="2400" dirty="0" smtClean="0"/>
              <a:t>10 years (over </a:t>
            </a:r>
            <a:r>
              <a:rPr lang="en-US" sz="2400" dirty="0" smtClean="0">
                <a:solidFill>
                  <a:srgbClr val="3366FF"/>
                </a:solidFill>
              </a:rPr>
              <a:t>200 students</a:t>
            </a:r>
            <a:r>
              <a:rPr lang="en-US" sz="2400" dirty="0" smtClean="0"/>
              <a:t>; 75-80% completion) </a:t>
            </a:r>
          </a:p>
          <a:p>
            <a:pPr lvl="1"/>
            <a:r>
              <a:rPr lang="en-US" sz="2400" dirty="0" smtClean="0">
                <a:solidFill>
                  <a:srgbClr val="3366FF"/>
                </a:solidFill>
              </a:rPr>
              <a:t>~30 doctoral students/year </a:t>
            </a:r>
            <a:r>
              <a:rPr lang="en-US" sz="2400" dirty="0" smtClean="0"/>
              <a:t>(since 2010); </a:t>
            </a:r>
            <a:r>
              <a:rPr lang="en-US" sz="2400" dirty="0" smtClean="0">
                <a:solidFill>
                  <a:srgbClr val="3366FF"/>
                </a:solidFill>
              </a:rPr>
              <a:t>12+ </a:t>
            </a:r>
            <a:r>
              <a:rPr lang="en-US" sz="2400" dirty="0" smtClean="0"/>
              <a:t>departments</a:t>
            </a:r>
          </a:p>
          <a:p>
            <a:pPr lvl="1"/>
            <a:r>
              <a:rPr lang="en-US" sz="2400" dirty="0" smtClean="0">
                <a:solidFill>
                  <a:srgbClr val="3366FF"/>
                </a:solidFill>
              </a:rPr>
              <a:t>Engineering; </a:t>
            </a:r>
            <a:r>
              <a:rPr lang="en-US" sz="2400" dirty="0" err="1" smtClean="0">
                <a:solidFill>
                  <a:srgbClr val="3366FF"/>
                </a:solidFill>
              </a:rPr>
              <a:t>CoSAM</a:t>
            </a:r>
            <a:r>
              <a:rPr lang="en-US" sz="2400" dirty="0" smtClean="0">
                <a:solidFill>
                  <a:srgbClr val="3366FF"/>
                </a:solidFill>
              </a:rPr>
              <a:t>; Human Sciences; Education</a:t>
            </a:r>
          </a:p>
          <a:p>
            <a:pPr lvl="1"/>
            <a:r>
              <a:rPr lang="en-US" sz="2400" dirty="0" smtClean="0"/>
              <a:t>In collaboration with the Graduate School</a:t>
            </a:r>
          </a:p>
        </p:txBody>
      </p:sp>
      <p:pic>
        <p:nvPicPr>
          <p:cNvPr id="4" name="Picture 3" descr="IMG_11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03700"/>
            <a:ext cx="4362633" cy="2667000"/>
          </a:xfrm>
          <a:prstGeom prst="rect">
            <a:avLst/>
          </a:prstGeom>
        </p:spPr>
      </p:pic>
      <p:pic>
        <p:nvPicPr>
          <p:cNvPr id="5" name="Picture 4" descr="IMG_14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168229"/>
            <a:ext cx="4038600" cy="2689771"/>
          </a:xfrm>
          <a:prstGeom prst="rect">
            <a:avLst/>
          </a:prstGeom>
        </p:spPr>
      </p:pic>
    </p:spTree>
    <p:extLst>
      <p:ext uri="{BB962C8B-B14F-4D97-AF65-F5344CB8AC3E}">
        <p14:creationId xmlns:p14="http://schemas.microsoft.com/office/powerpoint/2010/main" val="106303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burn Biggio Center Horizont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52400"/>
            <a:ext cx="2743200" cy="1334736"/>
          </a:xfrm>
          <a:prstGeom prst="rect">
            <a:avLst/>
          </a:prstGeom>
        </p:spPr>
      </p:pic>
      <p:sp>
        <p:nvSpPr>
          <p:cNvPr id="3" name="TextBox 2"/>
          <p:cNvSpPr txBox="1"/>
          <p:nvPr/>
        </p:nvSpPr>
        <p:spPr>
          <a:xfrm>
            <a:off x="152400" y="1676400"/>
            <a:ext cx="8567326" cy="4401205"/>
          </a:xfrm>
          <a:prstGeom prst="rect">
            <a:avLst/>
          </a:prstGeom>
          <a:noFill/>
        </p:spPr>
        <p:txBody>
          <a:bodyPr wrap="square" rtlCol="0">
            <a:spAutoFit/>
          </a:bodyPr>
          <a:lstStyle/>
          <a:p>
            <a:pPr algn="ctr"/>
            <a:r>
              <a:rPr lang="en-US" sz="2800" dirty="0" smtClean="0"/>
              <a:t>Locations: Foy 136, Foy 118</a:t>
            </a:r>
          </a:p>
          <a:p>
            <a:pPr algn="ctr"/>
            <a:endParaRPr lang="en-US" sz="2800" dirty="0"/>
          </a:p>
          <a:p>
            <a:pPr algn="ctr"/>
            <a:r>
              <a:rPr lang="en-US" sz="2800" u="sng" dirty="0" smtClean="0"/>
              <a:t>Mission</a:t>
            </a:r>
            <a:r>
              <a:rPr lang="en-US" sz="2800" dirty="0" smtClean="0"/>
              <a:t>: Promote the professional development of all</a:t>
            </a:r>
          </a:p>
          <a:p>
            <a:pPr algn="ctr"/>
            <a:r>
              <a:rPr lang="en-US" sz="2800" dirty="0" smtClean="0"/>
              <a:t>Instructional, administrative and professional staff in support of excellent teaching &amp; enhanced learning. </a:t>
            </a:r>
          </a:p>
          <a:p>
            <a:pPr algn="ctr"/>
            <a:endParaRPr lang="en-US" sz="2800" dirty="0"/>
          </a:p>
          <a:p>
            <a:pPr algn="ctr"/>
            <a:r>
              <a:rPr lang="en-US" sz="2800" u="sng" dirty="0" smtClean="0"/>
              <a:t>Programs</a:t>
            </a:r>
            <a:r>
              <a:rPr lang="en-US" sz="2800" dirty="0" smtClean="0"/>
              <a:t>: for faculty, for graduate students &amp; University in general</a:t>
            </a:r>
          </a:p>
          <a:p>
            <a:pPr algn="ctr"/>
            <a:endParaRPr lang="en-US" sz="2800" dirty="0"/>
          </a:p>
          <a:p>
            <a:pPr algn="ctr"/>
            <a:r>
              <a:rPr lang="en-US" sz="2800" dirty="0" smtClean="0"/>
              <a:t>Phone: 334-844-8530    http://</a:t>
            </a:r>
            <a:r>
              <a:rPr lang="en-US" sz="2800" dirty="0" err="1" smtClean="0"/>
              <a:t>wp.auburn.edu</a:t>
            </a:r>
            <a:r>
              <a:rPr lang="en-US" sz="2800" dirty="0" smtClean="0"/>
              <a:t>/</a:t>
            </a:r>
            <a:r>
              <a:rPr lang="en-US" sz="2800" dirty="0" err="1" smtClean="0"/>
              <a:t>biggio</a:t>
            </a:r>
            <a:r>
              <a:rPr lang="en-US" sz="2800" dirty="0" smtClean="0"/>
              <a:t>/</a:t>
            </a:r>
            <a:endParaRPr lang="en-US" sz="2800" dirty="0"/>
          </a:p>
        </p:txBody>
      </p:sp>
    </p:spTree>
    <p:extLst>
      <p:ext uri="{BB962C8B-B14F-4D97-AF65-F5344CB8AC3E}">
        <p14:creationId xmlns:p14="http://schemas.microsoft.com/office/powerpoint/2010/main" val="72300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PFF student comments</a:t>
            </a:r>
            <a:endParaRPr lang="en-US" dirty="0"/>
          </a:p>
        </p:txBody>
      </p:sp>
      <p:sp>
        <p:nvSpPr>
          <p:cNvPr id="4" name="Content Placeholder 3"/>
          <p:cNvSpPr>
            <a:spLocks noGrp="1"/>
          </p:cNvSpPr>
          <p:nvPr>
            <p:ph idx="1"/>
          </p:nvPr>
        </p:nvSpPr>
        <p:spPr>
          <a:xfrm>
            <a:off x="457200" y="1295400"/>
            <a:ext cx="8382000" cy="4038600"/>
          </a:xfrm>
        </p:spPr>
        <p:txBody>
          <a:bodyPr>
            <a:normAutofit/>
          </a:bodyPr>
          <a:lstStyle/>
          <a:p>
            <a:r>
              <a:rPr lang="en-US" sz="2400" dirty="0">
                <a:solidFill>
                  <a:srgbClr val="3366FF"/>
                </a:solidFill>
              </a:rPr>
              <a:t>I would like to work in Industry and had never even thought of working as a faculty. </a:t>
            </a:r>
            <a:r>
              <a:rPr lang="en-US" sz="2400" u="sng" dirty="0">
                <a:solidFill>
                  <a:srgbClr val="3366FF"/>
                </a:solidFill>
              </a:rPr>
              <a:t>But after taking PFF class</a:t>
            </a:r>
            <a:r>
              <a:rPr lang="en-US" sz="2400" dirty="0">
                <a:solidFill>
                  <a:srgbClr val="3366FF"/>
                </a:solidFill>
              </a:rPr>
              <a:t>, I have realized that if I do get </a:t>
            </a:r>
            <a:r>
              <a:rPr lang="en-US" sz="2400" dirty="0" smtClean="0">
                <a:solidFill>
                  <a:srgbClr val="3366FF"/>
                </a:solidFill>
              </a:rPr>
              <a:t>a </a:t>
            </a:r>
            <a:r>
              <a:rPr lang="en-US" sz="2400" dirty="0">
                <a:solidFill>
                  <a:srgbClr val="3366FF"/>
                </a:solidFill>
              </a:rPr>
              <a:t>faculty job, I am ready for those challenges</a:t>
            </a:r>
            <a:r>
              <a:rPr lang="en-US" sz="2400" dirty="0" smtClean="0">
                <a:solidFill>
                  <a:srgbClr val="3366FF"/>
                </a:solidFill>
              </a:rPr>
              <a:t>.</a:t>
            </a:r>
          </a:p>
          <a:p>
            <a:r>
              <a:rPr lang="en-US" sz="2400" dirty="0"/>
              <a:t>I was </a:t>
            </a:r>
            <a:r>
              <a:rPr lang="en-US" sz="2400" u="sng" dirty="0"/>
              <a:t>lost</a:t>
            </a:r>
            <a:r>
              <a:rPr lang="en-US" sz="2400" dirty="0"/>
              <a:t> when writing my first teaching statement but after the class on teaching philosophies and research statements (and the </a:t>
            </a:r>
            <a:r>
              <a:rPr lang="en-US" sz="2400" dirty="0" err="1"/>
              <a:t>acadmic</a:t>
            </a:r>
            <a:r>
              <a:rPr lang="en-US" sz="2400" dirty="0"/>
              <a:t> </a:t>
            </a:r>
            <a:r>
              <a:rPr lang="en-US" sz="2400" dirty="0" err="1"/>
              <a:t>eportfolio</a:t>
            </a:r>
            <a:r>
              <a:rPr lang="en-US" sz="2400" dirty="0"/>
              <a:t>) I </a:t>
            </a:r>
            <a:r>
              <a:rPr lang="en-US" sz="2400" u="sng" dirty="0"/>
              <a:t>felt much more prepared </a:t>
            </a:r>
            <a:r>
              <a:rPr lang="en-US" sz="2400" dirty="0"/>
              <a:t>for the job seeking process. </a:t>
            </a:r>
            <a:endParaRPr lang="en-US" sz="2400" dirty="0" smtClean="0"/>
          </a:p>
          <a:p>
            <a:r>
              <a:rPr lang="en-US" sz="2400" i="1" dirty="0">
                <a:solidFill>
                  <a:srgbClr val="3366FF"/>
                </a:solidFill>
              </a:rPr>
              <a:t>I enjoyed the </a:t>
            </a:r>
            <a:r>
              <a:rPr lang="en-US" sz="2400" i="1" u="sng" dirty="0">
                <a:solidFill>
                  <a:srgbClr val="3366FF"/>
                </a:solidFill>
              </a:rPr>
              <a:t>different perspectives </a:t>
            </a:r>
            <a:r>
              <a:rPr lang="en-US" sz="2400" i="1" dirty="0">
                <a:solidFill>
                  <a:srgbClr val="3366FF"/>
                </a:solidFill>
              </a:rPr>
              <a:t>and opinions in the class that came from different disciplinary </a:t>
            </a:r>
            <a:r>
              <a:rPr lang="en-US" sz="2400" i="1" dirty="0" smtClean="0">
                <a:solidFill>
                  <a:srgbClr val="3366FF"/>
                </a:solidFill>
              </a:rPr>
              <a:t>backgrounds (76% agreed)</a:t>
            </a:r>
          </a:p>
        </p:txBody>
      </p:sp>
    </p:spTree>
    <p:extLst>
      <p:ext uri="{BB962C8B-B14F-4D97-AF65-F5344CB8AC3E}">
        <p14:creationId xmlns:p14="http://schemas.microsoft.com/office/powerpoint/2010/main" val="282917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Graduate Teaching Assistants</a:t>
            </a:r>
            <a:endParaRPr lang="en-US" dirty="0"/>
          </a:p>
        </p:txBody>
      </p:sp>
      <p:sp>
        <p:nvSpPr>
          <p:cNvPr id="3" name="Content Placeholder 2"/>
          <p:cNvSpPr>
            <a:spLocks noGrp="1"/>
          </p:cNvSpPr>
          <p:nvPr>
            <p:ph idx="1"/>
          </p:nvPr>
        </p:nvSpPr>
        <p:spPr>
          <a:xfrm>
            <a:off x="457200" y="1219200"/>
            <a:ext cx="8229600" cy="2971800"/>
          </a:xfrm>
        </p:spPr>
        <p:txBody>
          <a:bodyPr>
            <a:normAutofit/>
          </a:bodyPr>
          <a:lstStyle/>
          <a:p>
            <a:r>
              <a:rPr lang="en-US" sz="2800" dirty="0" smtClean="0"/>
              <a:t>Fall Orientation (half-day)</a:t>
            </a:r>
          </a:p>
          <a:p>
            <a:pPr lvl="1">
              <a:buFontTx/>
              <a:buChar char="-"/>
            </a:pPr>
            <a:r>
              <a:rPr lang="en-US" sz="2400" dirty="0" smtClean="0"/>
              <a:t>200+ new GTAs</a:t>
            </a:r>
          </a:p>
          <a:p>
            <a:pPr lvl="1">
              <a:buFontTx/>
              <a:buChar char="-"/>
            </a:pPr>
            <a:r>
              <a:rPr lang="en-US" sz="2400" dirty="0" smtClean="0"/>
              <a:t>GTA 101: </a:t>
            </a:r>
            <a:r>
              <a:rPr lang="en-US" sz="2400" dirty="0" smtClean="0">
                <a:solidFill>
                  <a:srgbClr val="3366FF"/>
                </a:solidFill>
              </a:rPr>
              <a:t>First Day of Class; Etiquette; Trouble Students; Technology Usage; Teaching Labs </a:t>
            </a:r>
            <a:r>
              <a:rPr lang="en-US" sz="2400" dirty="0" smtClean="0"/>
              <a:t>etc.</a:t>
            </a:r>
          </a:p>
          <a:p>
            <a:pPr>
              <a:buFontTx/>
              <a:buChar char="-"/>
            </a:pPr>
            <a:r>
              <a:rPr lang="en-US" sz="2800" dirty="0" smtClean="0"/>
              <a:t>Spring Orientation (since 2013)</a:t>
            </a:r>
          </a:p>
          <a:p>
            <a:pPr lvl="1">
              <a:buFontTx/>
              <a:buChar char="-"/>
            </a:pPr>
            <a:r>
              <a:rPr lang="en-US" sz="2400" dirty="0" smtClean="0"/>
              <a:t>75+ GTAs (half-day)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080254"/>
            <a:ext cx="9144000" cy="2777746"/>
          </a:xfrm>
          <a:prstGeom prst="rect">
            <a:avLst/>
          </a:prstGeom>
        </p:spPr>
      </p:pic>
    </p:spTree>
    <p:extLst>
      <p:ext uri="{BB962C8B-B14F-4D97-AF65-F5344CB8AC3E}">
        <p14:creationId xmlns:p14="http://schemas.microsoft.com/office/powerpoint/2010/main" val="31049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GTA Fellows Program</a:t>
            </a:r>
            <a:endParaRPr lang="en-US" dirty="0"/>
          </a:p>
        </p:txBody>
      </p:sp>
      <p:sp>
        <p:nvSpPr>
          <p:cNvPr id="3" name="Content Placeholder 2"/>
          <p:cNvSpPr>
            <a:spLocks noGrp="1"/>
          </p:cNvSpPr>
          <p:nvPr>
            <p:ph idx="1"/>
          </p:nvPr>
        </p:nvSpPr>
        <p:spPr>
          <a:xfrm>
            <a:off x="457200" y="1219200"/>
            <a:ext cx="8229600" cy="1066800"/>
          </a:xfrm>
        </p:spPr>
        <p:txBody>
          <a:bodyPr>
            <a:normAutofit/>
          </a:bodyPr>
          <a:lstStyle/>
          <a:p>
            <a:r>
              <a:rPr lang="en-US" sz="2800" dirty="0" smtClean="0"/>
              <a:t>Leadership, professional dev. for experienced GTAs</a:t>
            </a:r>
          </a:p>
          <a:p>
            <a:r>
              <a:rPr lang="en-US" sz="2800" dirty="0" smtClean="0"/>
              <a:t>Launched in 2012 (10 GTAs) – 1 year commitment</a:t>
            </a:r>
          </a:p>
        </p:txBody>
      </p:sp>
      <p:pic>
        <p:nvPicPr>
          <p:cNvPr id="4" name="Picture 3"/>
          <p:cNvPicPr>
            <a:picLocks noChangeAspect="1"/>
          </p:cNvPicPr>
          <p:nvPr/>
        </p:nvPicPr>
        <p:blipFill>
          <a:blip r:embed="rId2"/>
          <a:stretch>
            <a:fillRect/>
          </a:stretch>
        </p:blipFill>
        <p:spPr>
          <a:xfrm>
            <a:off x="1828800" y="2349014"/>
            <a:ext cx="5334000" cy="4508986"/>
          </a:xfrm>
          <a:prstGeom prst="rect">
            <a:avLst/>
          </a:prstGeom>
        </p:spPr>
      </p:pic>
      <p:sp>
        <p:nvSpPr>
          <p:cNvPr id="5" name="TextBox 4"/>
          <p:cNvSpPr txBox="1"/>
          <p:nvPr/>
        </p:nvSpPr>
        <p:spPr>
          <a:xfrm rot="20290291">
            <a:off x="5354762" y="4564956"/>
            <a:ext cx="3780302" cy="523220"/>
          </a:xfrm>
          <a:prstGeom prst="rect">
            <a:avLst/>
          </a:prstGeom>
          <a:solidFill>
            <a:schemeClr val="accent6">
              <a:lumMod val="40000"/>
              <a:lumOff val="60000"/>
            </a:schemeClr>
          </a:solidFill>
          <a:ln>
            <a:solidFill>
              <a:schemeClr val="tx1"/>
            </a:solidFill>
          </a:ln>
        </p:spPr>
        <p:txBody>
          <a:bodyPr wrap="none" rtlCol="0">
            <a:spAutoFit/>
          </a:bodyPr>
          <a:lstStyle/>
          <a:p>
            <a:r>
              <a:rPr lang="en-US" sz="2800" dirty="0" smtClean="0"/>
              <a:t>Applications due Nov. 10</a:t>
            </a:r>
            <a:endParaRPr lang="en-US" sz="2800" dirty="0"/>
          </a:p>
        </p:txBody>
      </p:sp>
    </p:spTree>
    <p:extLst>
      <p:ext uri="{BB962C8B-B14F-4D97-AF65-F5344CB8AC3E}">
        <p14:creationId xmlns:p14="http://schemas.microsoft.com/office/powerpoint/2010/main" val="25040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Grantsmanship &amp; Scholarship</a:t>
            </a:r>
            <a:endParaRPr lang="en-US" dirty="0"/>
          </a:p>
        </p:txBody>
      </p:sp>
      <p:sp>
        <p:nvSpPr>
          <p:cNvPr id="3" name="Content Placeholder 2"/>
          <p:cNvSpPr>
            <a:spLocks noGrp="1"/>
          </p:cNvSpPr>
          <p:nvPr>
            <p:ph idx="1"/>
          </p:nvPr>
        </p:nvSpPr>
        <p:spPr>
          <a:xfrm>
            <a:off x="457200" y="1600200"/>
            <a:ext cx="8382000" cy="4724400"/>
          </a:xfrm>
        </p:spPr>
        <p:txBody>
          <a:bodyPr>
            <a:normAutofit lnSpcReduction="10000"/>
          </a:bodyPr>
          <a:lstStyle/>
          <a:p>
            <a:r>
              <a:rPr lang="en-US" dirty="0" smtClean="0"/>
              <a:t>STEM Education grants</a:t>
            </a:r>
          </a:p>
          <a:p>
            <a:pPr lvl="1"/>
            <a:r>
              <a:rPr lang="en-US" dirty="0" smtClean="0"/>
              <a:t>NSF CAREER Grants (letters of support)</a:t>
            </a:r>
          </a:p>
          <a:p>
            <a:pPr lvl="1"/>
            <a:r>
              <a:rPr lang="en-US" dirty="0" smtClean="0"/>
              <a:t>USDA (funded), NSF-REU (funded) </a:t>
            </a:r>
          </a:p>
          <a:p>
            <a:pPr lvl="1"/>
            <a:r>
              <a:rPr lang="en-US" dirty="0" smtClean="0"/>
              <a:t>NSF, NASA, HHMI </a:t>
            </a:r>
          </a:p>
          <a:p>
            <a:r>
              <a:rPr lang="en-US" dirty="0" smtClean="0"/>
              <a:t>Publish and present on Teaching &amp; Learning</a:t>
            </a:r>
          </a:p>
          <a:p>
            <a:pPr lvl="1"/>
            <a:r>
              <a:rPr lang="en-US" dirty="0" smtClean="0"/>
              <a:t>Books/Annual Journals </a:t>
            </a:r>
          </a:p>
          <a:p>
            <a:pPr lvl="1"/>
            <a:r>
              <a:rPr lang="en-US" dirty="0" smtClean="0"/>
              <a:t>Peer reviewed articles</a:t>
            </a:r>
          </a:p>
          <a:p>
            <a:pPr lvl="1"/>
            <a:r>
              <a:rPr lang="en-US" dirty="0" smtClean="0"/>
              <a:t>Book chapters </a:t>
            </a:r>
          </a:p>
          <a:p>
            <a:pPr lvl="1"/>
            <a:r>
              <a:rPr lang="en-US" dirty="0"/>
              <a:t>C</a:t>
            </a:r>
            <a:r>
              <a:rPr lang="en-US" dirty="0" smtClean="0"/>
              <a:t>onference proceedings</a:t>
            </a:r>
            <a:endParaRPr lang="en-US" dirty="0"/>
          </a:p>
        </p:txBody>
      </p:sp>
    </p:spTree>
    <p:extLst>
      <p:ext uri="{BB962C8B-B14F-4D97-AF65-F5344CB8AC3E}">
        <p14:creationId xmlns:p14="http://schemas.microsoft.com/office/powerpoint/2010/main" val="155218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a:t>
            </a:r>
            <a:endParaRPr lang="en-US" dirty="0"/>
          </a:p>
        </p:txBody>
      </p:sp>
      <p:sp>
        <p:nvSpPr>
          <p:cNvPr id="3" name="Content Placeholder 2"/>
          <p:cNvSpPr>
            <a:spLocks noGrp="1"/>
          </p:cNvSpPr>
          <p:nvPr>
            <p:ph idx="1"/>
          </p:nvPr>
        </p:nvSpPr>
        <p:spPr/>
        <p:txBody>
          <a:bodyPr>
            <a:normAutofit lnSpcReduction="10000"/>
          </a:bodyPr>
          <a:lstStyle/>
          <a:p>
            <a:r>
              <a:rPr lang="en-US" dirty="0" smtClean="0"/>
              <a:t>Senate Teaching Effectiveness Committee</a:t>
            </a:r>
          </a:p>
          <a:p>
            <a:r>
              <a:rPr lang="en-US" dirty="0" smtClean="0"/>
              <a:t>Prestigious Scholarships Committee</a:t>
            </a:r>
          </a:p>
          <a:p>
            <a:r>
              <a:rPr lang="en-US" dirty="0" smtClean="0"/>
              <a:t>Early Alert Grade Committee</a:t>
            </a:r>
          </a:p>
          <a:p>
            <a:r>
              <a:rPr lang="en-US" dirty="0" smtClean="0"/>
              <a:t>Information Technology Council</a:t>
            </a:r>
          </a:p>
          <a:p>
            <a:r>
              <a:rPr lang="en-US" dirty="0" smtClean="0"/>
              <a:t>College of Education DE Committee</a:t>
            </a:r>
          </a:p>
          <a:p>
            <a:r>
              <a:rPr lang="en-US" dirty="0" smtClean="0"/>
              <a:t>SACS Reaffirmation review</a:t>
            </a:r>
          </a:p>
          <a:p>
            <a:r>
              <a:rPr lang="en-US" dirty="0" smtClean="0"/>
              <a:t>SACS QEP Exploratory Committee</a:t>
            </a:r>
          </a:p>
          <a:p>
            <a:r>
              <a:rPr lang="en-US" dirty="0" smtClean="0"/>
              <a:t>Strategic Plan implementation committee[s]</a:t>
            </a:r>
          </a:p>
          <a:p>
            <a:endParaRPr lang="en-US" dirty="0"/>
          </a:p>
        </p:txBody>
      </p:sp>
    </p:spTree>
    <p:extLst>
      <p:ext uri="{BB962C8B-B14F-4D97-AF65-F5344CB8AC3E}">
        <p14:creationId xmlns:p14="http://schemas.microsoft.com/office/powerpoint/2010/main" val="85153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Zachpriority3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91601" cy="3436790"/>
          </a:xfrm>
          <a:prstGeom prst="rect">
            <a:avLst/>
          </a:prstGeom>
        </p:spPr>
      </p:pic>
      <p:pic>
        <p:nvPicPr>
          <p:cNvPr id="4" name="Picture 3" descr="smallAIMEOct201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89089"/>
            <a:ext cx="6934200" cy="3368911"/>
          </a:xfrm>
          <a:prstGeom prst="rect">
            <a:avLst/>
          </a:prstGeom>
        </p:spPr>
      </p:pic>
      <p:sp>
        <p:nvSpPr>
          <p:cNvPr id="5" name="Left Arrow 4"/>
          <p:cNvSpPr/>
          <p:nvPr/>
        </p:nvSpPr>
        <p:spPr>
          <a:xfrm>
            <a:off x="6934200" y="5029200"/>
            <a:ext cx="914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00" y="6324600"/>
            <a:ext cx="4155404"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srgbClr val="000000">
                      <a:alpha val="43000"/>
                    </a:srgbClr>
                  </a:outerShdw>
                </a:effectLst>
              </a:rPr>
              <a:t>Auburn Indian Music Ensemble</a:t>
            </a:r>
            <a:endParaRPr lang="en-US" sz="2400" b="1" dirty="0">
              <a:solidFill>
                <a:schemeClr val="bg1"/>
              </a:solidFill>
              <a:effectLst>
                <a:outerShdw blurRad="50800" dist="38100" dir="2700000" algn="tl" rotWithShape="0">
                  <a:srgbClr val="000000">
                    <a:alpha val="43000"/>
                  </a:srgbClr>
                </a:outerShdw>
              </a:effectLst>
            </a:endParaRPr>
          </a:p>
        </p:txBody>
      </p:sp>
      <p:sp>
        <p:nvSpPr>
          <p:cNvPr id="7" name="TextBox 6"/>
          <p:cNvSpPr txBox="1"/>
          <p:nvPr/>
        </p:nvSpPr>
        <p:spPr>
          <a:xfrm>
            <a:off x="7484492" y="3962400"/>
            <a:ext cx="1324476" cy="954107"/>
          </a:xfrm>
          <a:prstGeom prst="rect">
            <a:avLst/>
          </a:prstGeom>
          <a:noFill/>
          <a:ln>
            <a:solidFill>
              <a:srgbClr val="4F81BD"/>
            </a:solidFill>
          </a:ln>
        </p:spPr>
        <p:txBody>
          <a:bodyPr wrap="none" rtlCol="0">
            <a:spAutoFit/>
          </a:bodyPr>
          <a:lstStyle/>
          <a:p>
            <a:pPr algn="ctr"/>
            <a:r>
              <a:rPr lang="en-US" sz="2800" b="1" dirty="0" smtClean="0"/>
              <a:t>Zach </a:t>
            </a:r>
          </a:p>
          <a:p>
            <a:pPr algn="ctr"/>
            <a:r>
              <a:rPr lang="en-US" sz="2800" b="1" dirty="0" smtClean="0"/>
              <a:t>Watson</a:t>
            </a:r>
            <a:endParaRPr lang="en-US" sz="2800" b="1" dirty="0"/>
          </a:p>
        </p:txBody>
      </p:sp>
    </p:spTree>
    <p:extLst>
      <p:ext uri="{BB962C8B-B14F-4D97-AF65-F5344CB8AC3E}">
        <p14:creationId xmlns:p14="http://schemas.microsoft.com/office/powerpoint/2010/main" val="45900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382962"/>
          </a:xfrm>
        </p:spPr>
        <p:txBody>
          <a:bodyPr>
            <a:normAutofit fontScale="90000"/>
          </a:bodyPr>
          <a:lstStyle/>
          <a:p>
            <a:r>
              <a:rPr lang="en-US" dirty="0" smtClean="0"/>
              <a:t>Questions?</a:t>
            </a:r>
            <a:br>
              <a:rPr lang="en-US" dirty="0" smtClean="0"/>
            </a:br>
            <a:r>
              <a:rPr lang="en-US" dirty="0" smtClean="0"/>
              <a:t/>
            </a:r>
            <a:br>
              <a:rPr lang="en-US" dirty="0" smtClean="0"/>
            </a:br>
            <a:r>
              <a:rPr lang="en-US" dirty="0" smtClean="0"/>
              <a:t>http://</a:t>
            </a:r>
            <a:r>
              <a:rPr lang="en-US" dirty="0" err="1" smtClean="0"/>
              <a:t>wp.auburn.edu</a:t>
            </a:r>
            <a:r>
              <a:rPr lang="en-US" dirty="0" smtClean="0"/>
              <a:t>/</a:t>
            </a:r>
            <a:r>
              <a:rPr lang="en-US" dirty="0" err="1" smtClean="0"/>
              <a:t>biggio</a:t>
            </a:r>
            <a:r>
              <a:rPr lang="en-US" dirty="0" smtClean="0"/>
              <a:t/>
            </a:r>
            <a:br>
              <a:rPr lang="en-US" dirty="0" smtClean="0"/>
            </a:br>
            <a:r>
              <a:rPr lang="en-US" dirty="0"/>
              <a:t/>
            </a:r>
            <a:br>
              <a:rPr lang="en-US" dirty="0"/>
            </a:br>
            <a:r>
              <a:rPr lang="en-US" dirty="0" smtClean="0"/>
              <a:t>biggio1@auburn.edu</a:t>
            </a:r>
            <a:br>
              <a:rPr lang="en-US" dirty="0" smtClean="0"/>
            </a:br>
            <a:endParaRPr lang="en-US" dirty="0"/>
          </a:p>
        </p:txBody>
      </p:sp>
    </p:spTree>
    <p:extLst>
      <p:ext uri="{BB962C8B-B14F-4D97-AF65-F5344CB8AC3E}">
        <p14:creationId xmlns:p14="http://schemas.microsoft.com/office/powerpoint/2010/main" val="211246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467600" cy="1143000"/>
          </a:xfrm>
        </p:spPr>
        <p:txBody>
          <a:bodyPr/>
          <a:lstStyle/>
          <a:p>
            <a:r>
              <a:rPr lang="en-US" dirty="0" smtClean="0"/>
              <a:t>Biggio Center leadership</a:t>
            </a:r>
            <a:endParaRPr lang="en-US" dirty="0"/>
          </a:p>
        </p:txBody>
      </p:sp>
      <p:sp>
        <p:nvSpPr>
          <p:cNvPr id="3" name="Content Placeholder 2"/>
          <p:cNvSpPr>
            <a:spLocks noGrp="1"/>
          </p:cNvSpPr>
          <p:nvPr>
            <p:ph idx="1"/>
          </p:nvPr>
        </p:nvSpPr>
        <p:spPr/>
        <p:txBody>
          <a:bodyPr/>
          <a:lstStyle/>
          <a:p>
            <a:r>
              <a:rPr lang="en-US" dirty="0" smtClean="0"/>
              <a:t>Director: James Groccia (2003-</a:t>
            </a:r>
            <a:r>
              <a:rPr lang="en-US" dirty="0"/>
              <a:t>13*)</a:t>
            </a:r>
            <a:endParaRPr lang="en-US" dirty="0" smtClean="0"/>
          </a:p>
          <a:p>
            <a:r>
              <a:rPr lang="en-US" dirty="0" smtClean="0"/>
              <a:t>Associate Director: S. Raj Chaudhury (2009-)</a:t>
            </a:r>
          </a:p>
          <a:p>
            <a:r>
              <a:rPr lang="en-US" dirty="0" smtClean="0"/>
              <a:t>Assistant Director: Stacey Nickson (2008-)</a:t>
            </a:r>
          </a:p>
          <a:p>
            <a:r>
              <a:rPr lang="en-US" dirty="0" smtClean="0"/>
              <a:t>Faculty Fellows: </a:t>
            </a:r>
          </a:p>
          <a:p>
            <a:pPr lvl="1"/>
            <a:r>
              <a:rPr lang="en-US" dirty="0" smtClean="0"/>
              <a:t>Bill </a:t>
            </a:r>
            <a:r>
              <a:rPr lang="en-US" dirty="0" err="1" smtClean="0"/>
              <a:t>Buskist</a:t>
            </a:r>
            <a:r>
              <a:rPr lang="en-US" dirty="0"/>
              <a:t> </a:t>
            </a:r>
            <a:r>
              <a:rPr lang="en-US" dirty="0" smtClean="0"/>
              <a:t>(Liberal Arts)</a:t>
            </a:r>
          </a:p>
          <a:p>
            <a:pPr lvl="1"/>
            <a:r>
              <a:rPr lang="en-US" dirty="0" smtClean="0"/>
              <a:t>Gisela </a:t>
            </a:r>
            <a:r>
              <a:rPr lang="en-US" dirty="0" err="1" smtClean="0"/>
              <a:t>Buschle</a:t>
            </a:r>
            <a:r>
              <a:rPr lang="en-US" dirty="0" smtClean="0"/>
              <a:t>-Diller (Eng.) </a:t>
            </a:r>
          </a:p>
          <a:p>
            <a:pPr lvl="1"/>
            <a:r>
              <a:rPr lang="en-US" dirty="0" smtClean="0"/>
              <a:t>Jared Russell (Education)</a:t>
            </a:r>
          </a:p>
          <a:p>
            <a:r>
              <a:rPr lang="en-US" dirty="0" smtClean="0"/>
              <a:t>Distance Learning &amp; Testing Services (2011)</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304800"/>
            <a:ext cx="1409700" cy="1653770"/>
          </a:xfrm>
          <a:prstGeom prst="rect">
            <a:avLst/>
          </a:prstGeom>
        </p:spPr>
      </p:pic>
      <p:pic>
        <p:nvPicPr>
          <p:cNvPr id="5" name="Picture 4"/>
          <p:cNvPicPr>
            <a:picLocks noChangeAspect="1"/>
          </p:cNvPicPr>
          <p:nvPr/>
        </p:nvPicPr>
        <p:blipFill>
          <a:blip r:embed="rId3"/>
          <a:stretch>
            <a:fillRect/>
          </a:stretch>
        </p:blipFill>
        <p:spPr>
          <a:xfrm>
            <a:off x="7772400" y="2734392"/>
            <a:ext cx="1371600" cy="15301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0" y="3962400"/>
            <a:ext cx="1371600" cy="1496010"/>
          </a:xfrm>
          <a:prstGeom prst="rect">
            <a:avLst/>
          </a:prstGeom>
        </p:spPr>
      </p:pic>
    </p:spTree>
    <p:extLst>
      <p:ext uri="{BB962C8B-B14F-4D97-AF65-F5344CB8AC3E}">
        <p14:creationId xmlns:p14="http://schemas.microsoft.com/office/powerpoint/2010/main" val="3310375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Auburn’s priorities</a:t>
            </a:r>
            <a:endParaRPr lang="en-US" dirty="0"/>
          </a:p>
        </p:txBody>
      </p:sp>
      <p:sp>
        <p:nvSpPr>
          <p:cNvPr id="3" name="Content Placeholder 2"/>
          <p:cNvSpPr>
            <a:spLocks noGrp="1"/>
          </p:cNvSpPr>
          <p:nvPr>
            <p:ph idx="1"/>
          </p:nvPr>
        </p:nvSpPr>
        <p:spPr/>
        <p:txBody>
          <a:bodyPr>
            <a:normAutofit lnSpcReduction="10000"/>
          </a:bodyPr>
          <a:lstStyle/>
          <a:p>
            <a:r>
              <a:rPr lang="en-US" dirty="0" smtClean="0"/>
              <a:t>#1 </a:t>
            </a:r>
            <a:r>
              <a:rPr lang="en-US" u="sng" dirty="0" smtClean="0"/>
              <a:t>Enhance Student Success</a:t>
            </a:r>
          </a:p>
          <a:p>
            <a:pPr lvl="1"/>
            <a:r>
              <a:rPr lang="en-US" dirty="0" smtClean="0"/>
              <a:t>Student retention and achievement</a:t>
            </a:r>
          </a:p>
          <a:p>
            <a:pPr lvl="1"/>
            <a:r>
              <a:rPr lang="en-US" dirty="0" smtClean="0"/>
              <a:t>Innovations in eLearning </a:t>
            </a:r>
            <a:r>
              <a:rPr lang="en-US" dirty="0"/>
              <a:t>(including distance ed.</a:t>
            </a:r>
            <a:r>
              <a:rPr lang="en-US" dirty="0" smtClean="0"/>
              <a:t>)</a:t>
            </a:r>
          </a:p>
          <a:p>
            <a:r>
              <a:rPr lang="en-US" dirty="0" smtClean="0"/>
              <a:t>#2 </a:t>
            </a:r>
            <a:r>
              <a:rPr lang="en-US" u="sng" dirty="0" smtClean="0"/>
              <a:t>Support Faculty Vitality</a:t>
            </a:r>
          </a:p>
          <a:p>
            <a:pPr lvl="1"/>
            <a:r>
              <a:rPr lang="en-US" dirty="0" smtClean="0"/>
              <a:t>Ongoing faculty development programs</a:t>
            </a:r>
          </a:p>
          <a:p>
            <a:pPr lvl="1"/>
            <a:r>
              <a:rPr lang="en-US" dirty="0" smtClean="0"/>
              <a:t>Strong environment for academic work</a:t>
            </a:r>
          </a:p>
          <a:p>
            <a:r>
              <a:rPr lang="en-US" dirty="0" smtClean="0"/>
              <a:t>#3 </a:t>
            </a:r>
            <a:r>
              <a:rPr lang="en-US" u="sng" dirty="0" smtClean="0"/>
              <a:t>Enhance Research &amp; Scholarship</a:t>
            </a:r>
          </a:p>
          <a:p>
            <a:pPr lvl="1"/>
            <a:r>
              <a:rPr lang="en-US" dirty="0" smtClean="0"/>
              <a:t>Graduate Student professional development</a:t>
            </a:r>
          </a:p>
          <a:p>
            <a:pPr lvl="1"/>
            <a:r>
              <a:rPr lang="en-US" dirty="0" smtClean="0"/>
              <a:t>Grantsmanship &amp; scholarship</a:t>
            </a:r>
          </a:p>
        </p:txBody>
      </p:sp>
    </p:spTree>
    <p:extLst>
      <p:ext uri="{BB962C8B-B14F-4D97-AF65-F5344CB8AC3E}">
        <p14:creationId xmlns:p14="http://schemas.microsoft.com/office/powerpoint/2010/main" val="26929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10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10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10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Priority 1. Enhance Student Success</a:t>
            </a:r>
            <a:endParaRPr lang="en-US" dirty="0"/>
          </a:p>
        </p:txBody>
      </p:sp>
      <p:sp>
        <p:nvSpPr>
          <p:cNvPr id="6" name="Content Placeholder 5"/>
          <p:cNvSpPr>
            <a:spLocks noGrp="1"/>
          </p:cNvSpPr>
          <p:nvPr>
            <p:ph idx="1"/>
          </p:nvPr>
        </p:nvSpPr>
        <p:spPr>
          <a:xfrm>
            <a:off x="457200" y="1371600"/>
            <a:ext cx="8458200" cy="1828800"/>
          </a:xfrm>
        </p:spPr>
        <p:txBody>
          <a:bodyPr>
            <a:normAutofit/>
          </a:bodyPr>
          <a:lstStyle/>
          <a:p>
            <a:r>
              <a:rPr lang="en-US" dirty="0" smtClean="0">
                <a:solidFill>
                  <a:srgbClr val="3366FF"/>
                </a:solidFill>
              </a:rPr>
              <a:t>Instructional feedback program</a:t>
            </a:r>
          </a:p>
          <a:p>
            <a:r>
              <a:rPr lang="en-US" dirty="0" smtClean="0">
                <a:solidFill>
                  <a:srgbClr val="3366FF"/>
                </a:solidFill>
              </a:rPr>
              <a:t>Mid semester formative assessments</a:t>
            </a:r>
          </a:p>
          <a:p>
            <a:pPr lvl="1"/>
            <a:r>
              <a:rPr lang="en-US" b="1" dirty="0" smtClean="0"/>
              <a:t>Helps students and faculty match expectations </a:t>
            </a:r>
            <a:r>
              <a:rPr lang="en-US" dirty="0" smtClean="0"/>
              <a:t>–</a:t>
            </a:r>
          </a:p>
        </p:txBody>
      </p:sp>
      <p:pic>
        <p:nvPicPr>
          <p:cNvPr id="7" name="Picture 6" descr="IMG_452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276600"/>
            <a:ext cx="5860472" cy="3581400"/>
          </a:xfrm>
          <a:prstGeom prst="rect">
            <a:avLst/>
          </a:prstGeom>
        </p:spPr>
      </p:pic>
      <p:pic>
        <p:nvPicPr>
          <p:cNvPr id="8" name="Picture 7" descr="IMG_006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00" y="3276600"/>
            <a:ext cx="4775200" cy="3581400"/>
          </a:xfrm>
          <a:prstGeom prst="rect">
            <a:avLst/>
          </a:prstGeom>
        </p:spPr>
      </p:pic>
    </p:spTree>
    <p:extLst>
      <p:ext uri="{BB962C8B-B14F-4D97-AF65-F5344CB8AC3E}">
        <p14:creationId xmlns:p14="http://schemas.microsoft.com/office/powerpoint/2010/main" val="333510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on Instructional Feedback</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a:t>~</a:t>
            </a:r>
            <a:r>
              <a:rPr lang="en-US" dirty="0">
                <a:solidFill>
                  <a:srgbClr val="3366FF"/>
                </a:solidFill>
              </a:rPr>
              <a:t>60</a:t>
            </a:r>
            <a:r>
              <a:rPr lang="en-US" dirty="0"/>
              <a:t> in-person Small Group Instructional Feedback sessions/year</a:t>
            </a:r>
          </a:p>
          <a:p>
            <a:pPr lvl="1"/>
            <a:r>
              <a:rPr lang="en-US" dirty="0"/>
              <a:t>~2 hours per session (prep, data, write-up, consult)</a:t>
            </a:r>
          </a:p>
          <a:p>
            <a:r>
              <a:rPr lang="en-US" dirty="0"/>
              <a:t>~</a:t>
            </a:r>
            <a:r>
              <a:rPr lang="en-US" dirty="0">
                <a:solidFill>
                  <a:srgbClr val="3366FF"/>
                </a:solidFill>
              </a:rPr>
              <a:t>40</a:t>
            </a:r>
            <a:r>
              <a:rPr lang="en-US" dirty="0"/>
              <a:t>+ electronic feedback surveys/year</a:t>
            </a:r>
          </a:p>
          <a:p>
            <a:r>
              <a:rPr lang="en-US" dirty="0">
                <a:solidFill>
                  <a:srgbClr val="3366FF"/>
                </a:solidFill>
              </a:rPr>
              <a:t>Gathering feedback from ~5000 students/</a:t>
            </a:r>
            <a:r>
              <a:rPr lang="en-US" dirty="0" smtClean="0">
                <a:solidFill>
                  <a:srgbClr val="3366FF"/>
                </a:solidFill>
              </a:rPr>
              <a:t>year</a:t>
            </a:r>
          </a:p>
          <a:p>
            <a:r>
              <a:rPr lang="en-US" b="1" dirty="0" smtClean="0">
                <a:solidFill>
                  <a:srgbClr val="000000"/>
                </a:solidFill>
              </a:rPr>
              <a:t>Faculty appreciate it, students appreciate it</a:t>
            </a:r>
          </a:p>
          <a:p>
            <a:r>
              <a:rPr lang="en-US" dirty="0" smtClean="0"/>
              <a:t>Confidential process </a:t>
            </a:r>
            <a:r>
              <a:rPr lang="en-US" dirty="0" smtClean="0">
                <a:solidFill>
                  <a:srgbClr val="3366FF"/>
                </a:solidFill>
              </a:rPr>
              <a:t>(</a:t>
            </a:r>
            <a:r>
              <a:rPr lang="en-US" b="1" dirty="0" smtClean="0">
                <a:solidFill>
                  <a:srgbClr val="FF0000"/>
                </a:solidFill>
              </a:rPr>
              <a:t>not</a:t>
            </a:r>
            <a:r>
              <a:rPr lang="en-US" dirty="0" smtClean="0">
                <a:solidFill>
                  <a:srgbClr val="3366FF"/>
                </a:solidFill>
              </a:rPr>
              <a:t> ‘teaching police’)</a:t>
            </a:r>
            <a:endParaRPr lang="en-US" dirty="0">
              <a:solidFill>
                <a:srgbClr val="3366FF"/>
              </a:solidFill>
            </a:endParaRPr>
          </a:p>
        </p:txBody>
      </p:sp>
    </p:spTree>
    <p:extLst>
      <p:ext uri="{BB962C8B-B14F-4D97-AF65-F5344CB8AC3E}">
        <p14:creationId xmlns:p14="http://schemas.microsoft.com/office/powerpoint/2010/main" val="272958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Priority 1. Enhance Student Success</a:t>
            </a:r>
            <a:endParaRPr lang="en-US" dirty="0"/>
          </a:p>
        </p:txBody>
      </p:sp>
      <p:sp>
        <p:nvSpPr>
          <p:cNvPr id="6" name="Content Placeholder 5"/>
          <p:cNvSpPr>
            <a:spLocks noGrp="1"/>
          </p:cNvSpPr>
          <p:nvPr>
            <p:ph idx="1"/>
          </p:nvPr>
        </p:nvSpPr>
        <p:spPr>
          <a:xfrm>
            <a:off x="381000" y="2971800"/>
            <a:ext cx="8458200" cy="3429000"/>
          </a:xfrm>
        </p:spPr>
        <p:txBody>
          <a:bodyPr>
            <a:normAutofit/>
          </a:bodyPr>
          <a:lstStyle/>
          <a:p>
            <a:r>
              <a:rPr lang="en-US" sz="2800" dirty="0" smtClean="0">
                <a:solidFill>
                  <a:srgbClr val="3366FF"/>
                </a:solidFill>
              </a:rPr>
              <a:t>Supported development of 30+ new distance education courses in last 2 years (mainly undergrad.)</a:t>
            </a:r>
          </a:p>
          <a:p>
            <a:pPr lvl="1"/>
            <a:r>
              <a:rPr lang="en-US" sz="2400" dirty="0" smtClean="0">
                <a:solidFill>
                  <a:srgbClr val="000000"/>
                </a:solidFill>
              </a:rPr>
              <a:t>Instructional design assistance</a:t>
            </a:r>
          </a:p>
          <a:p>
            <a:pPr lvl="1"/>
            <a:r>
              <a:rPr lang="en-US" sz="2400" dirty="0" smtClean="0">
                <a:solidFill>
                  <a:srgbClr val="000000"/>
                </a:solidFill>
              </a:rPr>
              <a:t>Audio-video materials assistance</a:t>
            </a:r>
          </a:p>
          <a:p>
            <a:pPr lvl="1"/>
            <a:r>
              <a:rPr lang="en-US" sz="2400" dirty="0" smtClean="0">
                <a:solidFill>
                  <a:srgbClr val="000000"/>
                </a:solidFill>
              </a:rPr>
              <a:t>Financial incentives</a:t>
            </a:r>
          </a:p>
          <a:p>
            <a:pPr lvl="1"/>
            <a:r>
              <a:rPr lang="en-US" sz="2400" dirty="0" smtClean="0">
                <a:solidFill>
                  <a:srgbClr val="000000"/>
                </a:solidFill>
              </a:rPr>
              <a:t>Curriculum review and approval assistance</a:t>
            </a:r>
          </a:p>
          <a:p>
            <a:r>
              <a:rPr lang="en-US" dirty="0" smtClean="0">
                <a:solidFill>
                  <a:srgbClr val="3366FF"/>
                </a:solidFill>
              </a:rPr>
              <a:t>Parts of the core now available </a:t>
            </a:r>
            <a:r>
              <a:rPr lang="en-US" u="sng" dirty="0" smtClean="0">
                <a:solidFill>
                  <a:srgbClr val="3366FF"/>
                </a:solidFill>
              </a:rPr>
              <a:t>fully online</a:t>
            </a:r>
            <a:endParaRPr lang="en-US" u="sng" dirty="0" smtClean="0">
              <a:solidFill>
                <a:srgbClr val="000000"/>
              </a:solidFill>
            </a:endParaRPr>
          </a:p>
        </p:txBody>
      </p:sp>
      <p:sp>
        <p:nvSpPr>
          <p:cNvPr id="3" name="Rectangle 2"/>
          <p:cNvSpPr/>
          <p:nvPr/>
        </p:nvSpPr>
        <p:spPr>
          <a:xfrm>
            <a:off x="533400" y="1371600"/>
            <a:ext cx="8229600" cy="1569660"/>
          </a:xfrm>
          <a:prstGeom prst="rect">
            <a:avLst/>
          </a:prstGeom>
        </p:spPr>
        <p:txBody>
          <a:bodyPr wrap="square">
            <a:spAutoFit/>
          </a:bodyPr>
          <a:lstStyle/>
          <a:p>
            <a:r>
              <a:rPr lang="en-US" sz="2400" dirty="0" smtClean="0"/>
              <a:t>Goal 3. The </a:t>
            </a:r>
            <a:r>
              <a:rPr lang="en-US" sz="2400" dirty="0"/>
              <a:t>university will redefine its role in the development of eLearning programs (including distance education), meeting the needs of current and new Auburn students in ways that are consistent with the university's academic standards.</a:t>
            </a:r>
          </a:p>
        </p:txBody>
      </p:sp>
    </p:spTree>
    <p:extLst>
      <p:ext uri="{BB962C8B-B14F-4D97-AF65-F5344CB8AC3E}">
        <p14:creationId xmlns:p14="http://schemas.microsoft.com/office/powerpoint/2010/main" val="292891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28600"/>
            <a:ext cx="6629400" cy="792162"/>
          </a:xfrm>
          <a:ln>
            <a:solidFill>
              <a:srgbClr val="4F81BD"/>
            </a:solidFill>
          </a:ln>
        </p:spPr>
        <p:txBody>
          <a:bodyPr/>
          <a:lstStyle/>
          <a:p>
            <a:r>
              <a:rPr lang="en-US" dirty="0" smtClean="0"/>
              <a:t>Support staff &amp; Grad Assts.</a:t>
            </a:r>
            <a:endParaRPr lang="en-US" dirty="0"/>
          </a:p>
        </p:txBody>
      </p:sp>
      <p:sp>
        <p:nvSpPr>
          <p:cNvPr id="5" name="Title 2"/>
          <p:cNvSpPr txBox="1">
            <a:spLocks/>
          </p:cNvSpPr>
          <p:nvPr/>
        </p:nvSpPr>
        <p:spPr>
          <a:xfrm>
            <a:off x="76200" y="990600"/>
            <a:ext cx="58674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Instructional Design/Technology/Multimedia</a:t>
            </a:r>
            <a:endParaRPr lang="en-US" sz="2400" dirty="0"/>
          </a:p>
        </p:txBody>
      </p:sp>
      <p:sp>
        <p:nvSpPr>
          <p:cNvPr id="6" name="Title 2"/>
          <p:cNvSpPr txBox="1">
            <a:spLocks/>
          </p:cNvSpPr>
          <p:nvPr/>
        </p:nvSpPr>
        <p:spPr>
          <a:xfrm>
            <a:off x="3429000" y="3048000"/>
            <a:ext cx="54864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Distance Learning/Testing Services</a:t>
            </a:r>
            <a:endParaRPr lang="en-US" sz="2400" dirty="0"/>
          </a:p>
        </p:txBody>
      </p:sp>
      <p:sp>
        <p:nvSpPr>
          <p:cNvPr id="7" name="Title 2"/>
          <p:cNvSpPr txBox="1">
            <a:spLocks/>
          </p:cNvSpPr>
          <p:nvPr/>
        </p:nvSpPr>
        <p:spPr>
          <a:xfrm>
            <a:off x="-152400" y="4953000"/>
            <a:ext cx="33528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Academic programs</a:t>
            </a:r>
            <a:endParaRPr lang="en-US" sz="2400" dirty="0"/>
          </a:p>
        </p:txBody>
      </p:sp>
      <p:pic>
        <p:nvPicPr>
          <p:cNvPr id="8" name="Picture 7" descr="Bets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76400"/>
            <a:ext cx="1367008" cy="1367008"/>
          </a:xfrm>
          <a:prstGeom prst="rect">
            <a:avLst/>
          </a:prstGeom>
        </p:spPr>
      </p:pic>
      <p:pic>
        <p:nvPicPr>
          <p:cNvPr id="9" name="Picture 8" descr="Pau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340" y="1679847"/>
            <a:ext cx="1363561" cy="1363561"/>
          </a:xfrm>
          <a:prstGeom prst="rect">
            <a:avLst/>
          </a:prstGeom>
        </p:spPr>
      </p:pic>
      <p:pic>
        <p:nvPicPr>
          <p:cNvPr id="10" name="Picture 9" descr="Roland-DeWit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479" y="1676400"/>
            <a:ext cx="1371121" cy="1371121"/>
          </a:xfrm>
          <a:prstGeom prst="rect">
            <a:avLst/>
          </a:prstGeom>
        </p:spPr>
      </p:pic>
      <p:pic>
        <p:nvPicPr>
          <p:cNvPr id="11" name="Picture 10" descr="EJ.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7400" y="3657600"/>
            <a:ext cx="1367008" cy="1367008"/>
          </a:xfrm>
          <a:prstGeom prst="rect">
            <a:avLst/>
          </a:prstGeom>
        </p:spPr>
      </p:pic>
      <p:pic>
        <p:nvPicPr>
          <p:cNvPr id="12" name="Picture 11" descr="Ernestine-Morris-Stinso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19400" y="3657600"/>
            <a:ext cx="1367008" cy="1367008"/>
          </a:xfrm>
          <a:prstGeom prst="rect">
            <a:avLst/>
          </a:prstGeom>
        </p:spPr>
      </p:pic>
      <p:pic>
        <p:nvPicPr>
          <p:cNvPr id="13" name="Picture 12" descr="JoAnn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3400" y="3657600"/>
            <a:ext cx="1367008" cy="1367008"/>
          </a:xfrm>
          <a:prstGeom prst="rect">
            <a:avLst/>
          </a:prstGeom>
        </p:spPr>
      </p:pic>
      <p:pic>
        <p:nvPicPr>
          <p:cNvPr id="14" name="Picture 13" descr="Sonny-C.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400" y="3657600"/>
            <a:ext cx="1363561" cy="1363561"/>
          </a:xfrm>
          <a:prstGeom prst="rect">
            <a:avLst/>
          </a:prstGeom>
        </p:spPr>
      </p:pic>
      <p:grpSp>
        <p:nvGrpSpPr>
          <p:cNvPr id="19" name="Group 18"/>
          <p:cNvGrpSpPr/>
          <p:nvPr/>
        </p:nvGrpSpPr>
        <p:grpSpPr>
          <a:xfrm>
            <a:off x="7704239" y="5494439"/>
            <a:ext cx="1363561" cy="1363561"/>
            <a:chOff x="7315200" y="5469039"/>
            <a:chExt cx="1363561" cy="1363561"/>
          </a:xfrm>
        </p:grpSpPr>
        <p:pic>
          <p:nvPicPr>
            <p:cNvPr id="15" name="Picture 14" descr="Sonny-C.jpg"/>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7315200" y="5469039"/>
              <a:ext cx="1363561" cy="1363561"/>
            </a:xfrm>
            <a:prstGeom prst="rect">
              <a:avLst/>
            </a:prstGeom>
          </p:spPr>
        </p:pic>
        <p:sp>
          <p:nvSpPr>
            <p:cNvPr id="16" name="TextBox 15"/>
            <p:cNvSpPr txBox="1"/>
            <p:nvPr/>
          </p:nvSpPr>
          <p:spPr>
            <a:xfrm>
              <a:off x="7620000" y="5486400"/>
              <a:ext cx="825867" cy="1200329"/>
            </a:xfrm>
            <a:prstGeom prst="rect">
              <a:avLst/>
            </a:prstGeom>
            <a:noFill/>
          </p:spPr>
          <p:txBody>
            <a:bodyPr wrap="none" rtlCol="0">
              <a:spAutoFit/>
            </a:bodyPr>
            <a:lstStyle/>
            <a:p>
              <a:r>
                <a:rPr lang="en-US" sz="7200" b="1" dirty="0" smtClean="0">
                  <a:solidFill>
                    <a:schemeClr val="bg1"/>
                  </a:solidFill>
                </a:rPr>
                <a:t>Q</a:t>
              </a:r>
              <a:endParaRPr lang="en-US" sz="7200" b="1" dirty="0">
                <a:solidFill>
                  <a:schemeClr val="bg1"/>
                </a:solidFill>
              </a:endParaRPr>
            </a:p>
          </p:txBody>
        </p:sp>
      </p:grpSp>
      <p:pic>
        <p:nvPicPr>
          <p:cNvPr id="17" name="Picture 16" descr="Amy.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08639" y="5490992"/>
            <a:ext cx="1367008" cy="1367008"/>
          </a:xfrm>
          <a:prstGeom prst="rect">
            <a:avLst/>
          </a:prstGeom>
        </p:spPr>
      </p:pic>
      <p:pic>
        <p:nvPicPr>
          <p:cNvPr id="18" name="Picture 17" descr="Leah.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56439" y="5490992"/>
            <a:ext cx="1367008" cy="1367008"/>
          </a:xfrm>
          <a:prstGeom prst="rect">
            <a:avLst/>
          </a:prstGeom>
        </p:spPr>
      </p:pic>
      <p:pic>
        <p:nvPicPr>
          <p:cNvPr id="20" name="Picture 19" descr="Chenzi-Wang.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200" y="5478292"/>
            <a:ext cx="1367008" cy="1367008"/>
          </a:xfrm>
          <a:prstGeom prst="rect">
            <a:avLst/>
          </a:prstGeom>
        </p:spPr>
      </p:pic>
      <p:pic>
        <p:nvPicPr>
          <p:cNvPr id="21" name="Picture 20" descr="Dr.-Emad.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24388" y="5478292"/>
            <a:ext cx="1367008" cy="1367008"/>
          </a:xfrm>
          <a:prstGeom prst="rect">
            <a:avLst/>
          </a:prstGeom>
        </p:spPr>
      </p:pic>
      <p:pic>
        <p:nvPicPr>
          <p:cNvPr id="2" name="Picture 1" descr="ElizabethHancock.png"/>
          <p:cNvPicPr>
            <a:picLocks noChangeAspect="1"/>
          </p:cNvPicPr>
          <p:nvPr/>
        </p:nvPicPr>
        <p:blipFill rotWithShape="1">
          <a:blip r:embed="rId15" cstate="print">
            <a:extLst>
              <a:ext uri="{28A0092B-C50C-407E-A947-70E740481C1C}">
                <a14:useLocalDpi xmlns:a14="http://schemas.microsoft.com/office/drawing/2010/main" val="0"/>
              </a:ext>
            </a:extLst>
          </a:blip>
          <a:srcRect b="28156"/>
          <a:stretch/>
        </p:blipFill>
        <p:spPr>
          <a:xfrm>
            <a:off x="2971800" y="5482844"/>
            <a:ext cx="1362365" cy="1362456"/>
          </a:xfrm>
          <a:prstGeom prst="rect">
            <a:avLst/>
          </a:prstGeom>
        </p:spPr>
      </p:pic>
      <p:sp>
        <p:nvSpPr>
          <p:cNvPr id="4" name="Rectangle 3"/>
          <p:cNvSpPr/>
          <p:nvPr/>
        </p:nvSpPr>
        <p:spPr>
          <a:xfrm>
            <a:off x="5715000" y="5105400"/>
            <a:ext cx="3050084" cy="461665"/>
          </a:xfrm>
          <a:prstGeom prst="rect">
            <a:avLst/>
          </a:prstGeom>
        </p:spPr>
        <p:txBody>
          <a:bodyPr wrap="none">
            <a:spAutoFit/>
          </a:bodyPr>
          <a:lstStyle/>
          <a:p>
            <a:r>
              <a:rPr lang="en-US" sz="2400" dirty="0"/>
              <a:t>Administrative support</a:t>
            </a:r>
          </a:p>
        </p:txBody>
      </p:sp>
    </p:spTree>
    <p:extLst>
      <p:ext uri="{BB962C8B-B14F-4D97-AF65-F5344CB8AC3E}">
        <p14:creationId xmlns:p14="http://schemas.microsoft.com/office/powerpoint/2010/main" val="226485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eLearning via online Testing</a:t>
            </a:r>
            <a:endParaRPr lang="en-US" dirty="0"/>
          </a:p>
        </p:txBody>
      </p:sp>
      <p:pic>
        <p:nvPicPr>
          <p:cNvPr id="6" name="Picture 5" descr="Biggin-W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1656"/>
            <a:ext cx="9144000" cy="5036344"/>
          </a:xfrm>
          <a:prstGeom prst="rect">
            <a:avLst/>
          </a:prstGeom>
        </p:spPr>
      </p:pic>
      <p:sp>
        <p:nvSpPr>
          <p:cNvPr id="7" name="TextBox 6"/>
          <p:cNvSpPr txBox="1"/>
          <p:nvPr/>
        </p:nvSpPr>
        <p:spPr>
          <a:xfrm>
            <a:off x="152400" y="1981200"/>
            <a:ext cx="3886200" cy="1200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Biggin Hall Testing Center </a:t>
            </a:r>
            <a:r>
              <a:rPr lang="en-US" sz="2400" dirty="0" smtClean="0"/>
              <a:t> </a:t>
            </a:r>
            <a:br>
              <a:rPr lang="en-US" sz="2400" dirty="0" smtClean="0"/>
            </a:br>
            <a:r>
              <a:rPr lang="en-US" sz="2400" dirty="0" smtClean="0"/>
              <a:t>100 seats for proctored online exams</a:t>
            </a:r>
            <a:endParaRPr lang="en-US" sz="2400" dirty="0"/>
          </a:p>
        </p:txBody>
      </p:sp>
      <p:sp>
        <p:nvSpPr>
          <p:cNvPr id="8" name="TextBox 7"/>
          <p:cNvSpPr txBox="1"/>
          <p:nvPr/>
        </p:nvSpPr>
        <p:spPr>
          <a:xfrm>
            <a:off x="4419600" y="1981200"/>
            <a:ext cx="43434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~30 faculty </a:t>
            </a:r>
            <a:r>
              <a:rPr lang="en-US" sz="2400" dirty="0" smtClean="0"/>
              <a:t>users</a:t>
            </a:r>
          </a:p>
          <a:p>
            <a:pPr algn="ctr"/>
            <a:r>
              <a:rPr lang="en-US" sz="2400" b="1" dirty="0" smtClean="0"/>
              <a:t>5000+ exams </a:t>
            </a:r>
            <a:r>
              <a:rPr lang="en-US" sz="2400" dirty="0" smtClean="0"/>
              <a:t>administered</a:t>
            </a:r>
            <a:endParaRPr lang="en-US" sz="2400" dirty="0"/>
          </a:p>
        </p:txBody>
      </p:sp>
    </p:spTree>
    <p:extLst>
      <p:ext uri="{BB962C8B-B14F-4D97-AF65-F5344CB8AC3E}">
        <p14:creationId xmlns:p14="http://schemas.microsoft.com/office/powerpoint/2010/main" val="3603993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857</Words>
  <Application>Microsoft Office PowerPoint</Application>
  <PresentationFormat>On-screen Show (4:3)</PresentationFormat>
  <Paragraphs>140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Biggio Center leadership</vt:lpstr>
      <vt:lpstr>Supporting Auburn’s priorities</vt:lpstr>
      <vt:lpstr>Priority 1. Enhance Student Success</vt:lpstr>
      <vt:lpstr>Data on Instructional Feedback</vt:lpstr>
      <vt:lpstr>Priority 1. Enhance Student Success</vt:lpstr>
      <vt:lpstr>Support staff &amp; Grad Assts.</vt:lpstr>
      <vt:lpstr>eLearning via online Testing</vt:lpstr>
      <vt:lpstr>eLearning via online Testing</vt:lpstr>
      <vt:lpstr>Bringing national exams to Auburn</vt:lpstr>
      <vt:lpstr>Priority 2. Support Faculty Vitality</vt:lpstr>
      <vt:lpstr>Supporting Faculty</vt:lpstr>
      <vt:lpstr>Supporting Active Learning </vt:lpstr>
      <vt:lpstr>PowerPoint Presentation</vt:lpstr>
      <vt:lpstr>Strategic Commitment: Intellectual Environment </vt:lpstr>
      <vt:lpstr>PowerPoint Presentation</vt:lpstr>
      <vt:lpstr>PowerPoint Presentation</vt:lpstr>
      <vt:lpstr>Priority 3. Enhance Research &amp; Scholarship</vt:lpstr>
      <vt:lpstr>PFF student comments</vt:lpstr>
      <vt:lpstr>Graduate Teaching Assistants</vt:lpstr>
      <vt:lpstr>GTA Fellows Program</vt:lpstr>
      <vt:lpstr>Grantsmanship &amp; Scholarship</vt:lpstr>
      <vt:lpstr>Service</vt:lpstr>
      <vt:lpstr>PowerPoint Presentation</vt:lpstr>
      <vt:lpstr>Questions?  http://wp.auburn.edu/biggio  biggio1@auburn.edu </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Nickson</dc:creator>
  <cp:lastModifiedBy>University Senate</cp:lastModifiedBy>
  <cp:revision>129</cp:revision>
  <dcterms:created xsi:type="dcterms:W3CDTF">2013-10-30T20:21:13Z</dcterms:created>
  <dcterms:modified xsi:type="dcterms:W3CDTF">2013-11-01T17:18:56Z</dcterms:modified>
</cp:coreProperties>
</file>