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60" r:id="rId2"/>
    <p:sldId id="257" r:id="rId3"/>
    <p:sldId id="270" r:id="rId4"/>
    <p:sldId id="261" r:id="rId5"/>
    <p:sldId id="268" r:id="rId6"/>
    <p:sldId id="264" r:id="rId7"/>
    <p:sldId id="265" r:id="rId8"/>
    <p:sldId id="266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1916E96-A8A0-474F-ABE7-48E1BE8C778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F4F3A4D-9E70-4F55-8E0A-8DC4BC090F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ars.troy.edu/legislatio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rs.troy.edu/agsc/what_agsc.ht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Core Curriculum and General Studies Committee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Senate Presentation, Feb. 2014:</a:t>
            </a:r>
          </a:p>
          <a:p>
            <a:r>
              <a:rPr lang="en-US" i="1" dirty="0" smtClean="0"/>
              <a:t>Proposal to Permit the Samuel </a:t>
            </a:r>
            <a:r>
              <a:rPr lang="en-US" i="1" dirty="0" err="1" smtClean="0"/>
              <a:t>Ginn</a:t>
            </a:r>
            <a:r>
              <a:rPr lang="en-US" i="1" dirty="0" smtClean="0"/>
              <a:t> College of Engineering to follow the AGSC Engineering Exception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962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Alabama  Articulation Legislation of 1994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r>
              <a:rPr lang="en-US" b="1" dirty="0" smtClean="0"/>
              <a:t>“…[the Alabama Articulation and General Studies Committee (AGSC)], 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shall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develop…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 statewide freshman and sophomore level general studies curriculum to be taken at all colleges and universities. </a:t>
            </a:r>
            <a:r>
              <a:rPr lang="en-US" b="1" dirty="0"/>
              <a:t>Nothing herein shall be interpreted as restricting any institution from requiring additional general studies courses beyond the statewide general studies curriculum</a:t>
            </a:r>
            <a:r>
              <a:rPr lang="en-US" b="1" dirty="0" smtClean="0"/>
              <a:t>.”</a:t>
            </a:r>
          </a:p>
          <a:p>
            <a:pPr marL="68580" indent="0">
              <a:buNone/>
            </a:pPr>
            <a:endParaRPr lang="en-US" b="1" dirty="0" smtClean="0">
              <a:hlinkClick r:id="rId2"/>
            </a:endParaRPr>
          </a:p>
          <a:p>
            <a:pPr marL="68580" indent="0">
              <a:buNone/>
            </a:pPr>
            <a:endParaRPr lang="en-US" b="1" dirty="0" smtClean="0">
              <a:hlinkClick r:id="rId2"/>
            </a:endParaRPr>
          </a:p>
          <a:p>
            <a:pPr marL="68580" indent="0">
              <a:buNone/>
            </a:pPr>
            <a:r>
              <a:rPr lang="en-US" sz="1400" b="1" dirty="0" smtClean="0">
                <a:hlinkClick r:id="rId2"/>
              </a:rPr>
              <a:t>http</a:t>
            </a:r>
            <a:r>
              <a:rPr lang="en-US" sz="1400" b="1" dirty="0">
                <a:hlinkClick r:id="rId2"/>
              </a:rPr>
              <a:t>://</a:t>
            </a:r>
            <a:r>
              <a:rPr lang="en-US" sz="1400" b="1" dirty="0" smtClean="0">
                <a:hlinkClick r:id="rId2"/>
              </a:rPr>
              <a:t>stars.troy.edu/legislation.html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8039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Approved AGSC General Studies Curriculum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800600" y="1828800"/>
            <a:ext cx="3657600" cy="43434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Students must complete the first composition course with a grade of C or above.</a:t>
            </a:r>
          </a:p>
          <a:p>
            <a:r>
              <a:rPr lang="en-US" dirty="0" smtClean="0"/>
              <a:t>Students must complete either a history sequence and one literature survey OR a literature sequence and a history survey</a:t>
            </a:r>
          </a:p>
          <a:p>
            <a:r>
              <a:rPr lang="en-US" dirty="0" smtClean="0"/>
              <a:t>Students must complete 3hrs of </a:t>
            </a:r>
            <a:r>
              <a:rPr lang="en-US" smtClean="0"/>
              <a:t>fine arts</a:t>
            </a:r>
            <a:endParaRPr lang="en-US" dirty="0" smtClean="0"/>
          </a:p>
          <a:p>
            <a:r>
              <a:rPr lang="en-US" dirty="0" smtClean="0"/>
              <a:t>Students must complete 8 </a:t>
            </a:r>
            <a:r>
              <a:rPr lang="en-US" dirty="0" err="1" smtClean="0"/>
              <a:t>hrs</a:t>
            </a:r>
            <a:r>
              <a:rPr lang="en-US" dirty="0" smtClean="0"/>
              <a:t> of sciences that include lab experiences </a:t>
            </a:r>
          </a:p>
          <a:p>
            <a:r>
              <a:rPr lang="en-US" dirty="0" smtClean="0"/>
              <a:t>Students must complete a minimum of 3 </a:t>
            </a:r>
            <a:r>
              <a:rPr lang="en-US" dirty="0" err="1" smtClean="0"/>
              <a:t>hrs</a:t>
            </a:r>
            <a:r>
              <a:rPr lang="en-US" dirty="0" smtClean="0"/>
              <a:t> of math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68580" lvl="0" indent="0">
              <a:spcBef>
                <a:spcPts val="700"/>
              </a:spcBef>
              <a:buClr>
                <a:srgbClr val="14425D"/>
              </a:buClr>
              <a:buNone/>
            </a:pPr>
            <a:r>
              <a:rPr lang="en-US" sz="1900" dirty="0">
                <a:solidFill>
                  <a:srgbClr val="3F3F3F"/>
                </a:solidFill>
                <a:hlinkClick r:id="rId2"/>
              </a:rPr>
              <a:t>http://</a:t>
            </a:r>
            <a:r>
              <a:rPr lang="en-US" sz="1900" dirty="0" smtClean="0">
                <a:solidFill>
                  <a:srgbClr val="3F3F3F"/>
                </a:solidFill>
                <a:hlinkClick r:id="rId2"/>
              </a:rPr>
              <a:t>stars.troy.edu/agsc/what_agsc.htm</a:t>
            </a:r>
            <a:r>
              <a:rPr lang="en-US" sz="1900" dirty="0" smtClean="0">
                <a:solidFill>
                  <a:srgbClr val="3F3F3F"/>
                </a:solidFill>
              </a:rPr>
              <a:t> </a:t>
            </a:r>
            <a:endParaRPr lang="en-US" sz="1900" dirty="0">
              <a:solidFill>
                <a:srgbClr val="3F3F3F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762000" y="1981200"/>
            <a:ext cx="3657600" cy="44958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AREA I: Written Composition (6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AREA II: Humanities &amp; Fine Arts (12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AREA III: </a:t>
            </a:r>
            <a:r>
              <a:rPr lang="en-US" dirty="0"/>
              <a:t>N</a:t>
            </a:r>
            <a:r>
              <a:rPr lang="en-US" dirty="0" smtClean="0"/>
              <a:t>atural Science &amp; Mathematics (11-12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AREA IV: History, Social &amp; Behavioral Sciences (12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41-42 total semester hours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900" dirty="0">
                <a:solidFill>
                  <a:schemeClr val="bg1"/>
                </a:solidFill>
              </a:rPr>
              <a:t>http://</a:t>
            </a:r>
            <a:r>
              <a:rPr lang="en-US" sz="1900" dirty="0" smtClean="0">
                <a:solidFill>
                  <a:schemeClr val="bg1"/>
                </a:solidFill>
              </a:rPr>
              <a:t>stars.troy.edu/agsc/what_agsc.htm</a:t>
            </a:r>
            <a:endParaRPr lang="en-US" sz="1900" dirty="0">
              <a:solidFill>
                <a:schemeClr val="bg1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249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AGSC Engineering Exception</a:t>
            </a:r>
            <a:br>
              <a:rPr lang="en-US" dirty="0" smtClean="0"/>
            </a:br>
            <a:r>
              <a:rPr lang="en-US" sz="1600" i="1" cap="all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Adopted </a:t>
            </a:r>
            <a:r>
              <a:rPr lang="en-US" sz="1600" i="1" cap="all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By All colleges of Engineering at Alabama public </a:t>
            </a:r>
            <a:r>
              <a:rPr lang="en-US" sz="1600" i="1" cap="all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universities </a:t>
            </a:r>
            <a:br>
              <a:rPr lang="en-US" sz="1600" i="1" cap="all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</a:br>
            <a:r>
              <a:rPr lang="en-US" sz="1600" i="1" cap="all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except </a:t>
            </a:r>
            <a:r>
              <a:rPr lang="en-US" sz="1600" i="1" cap="all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Auburn </a:t>
            </a:r>
            <a:r>
              <a:rPr lang="en-US" sz="1600" i="1" cap="all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/>
              </a:rPr>
              <a:t>university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800600" y="1676400"/>
            <a:ext cx="3657600" cy="4876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smtClean="0"/>
              <a:t>AREA II - Humanities and Fine Arts (9 </a:t>
            </a:r>
            <a:r>
              <a:rPr lang="en-US" sz="1600" b="1" dirty="0" err="1" smtClean="0"/>
              <a:t>hrs</a:t>
            </a:r>
            <a:r>
              <a:rPr lang="en-US" sz="1600" b="1" dirty="0" smtClean="0"/>
              <a:t>)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Literature (3-6 hours</a:t>
            </a:r>
            <a:r>
              <a:rPr lang="en-US" sz="1600" b="1" dirty="0" smtClean="0"/>
              <a:t>)*</a:t>
            </a:r>
          </a:p>
          <a:p>
            <a:pPr marL="0" indent="0">
              <a:buNone/>
            </a:pPr>
            <a:r>
              <a:rPr lang="en-US" sz="1600" dirty="0" smtClean="0"/>
              <a:t>     Fine Arts (3 hours)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 </a:t>
            </a:r>
            <a:r>
              <a:rPr lang="en-US" sz="1600" dirty="0" smtClean="0"/>
              <a:t>    Additional Humanities or Fine Arts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(0-3 hours)</a:t>
            </a:r>
            <a:endParaRPr lang="en-US" sz="1600" b="1" dirty="0" smtClean="0"/>
          </a:p>
          <a:p>
            <a:endParaRPr lang="en-US" sz="1600" b="1" dirty="0"/>
          </a:p>
          <a:p>
            <a:pPr marL="0" indent="0">
              <a:buNone/>
            </a:pPr>
            <a:r>
              <a:rPr lang="en-US" sz="1600" b="1" dirty="0" smtClean="0"/>
              <a:t>AREA </a:t>
            </a:r>
            <a:r>
              <a:rPr lang="en-US" sz="1600" b="1" dirty="0"/>
              <a:t>IV - History, Social, and Behavioral Sciences (9 </a:t>
            </a:r>
            <a:r>
              <a:rPr lang="en-US" sz="1600" b="1" dirty="0" err="1" smtClean="0"/>
              <a:t>hrs</a:t>
            </a:r>
            <a:r>
              <a:rPr lang="en-US" sz="1600" b="1" dirty="0" smtClean="0"/>
              <a:t>)</a:t>
            </a: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History (3-6 hours)</a:t>
            </a:r>
            <a:r>
              <a:rPr lang="en-US" sz="1600" b="1" dirty="0" smtClean="0"/>
              <a:t>*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     Other social </a:t>
            </a:r>
            <a:r>
              <a:rPr lang="en-US" sz="1600" dirty="0"/>
              <a:t>and </a:t>
            </a:r>
            <a:r>
              <a:rPr lang="en-US" sz="1600" dirty="0" smtClean="0"/>
              <a:t>behavioral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sciences (3- 6 hours)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700" b="1" dirty="0"/>
              <a:t>* Engineering Students must complete a sequence in either Literature or </a:t>
            </a:r>
            <a:r>
              <a:rPr lang="en-US" sz="1700" b="1" dirty="0" smtClean="0"/>
              <a:t>History</a:t>
            </a:r>
            <a:endParaRPr lang="en-US" sz="1700" b="1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47700" y="1676400"/>
            <a:ext cx="3657600" cy="45339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 sz="3600" dirty="0" smtClean="0"/>
              <a:t>AREA I: Written Composition (6 </a:t>
            </a:r>
            <a:r>
              <a:rPr lang="en-US" sz="3600" dirty="0" err="1" smtClean="0"/>
              <a:t>hrs</a:t>
            </a:r>
            <a:r>
              <a:rPr lang="en-US" sz="3600" dirty="0" smtClean="0"/>
              <a:t>)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b="1" dirty="0" smtClean="0"/>
              <a:t>AREA II: Humanities &amp; Fine Arts (9 </a:t>
            </a:r>
            <a:r>
              <a:rPr lang="en-US" sz="3600" b="1" dirty="0" err="1" smtClean="0"/>
              <a:t>hrs</a:t>
            </a:r>
            <a:r>
              <a:rPr lang="en-US" sz="3600" b="1" dirty="0" smtClean="0"/>
              <a:t> instead of 12 </a:t>
            </a:r>
            <a:r>
              <a:rPr lang="en-US" sz="3600" b="1" dirty="0" err="1" smtClean="0"/>
              <a:t>hrs</a:t>
            </a:r>
            <a:r>
              <a:rPr lang="en-US" sz="3600" b="1" dirty="0" smtClean="0"/>
              <a:t>)</a:t>
            </a:r>
          </a:p>
          <a:p>
            <a:endParaRPr lang="en-US" sz="3600" dirty="0" smtClean="0"/>
          </a:p>
          <a:p>
            <a:r>
              <a:rPr lang="en-US" sz="3600" dirty="0" smtClean="0"/>
              <a:t>AREA III: Natural Science &amp; Mathematics (11-12 </a:t>
            </a:r>
            <a:r>
              <a:rPr lang="en-US" sz="3600" dirty="0" err="1" smtClean="0"/>
              <a:t>hrs</a:t>
            </a:r>
            <a:r>
              <a:rPr lang="en-US" sz="3600" dirty="0" smtClean="0"/>
              <a:t>)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b="1" dirty="0" smtClean="0"/>
              <a:t>AREA IV: History, Social &amp; Behavioral Sciences </a:t>
            </a:r>
          </a:p>
          <a:p>
            <a:pPr marL="68580" indent="0">
              <a:buNone/>
            </a:pPr>
            <a:r>
              <a:rPr lang="en-US" sz="3600" b="1" dirty="0" smtClean="0"/>
              <a:t>     (9 </a:t>
            </a:r>
            <a:r>
              <a:rPr lang="en-US" sz="3600" b="1" dirty="0" err="1" smtClean="0"/>
              <a:t>hrs</a:t>
            </a:r>
            <a:r>
              <a:rPr lang="en-US" sz="3600" b="1" dirty="0" smtClean="0"/>
              <a:t> instead of 12 </a:t>
            </a:r>
            <a:r>
              <a:rPr lang="en-US" sz="3600" b="1" dirty="0" err="1" smtClean="0"/>
              <a:t>hrs</a:t>
            </a:r>
            <a:r>
              <a:rPr lang="en-US" sz="3600" b="1" dirty="0" smtClean="0"/>
              <a:t>)</a:t>
            </a:r>
          </a:p>
          <a:p>
            <a:endParaRPr lang="en-US" sz="3600" dirty="0" smtClean="0"/>
          </a:p>
          <a:p>
            <a:r>
              <a:rPr lang="en-US" sz="3600" dirty="0" smtClean="0"/>
              <a:t>35-36 total semester hours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300" b="1" dirty="0" smtClean="0">
                <a:solidFill>
                  <a:schemeClr val="bg1"/>
                </a:solidFill>
              </a:rPr>
              <a:t>* Engineering Students must complete a sequence in either Literature or Humanities</a:t>
            </a:r>
            <a:endParaRPr lang="en-US" sz="3300" b="1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305300" y="1905000"/>
            <a:ext cx="4953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657600" y="4088394"/>
            <a:ext cx="1143000" cy="228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305300" y="1905000"/>
            <a:ext cx="495300" cy="609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18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</a:rPr>
              <a:t>An  Added Concern: </a:t>
            </a:r>
            <a:br>
              <a:rPr lang="en-US" sz="2400" dirty="0" smtClean="0">
                <a:solidFill>
                  <a:schemeClr val="accent1"/>
                </a:solidFill>
              </a:rPr>
            </a:br>
            <a:r>
              <a:rPr lang="en-US" sz="2400" dirty="0" smtClean="0">
                <a:solidFill>
                  <a:schemeClr val="accent1"/>
                </a:solidFill>
              </a:rPr>
              <a:t>The General Education Student Learning </a:t>
            </a:r>
            <a:r>
              <a:rPr lang="en-US" sz="2400" dirty="0">
                <a:solidFill>
                  <a:schemeClr val="accent1"/>
                </a:solidFill>
              </a:rPr>
              <a:t>O</a:t>
            </a:r>
            <a:r>
              <a:rPr lang="en-US" sz="2400" dirty="0" smtClean="0">
                <a:solidFill>
                  <a:schemeClr val="accent1"/>
                </a:solidFill>
              </a:rPr>
              <a:t>utcomes (2011)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" name="Content Placeholder 20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657600" cy="4876800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10"/>
              </a:spcBef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1</a:t>
            </a:r>
            <a:r>
              <a:rPr lang="en-US" sz="2600" dirty="0" smtClean="0"/>
              <a:t> Students will be information literate</a:t>
            </a:r>
            <a:r>
              <a:rPr lang="en-US" sz="2600" i="1" dirty="0" smtClean="0"/>
              <a:t>.</a:t>
            </a:r>
          </a:p>
          <a:p>
            <a:pPr marL="0" indent="0">
              <a:spcBef>
                <a:spcPts val="10"/>
              </a:spcBef>
              <a:buNone/>
            </a:pPr>
            <a:endParaRPr lang="en-US" sz="2600" i="1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2 </a:t>
            </a:r>
            <a:r>
              <a:rPr lang="en-US" sz="2600" dirty="0" smtClean="0"/>
              <a:t>  Students will be able to read analytically and critically. 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3 </a:t>
            </a:r>
            <a:r>
              <a:rPr lang="en-US" sz="2600" dirty="0" smtClean="0"/>
              <a:t> Students will be able to critique and construct an argument effectively. 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4</a:t>
            </a:r>
            <a:r>
              <a:rPr lang="en-US" sz="2600" dirty="0" smtClean="0"/>
              <a:t> Students will be able to apply simple mathematical methods to the solution of real-world problems.</a:t>
            </a:r>
          </a:p>
          <a:p>
            <a:pPr marL="0" indent="0">
              <a:buNone/>
            </a:pPr>
            <a:r>
              <a:rPr lang="en-US" sz="2600" dirty="0" smtClean="0"/>
              <a:t> 	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5 </a:t>
            </a:r>
            <a:r>
              <a:rPr lang="en-US" sz="2600" dirty="0" smtClean="0"/>
              <a:t>Students will be able to select and use techniques and methods to solve open-ended, ill-defined or multi-step problems. </a:t>
            </a:r>
          </a:p>
          <a:p>
            <a:pPr marL="0" indent="0">
              <a:buNone/>
            </a:pPr>
            <a:r>
              <a:rPr lang="en-US" sz="2600" dirty="0" smtClean="0"/>
              <a:t>	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SLO 6  </a:t>
            </a:r>
            <a:r>
              <a:rPr lang="en-US" sz="2600" dirty="0" smtClean="0"/>
              <a:t>Students will be able to write effectively.</a:t>
            </a:r>
            <a:r>
              <a:rPr lang="en-US" dirty="0" smtClean="0"/>
              <a:t>	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657600" cy="4724400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10"/>
              </a:spcBef>
              <a:buNone/>
            </a:pPr>
            <a:r>
              <a:rPr lang="en-US" sz="2300" dirty="0" smtClean="0">
                <a:solidFill>
                  <a:schemeClr val="tx2"/>
                </a:solidFill>
              </a:rPr>
              <a:t>SLO </a:t>
            </a:r>
            <a:r>
              <a:rPr lang="en-US" sz="2300" dirty="0"/>
              <a:t>7  Students will demonstrate effective oral communication skills</a:t>
            </a:r>
            <a:r>
              <a:rPr lang="en-US" sz="2300" dirty="0" smtClean="0"/>
              <a:t>.</a:t>
            </a:r>
          </a:p>
          <a:p>
            <a:pPr>
              <a:spcBef>
                <a:spcPts val="10"/>
              </a:spcBef>
            </a:pPr>
            <a:endParaRPr lang="en-US" sz="2300" dirty="0"/>
          </a:p>
          <a:p>
            <a:pPr marL="0" indent="0">
              <a:buNone/>
            </a:pPr>
            <a:r>
              <a:rPr lang="en-US" sz="2300" dirty="0" smtClean="0">
                <a:solidFill>
                  <a:schemeClr val="tx2"/>
                </a:solidFill>
              </a:rPr>
              <a:t>SLO </a:t>
            </a:r>
            <a:r>
              <a:rPr lang="en-US" sz="2300" dirty="0">
                <a:solidFill>
                  <a:schemeClr val="tx2"/>
                </a:solidFill>
              </a:rPr>
              <a:t>8  </a:t>
            </a:r>
            <a:r>
              <a:rPr lang="en-US" sz="2300" dirty="0"/>
              <a:t>Students will be informed and engaged citizens of the United States and the world. </a:t>
            </a:r>
            <a:endParaRPr lang="en-US" sz="2300" dirty="0" smtClean="0"/>
          </a:p>
          <a:p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chemeClr val="tx2"/>
                </a:solidFill>
              </a:rPr>
              <a:t>SLO 9 </a:t>
            </a:r>
            <a:r>
              <a:rPr lang="en-US" sz="2300" dirty="0"/>
              <a:t> Students will understand and appreciate the diversity of an within societies of the United States and the world. </a:t>
            </a:r>
            <a:endParaRPr lang="en-US" sz="2300" dirty="0" smtClean="0"/>
          </a:p>
          <a:p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chemeClr val="tx2"/>
                </a:solidFill>
              </a:rPr>
              <a:t>SLO 10  </a:t>
            </a:r>
            <a:r>
              <a:rPr lang="en-US" sz="2300" dirty="0"/>
              <a:t>Students will understand and appreciate methods and issues of science and technology</a:t>
            </a:r>
            <a:r>
              <a:rPr lang="en-US" sz="2300" dirty="0" smtClean="0"/>
              <a:t>.</a:t>
            </a:r>
          </a:p>
          <a:p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chemeClr val="tx2"/>
                </a:solidFill>
              </a:rPr>
              <a:t>SLO 11 </a:t>
            </a:r>
            <a:r>
              <a:rPr lang="en-US" sz="2300" dirty="0"/>
              <a:t>Students will understand and appreciate the arts and aesthetics as ways of knowing and engaging with the world.</a:t>
            </a:r>
            <a:endParaRPr lang="en-US" sz="2300" dirty="0">
              <a:solidFill>
                <a:schemeClr val="tx2"/>
              </a:solidFill>
            </a:endParaRPr>
          </a:p>
          <a:p>
            <a:pPr marL="6858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900" b="1" dirty="0">
                <a:solidFill>
                  <a:schemeClr val="tx2"/>
                </a:solidFill>
              </a:rPr>
              <a:t>http://www.auburn.edu/academic/provost/undergrad_studies/pdf/CCOC%20General%20Education%20Outcomes_Approved.pdf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8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Distribution    +    Learning outcomes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300" dirty="0" smtClean="0"/>
              <a:t>English </a:t>
            </a:r>
            <a:r>
              <a:rPr lang="en-US" sz="2300" dirty="0"/>
              <a:t>Composition </a:t>
            </a:r>
            <a:r>
              <a:rPr lang="en-US" sz="2300" dirty="0" smtClean="0"/>
              <a:t> </a:t>
            </a:r>
            <a:endParaRPr lang="en-US" sz="2300" dirty="0"/>
          </a:p>
          <a:p>
            <a:pPr marL="0" indent="0">
              <a:buNone/>
            </a:pPr>
            <a:r>
              <a:rPr lang="en-US" sz="2300" dirty="0"/>
              <a:t>Humanities </a:t>
            </a:r>
            <a:endParaRPr lang="en-US" sz="2300" dirty="0" smtClean="0"/>
          </a:p>
          <a:p>
            <a:pPr marL="68580" indent="0">
              <a:buNone/>
            </a:pPr>
            <a:r>
              <a:rPr lang="en-US" sz="2300" dirty="0" smtClean="0"/>
              <a:t>       Core Lit </a:t>
            </a:r>
          </a:p>
          <a:p>
            <a:pPr marL="68580" indent="0">
              <a:buNone/>
            </a:pPr>
            <a:r>
              <a:rPr lang="en-US" sz="2300" dirty="0" smtClean="0"/>
              <a:t>       Core Fine Arts </a:t>
            </a:r>
          </a:p>
          <a:p>
            <a:pPr marL="68580" indent="0">
              <a:buNone/>
            </a:pPr>
            <a:r>
              <a:rPr lang="en-US" sz="2300" dirty="0"/>
              <a:t> </a:t>
            </a:r>
            <a:r>
              <a:rPr lang="en-US" sz="2300" dirty="0" smtClean="0"/>
              <a:t>       Additional Hum</a:t>
            </a:r>
          </a:p>
          <a:p>
            <a:pPr marL="0" indent="0">
              <a:buNone/>
            </a:pPr>
            <a:r>
              <a:rPr lang="en-US" sz="2300" dirty="0" smtClean="0"/>
              <a:t>Mathematics </a:t>
            </a:r>
            <a:endParaRPr lang="en-US" sz="2300" dirty="0"/>
          </a:p>
          <a:p>
            <a:pPr marL="0" indent="0">
              <a:buNone/>
            </a:pPr>
            <a:r>
              <a:rPr lang="en-US" sz="2300" dirty="0" smtClean="0"/>
              <a:t>Social Science </a:t>
            </a:r>
          </a:p>
          <a:p>
            <a:pPr marL="68580" indent="0">
              <a:buNone/>
            </a:pPr>
            <a:r>
              <a:rPr lang="en-US" sz="2300" dirty="0" smtClean="0"/>
              <a:t>        Core History </a:t>
            </a:r>
          </a:p>
          <a:p>
            <a:pPr marL="68580" indent="0">
              <a:buNone/>
            </a:pPr>
            <a:r>
              <a:rPr lang="en-US" sz="2300" dirty="0"/>
              <a:t> </a:t>
            </a:r>
            <a:r>
              <a:rPr lang="en-US" sz="2300" dirty="0" smtClean="0"/>
              <a:t>       Additional Social Science </a:t>
            </a:r>
          </a:p>
          <a:p>
            <a:pPr marL="0" indent="0">
              <a:buNone/>
            </a:pPr>
            <a:r>
              <a:rPr lang="en-US" sz="2300" dirty="0" smtClean="0"/>
              <a:t>Science Sequence </a:t>
            </a:r>
          </a:p>
          <a:p>
            <a:pPr marL="68580" lvl="0" indent="0">
              <a:spcBef>
                <a:spcPts val="700"/>
              </a:spcBef>
              <a:buClr>
                <a:srgbClr val="14425D"/>
              </a:buClr>
              <a:buNone/>
            </a:pPr>
            <a:endParaRPr lang="en-US" sz="2100" b="1" dirty="0" smtClean="0">
              <a:solidFill>
                <a:srgbClr val="3F3F3F"/>
              </a:solidFill>
              <a:latin typeface="Gill Sans MT"/>
            </a:endParaRPr>
          </a:p>
          <a:p>
            <a:pPr marL="68580" lvl="0" indent="0">
              <a:spcBef>
                <a:spcPts val="700"/>
              </a:spcBef>
              <a:buClr>
                <a:srgbClr val="14425D"/>
              </a:buClr>
              <a:buNone/>
            </a:pPr>
            <a:r>
              <a:rPr lang="en-US" sz="2100" b="1" dirty="0" smtClean="0">
                <a:solidFill>
                  <a:srgbClr val="3F3F3F"/>
                </a:solidFill>
              </a:rPr>
              <a:t>In </a:t>
            </a:r>
            <a:r>
              <a:rPr lang="en-US" sz="2100" b="1" dirty="0">
                <a:solidFill>
                  <a:srgbClr val="3F3F3F"/>
                </a:solidFill>
              </a:rPr>
              <a:t>Engineering curricula, SLO 7 (Oral Communication) is addressed through required major courses.</a:t>
            </a:r>
          </a:p>
          <a:p>
            <a:pPr marL="68580" lvl="0" indent="0">
              <a:spcBef>
                <a:spcPts val="700"/>
              </a:spcBef>
              <a:buClr>
                <a:srgbClr val="14425D"/>
              </a:buClr>
              <a:buNone/>
            </a:pPr>
            <a:r>
              <a:rPr lang="en-US" sz="2100" b="1" dirty="0" smtClean="0">
                <a:solidFill>
                  <a:srgbClr val="3F3F3F"/>
                </a:solidFill>
              </a:rPr>
              <a:t>All </a:t>
            </a:r>
            <a:r>
              <a:rPr lang="en-US" sz="2100" b="1" dirty="0">
                <a:solidFill>
                  <a:srgbClr val="3F3F3F"/>
                </a:solidFill>
              </a:rPr>
              <a:t>Engineering students who complete the Engineering Exception core would address all other general education learning outcomes. </a:t>
            </a:r>
            <a:r>
              <a:rPr lang="en-US" sz="2300" b="1" dirty="0" smtClean="0">
                <a:solidFill>
                  <a:schemeClr val="bg1"/>
                </a:solidFill>
              </a:rPr>
              <a:t>her general education learning outcomes.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294967295"/>
          </p:nvPr>
        </p:nvSpPr>
        <p:spPr>
          <a:xfrm>
            <a:off x="5486400" y="1536700"/>
            <a:ext cx="3657600" cy="3876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SLO 1, SLO 6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SLO 2, SLO 3</a:t>
            </a:r>
          </a:p>
          <a:p>
            <a:pPr marL="0" indent="0">
              <a:buNone/>
            </a:pPr>
            <a:r>
              <a:rPr lang="en-US" sz="2000" dirty="0" smtClean="0"/>
              <a:t>SLO 11</a:t>
            </a:r>
          </a:p>
          <a:p>
            <a:pPr marL="0" indent="0">
              <a:buNone/>
            </a:pPr>
            <a:r>
              <a:rPr lang="en-US" sz="2000" dirty="0" smtClean="0"/>
              <a:t>Various, including SLO 7</a:t>
            </a:r>
          </a:p>
          <a:p>
            <a:pPr marL="0" indent="0">
              <a:buNone/>
            </a:pPr>
            <a:r>
              <a:rPr lang="en-US" sz="2000" dirty="0" smtClean="0"/>
              <a:t>SLO 4, SLO 5</a:t>
            </a:r>
          </a:p>
          <a:p>
            <a:pPr marL="0" indent="0">
              <a:buNone/>
            </a:pPr>
            <a:r>
              <a:rPr lang="en-US" sz="2000" dirty="0" smtClean="0"/>
              <a:t>SLO 8, 9</a:t>
            </a:r>
          </a:p>
          <a:p>
            <a:pPr marL="0" indent="0">
              <a:buNone/>
            </a:pPr>
            <a:r>
              <a:rPr lang="en-US" sz="2000" dirty="0" smtClean="0"/>
              <a:t>SLO 10</a:t>
            </a:r>
          </a:p>
          <a:p>
            <a:endParaRPr lang="en-US" sz="1700" dirty="0"/>
          </a:p>
          <a:p>
            <a:endParaRPr lang="en-US" sz="1700" dirty="0" smtClean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819053" y="173977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048000" y="2590800"/>
            <a:ext cx="24384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286000" y="3200400"/>
            <a:ext cx="3200400" cy="35761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200400" y="1708087"/>
            <a:ext cx="2286000" cy="158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62200" y="2286000"/>
            <a:ext cx="31242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200400" y="2895600"/>
            <a:ext cx="22860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895600" y="3810000"/>
            <a:ext cx="2590800" cy="76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343400" y="3962400"/>
            <a:ext cx="11430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971800" y="4267200"/>
            <a:ext cx="25908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4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Why Adopt the AGSC Exception Now?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1"/>
            <a:ext cx="7772400" cy="4724400"/>
          </a:xfrm>
        </p:spPr>
        <p:txBody>
          <a:bodyPr>
            <a:normAutofit/>
          </a:bodyPr>
          <a:lstStyle/>
          <a:p>
            <a:r>
              <a:rPr lang="en-US" dirty="0"/>
              <a:t>Auburn University Strategic Plan calls for an increase in graduation rates</a:t>
            </a:r>
            <a:r>
              <a:rPr lang="en-US" dirty="0" smtClean="0"/>
              <a:t>.</a:t>
            </a:r>
          </a:p>
          <a:p>
            <a:r>
              <a:rPr lang="en-US" dirty="0"/>
              <a:t>The Provost has asked all Deans to reduce the number of required credits for a bachelor’s degree to as close to 120 hours as possible</a:t>
            </a:r>
            <a:r>
              <a:rPr lang="en-US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Current SGCOE curriculum requirements: up to </a:t>
            </a:r>
            <a:r>
              <a:rPr lang="en-US" sz="2400" b="1" dirty="0" smtClean="0"/>
              <a:t>134</a:t>
            </a:r>
            <a:r>
              <a:rPr lang="en-US" sz="2400" dirty="0" smtClean="0"/>
              <a:t> credit hours</a:t>
            </a:r>
          </a:p>
          <a:p>
            <a:r>
              <a:rPr lang="en-US" sz="2400" dirty="0" smtClean="0"/>
              <a:t>Graduation rates for students for whom SGCOE is their first college: </a:t>
            </a:r>
          </a:p>
          <a:p>
            <a:pPr lvl="1"/>
            <a:r>
              <a:rPr lang="en-US" sz="2400" dirty="0" smtClean="0"/>
              <a:t>Four-year graduation rate: </a:t>
            </a:r>
            <a:r>
              <a:rPr lang="en-US" sz="2400" b="1" dirty="0" smtClean="0"/>
              <a:t>24%</a:t>
            </a:r>
            <a:r>
              <a:rPr lang="en-US" sz="2400" dirty="0" smtClean="0"/>
              <a:t> (AU overall—42%)</a:t>
            </a:r>
          </a:p>
          <a:p>
            <a:pPr lvl="1"/>
            <a:r>
              <a:rPr lang="en-US" sz="2400" dirty="0" smtClean="0"/>
              <a:t>Six-year graduation rate: </a:t>
            </a:r>
            <a:r>
              <a:rPr lang="en-US" sz="2400" b="1" dirty="0" smtClean="0"/>
              <a:t>62%</a:t>
            </a:r>
            <a:r>
              <a:rPr lang="en-US" sz="2400" dirty="0" smtClean="0"/>
              <a:t> (AU overall– 68%)</a:t>
            </a:r>
          </a:p>
          <a:p>
            <a:pPr lvl="0"/>
            <a:endParaRPr lang="en-US" sz="2400" dirty="0" smtClean="0"/>
          </a:p>
          <a:p>
            <a:pPr lvl="0"/>
            <a:endParaRPr lang="en-US" dirty="0"/>
          </a:p>
          <a:p>
            <a:pPr lvl="0"/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2195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Why Adopt the AGSC Exception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ABET accreditation requirements prevent credit hour reductions in other aspects of the engineering curricula </a:t>
            </a:r>
            <a:endParaRPr lang="en-US" sz="2400" dirty="0" smtClean="0"/>
          </a:p>
          <a:p>
            <a:r>
              <a:rPr lang="en-US" sz="2400" dirty="0" smtClean="0"/>
              <a:t>Governmental emphasis on graduation and completion rates is likely to continue to increase.</a:t>
            </a:r>
          </a:p>
          <a:p>
            <a:pPr lvl="0"/>
            <a:r>
              <a:rPr lang="en-US" sz="2400" dirty="0" smtClean="0"/>
              <a:t>Reducing credit hours is only one of a series of actions intended to improve graduation rates and student success.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proposal has been approved by the CCGEC and the Senate Steering Committee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77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Questions? </a:t>
            </a:r>
            <a:br>
              <a:rPr lang="en-US" dirty="0" smtClean="0"/>
            </a:br>
            <a:r>
              <a:rPr lang="en-US" sz="2000" i="1" dirty="0" smtClean="0"/>
              <a:t>Members of the Core Curriculum and General Education Committee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b="1" dirty="0" smtClean="0"/>
              <a:t>Constance Relihan, </a:t>
            </a:r>
            <a:r>
              <a:rPr lang="en-US" dirty="0" smtClean="0"/>
              <a:t>Chair,  APUS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(Non-voting) </a:t>
            </a:r>
            <a:endParaRPr lang="en-US" dirty="0"/>
          </a:p>
          <a:p>
            <a:pPr marL="68580" indent="0">
              <a:buNone/>
            </a:pPr>
            <a:r>
              <a:rPr lang="en-US" b="1" dirty="0" smtClean="0"/>
              <a:t>Drew Clark</a:t>
            </a:r>
            <a:r>
              <a:rPr lang="en-US" dirty="0" smtClean="0"/>
              <a:t>, </a:t>
            </a:r>
            <a:r>
              <a:rPr lang="en-US" dirty="0"/>
              <a:t>Director, </a:t>
            </a:r>
            <a:r>
              <a:rPr lang="en-US" dirty="0" smtClean="0"/>
              <a:t>OIRA (Non-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voting) </a:t>
            </a:r>
            <a:endParaRPr lang="en-US" dirty="0"/>
          </a:p>
          <a:p>
            <a:pPr marL="68580" indent="0">
              <a:buNone/>
            </a:pPr>
            <a:r>
              <a:rPr lang="en-US" b="1" dirty="0" smtClean="0"/>
              <a:t>William Schaffer, </a:t>
            </a:r>
            <a:r>
              <a:rPr lang="en-US" dirty="0" smtClean="0"/>
              <a:t>CLA </a:t>
            </a:r>
            <a:r>
              <a:rPr lang="en-US" dirty="0"/>
              <a:t>– Music </a:t>
            </a:r>
          </a:p>
          <a:p>
            <a:pPr marL="68580" indent="0">
              <a:buNone/>
            </a:pPr>
            <a:r>
              <a:rPr lang="en-US" b="1" dirty="0"/>
              <a:t>J</a:t>
            </a:r>
            <a:r>
              <a:rPr lang="en-US" b="1" dirty="0" smtClean="0"/>
              <a:t>ames Shelley, </a:t>
            </a:r>
            <a:r>
              <a:rPr lang="en-US" dirty="0" smtClean="0"/>
              <a:t>CLA </a:t>
            </a:r>
            <a:r>
              <a:rPr lang="en-US" dirty="0"/>
              <a:t>–</a:t>
            </a:r>
            <a:r>
              <a:rPr lang="en-US" dirty="0" smtClean="0"/>
              <a:t>Philosophy</a:t>
            </a:r>
            <a:endParaRPr lang="en-US" dirty="0"/>
          </a:p>
          <a:p>
            <a:pPr marL="68580" indent="0">
              <a:buNone/>
            </a:pPr>
            <a:r>
              <a:rPr lang="en-US" b="1" dirty="0"/>
              <a:t>Michael </a:t>
            </a:r>
            <a:r>
              <a:rPr lang="en-US" b="1" dirty="0" smtClean="0"/>
              <a:t>Kozuh, </a:t>
            </a:r>
            <a:r>
              <a:rPr lang="en-US" dirty="0" smtClean="0"/>
              <a:t>CLA </a:t>
            </a:r>
            <a:r>
              <a:rPr lang="en-US" dirty="0"/>
              <a:t>– History </a:t>
            </a:r>
          </a:p>
          <a:p>
            <a:pPr marL="68580" indent="0">
              <a:buNone/>
            </a:pPr>
            <a:r>
              <a:rPr lang="en-US" b="1" dirty="0"/>
              <a:t>Alexander </a:t>
            </a:r>
            <a:r>
              <a:rPr lang="en-US" b="1" dirty="0" smtClean="0"/>
              <a:t>Richter</a:t>
            </a:r>
            <a:r>
              <a:rPr lang="en-US" dirty="0" smtClean="0"/>
              <a:t>, CLA </a:t>
            </a:r>
            <a:r>
              <a:rPr lang="en-US" dirty="0"/>
              <a:t>–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Economics </a:t>
            </a:r>
            <a:endParaRPr lang="en-US" dirty="0"/>
          </a:p>
          <a:p>
            <a:pPr marL="68580" indent="0">
              <a:buNone/>
            </a:pPr>
            <a:r>
              <a:rPr lang="en-US" b="1" dirty="0"/>
              <a:t>Theodore (Ted) </a:t>
            </a:r>
            <a:r>
              <a:rPr lang="en-US" b="1" dirty="0" smtClean="0"/>
              <a:t>Kilgore</a:t>
            </a:r>
            <a:r>
              <a:rPr lang="en-US" dirty="0"/>
              <a:t>,</a:t>
            </a:r>
            <a:r>
              <a:rPr lang="en-US" dirty="0" smtClean="0"/>
              <a:t> COSAM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– Mathematics</a:t>
            </a:r>
            <a:endParaRPr lang="en-US" dirty="0"/>
          </a:p>
          <a:p>
            <a:pPr marL="68580" indent="0">
              <a:buNone/>
            </a:pPr>
            <a:r>
              <a:rPr lang="en-US" b="1" dirty="0"/>
              <a:t>Scott </a:t>
            </a:r>
            <a:r>
              <a:rPr lang="en-US" b="1" dirty="0" smtClean="0"/>
              <a:t>Ketring</a:t>
            </a:r>
            <a:r>
              <a:rPr lang="en-US" dirty="0"/>
              <a:t>,</a:t>
            </a:r>
            <a:r>
              <a:rPr lang="en-US" dirty="0" smtClean="0"/>
              <a:t> CHS</a:t>
            </a:r>
            <a:endParaRPr lang="en-US" dirty="0"/>
          </a:p>
          <a:p>
            <a:pPr marL="68580" indent="0">
              <a:buNone/>
            </a:pPr>
            <a:r>
              <a:rPr lang="en-US" b="1" dirty="0"/>
              <a:t>Daniel </a:t>
            </a:r>
            <a:r>
              <a:rPr lang="en-US" b="1" dirty="0" smtClean="0"/>
              <a:t>Henry</a:t>
            </a:r>
            <a:r>
              <a:rPr lang="en-US" dirty="0" smtClean="0"/>
              <a:t>, COE</a:t>
            </a:r>
            <a:r>
              <a:rPr lang="en-US" b="1" dirty="0" smtClean="0"/>
              <a:t> </a:t>
            </a:r>
            <a:endParaRPr lang="en-US" dirty="0"/>
          </a:p>
          <a:p>
            <a:pPr marL="68580" indent="0">
              <a:buNone/>
            </a:pPr>
            <a:r>
              <a:rPr lang="en-US" b="1" dirty="0"/>
              <a:t>Eleanor (Missy) </a:t>
            </a:r>
            <a:r>
              <a:rPr lang="en-US" b="1" dirty="0" smtClean="0"/>
              <a:t>Josephson</a:t>
            </a:r>
            <a:r>
              <a:rPr lang="en-US" dirty="0"/>
              <a:t>,</a:t>
            </a:r>
            <a:r>
              <a:rPr lang="en-US" dirty="0" smtClean="0"/>
              <a:t> CVM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Roy Knight</a:t>
            </a:r>
            <a:r>
              <a:rPr lang="en-US" dirty="0" smtClean="0"/>
              <a:t>, SGCOE</a:t>
            </a:r>
          </a:p>
          <a:p>
            <a:pPr marL="0" indent="0">
              <a:buNone/>
            </a:pPr>
            <a:r>
              <a:rPr lang="en-US" b="1" dirty="0"/>
              <a:t>Mary Mendonca</a:t>
            </a:r>
            <a:r>
              <a:rPr lang="en-US" dirty="0"/>
              <a:t>, </a:t>
            </a:r>
            <a:r>
              <a:rPr lang="en-US" dirty="0" smtClean="0"/>
              <a:t>COSAM –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Biological Sciences</a:t>
            </a:r>
          </a:p>
          <a:p>
            <a:pPr marL="0" indent="0">
              <a:buNone/>
            </a:pPr>
            <a:r>
              <a:rPr lang="en-US" b="1" dirty="0"/>
              <a:t>Iris Mullins</a:t>
            </a:r>
            <a:r>
              <a:rPr lang="en-US" dirty="0"/>
              <a:t>, SON </a:t>
            </a:r>
          </a:p>
          <a:p>
            <a:pPr marL="0" indent="0">
              <a:buNone/>
            </a:pPr>
            <a:r>
              <a:rPr lang="en-US" b="1" dirty="0"/>
              <a:t>Todd Shipman</a:t>
            </a:r>
            <a:r>
              <a:rPr lang="en-US" dirty="0"/>
              <a:t>, RBDL </a:t>
            </a:r>
          </a:p>
          <a:p>
            <a:pPr marL="0" indent="0">
              <a:buNone/>
            </a:pPr>
            <a:r>
              <a:rPr lang="en-US" b="1" dirty="0"/>
              <a:t>Christian Dagg</a:t>
            </a:r>
            <a:r>
              <a:rPr lang="en-US" dirty="0"/>
              <a:t>, CADC </a:t>
            </a:r>
          </a:p>
          <a:p>
            <a:pPr marL="0" indent="0">
              <a:buNone/>
            </a:pPr>
            <a:r>
              <a:rPr lang="en-US" b="1" dirty="0"/>
              <a:t>Peter Panizzi</a:t>
            </a:r>
            <a:r>
              <a:rPr lang="en-US" dirty="0"/>
              <a:t>, HSOP </a:t>
            </a:r>
          </a:p>
          <a:p>
            <a:pPr marL="0" indent="0">
              <a:buNone/>
            </a:pPr>
            <a:r>
              <a:rPr lang="en-US" b="1" dirty="0"/>
              <a:t>Craig Bertolet</a:t>
            </a:r>
            <a:r>
              <a:rPr lang="en-US" dirty="0"/>
              <a:t>, CLA – English </a:t>
            </a:r>
          </a:p>
          <a:p>
            <a:pPr marL="0" indent="0">
              <a:buNone/>
            </a:pPr>
            <a:r>
              <a:rPr lang="en-US" b="1" dirty="0"/>
              <a:t>Julie Howe</a:t>
            </a:r>
            <a:r>
              <a:rPr lang="en-US" dirty="0"/>
              <a:t>, </a:t>
            </a:r>
            <a:r>
              <a:rPr lang="en-US" dirty="0" err="1"/>
              <a:t>COAg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/>
              <a:t>Brian Via</a:t>
            </a:r>
            <a:r>
              <a:rPr lang="en-US" dirty="0"/>
              <a:t>, SFWS </a:t>
            </a:r>
          </a:p>
          <a:p>
            <a:pPr marL="0" indent="0">
              <a:buNone/>
            </a:pPr>
            <a:r>
              <a:rPr lang="en-US" b="1" dirty="0"/>
              <a:t>Cecilia Champion</a:t>
            </a:r>
            <a:r>
              <a:rPr lang="en-US" dirty="0"/>
              <a:t>, HCOB</a:t>
            </a:r>
          </a:p>
          <a:p>
            <a:pPr marL="0" indent="0">
              <a:buNone/>
            </a:pPr>
            <a:r>
              <a:rPr lang="en-US" b="1" dirty="0"/>
              <a:t>Patrick Michael</a:t>
            </a:r>
            <a:r>
              <a:rPr lang="en-US" dirty="0"/>
              <a:t>,  SGA (Non-voting)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1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891</Words>
  <Application>Microsoft Office PowerPoint</Application>
  <PresentationFormat>On-screen Show (4:3)</PresentationFormat>
  <Paragraphs>144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Core Curriculum and General Studies Committee</vt:lpstr>
      <vt:lpstr>The Alabama  Articulation Legislation of 1994</vt:lpstr>
      <vt:lpstr>The Approved AGSC General Studies Curriculum </vt:lpstr>
      <vt:lpstr>AGSC Engineering Exception Adopted By All colleges of Engineering at Alabama public universities  except Auburn university</vt:lpstr>
      <vt:lpstr>An  Added Concern:  The General Education Student Learning Outcomes (2011)</vt:lpstr>
      <vt:lpstr>Distribution    +    Learning outcomes</vt:lpstr>
      <vt:lpstr>Why Adopt the AGSC Exception Now?</vt:lpstr>
      <vt:lpstr>Why Adopt the AGSC Exception Now?</vt:lpstr>
      <vt:lpstr>Questions?  Members of the Core Curriculum and General Education Committee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AGSC LAW (1994)</dc:title>
  <dc:creator>Constance Relihan</dc:creator>
  <cp:lastModifiedBy>University Senate</cp:lastModifiedBy>
  <cp:revision>33</cp:revision>
  <dcterms:created xsi:type="dcterms:W3CDTF">2014-01-26T20:56:05Z</dcterms:created>
  <dcterms:modified xsi:type="dcterms:W3CDTF">2014-02-03T14:40:38Z</dcterms:modified>
</cp:coreProperties>
</file>