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3" r:id="rId3"/>
    <p:sldId id="257" r:id="rId4"/>
    <p:sldId id="258" r:id="rId5"/>
    <p:sldId id="259" r:id="rId6"/>
    <p:sldId id="269" r:id="rId7"/>
    <p:sldId id="270" r:id="rId8"/>
    <p:sldId id="271" r:id="rId9"/>
    <p:sldId id="261" r:id="rId10"/>
    <p:sldId id="265" r:id="rId11"/>
    <p:sldId id="260" r:id="rId12"/>
    <p:sldId id="266" r:id="rId13"/>
    <p:sldId id="267" r:id="rId14"/>
    <p:sldId id="268" r:id="rId15"/>
    <p:sldId id="263" r:id="rId16"/>
    <p:sldId id="27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211" autoAdjust="0"/>
  </p:normalViewPr>
  <p:slideViewPr>
    <p:cSldViewPr>
      <p:cViewPr varScale="1">
        <p:scale>
          <a:sx n="64" d="100"/>
          <a:sy n="64" d="100"/>
        </p:scale>
        <p:origin x="-10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2242D15-243A-4678-80D6-02634EE6F4AE}" type="datetimeFigureOut">
              <a:rPr lang="en-US"/>
              <a:pPr>
                <a:defRPr/>
              </a:pPr>
              <a:t>20-Aug-13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3E882D8-AAF4-4E5C-81CE-5EF8BF5C8450}" type="slidenum">
              <a:rPr lang="en-US"/>
              <a:pPr>
                <a:defRPr/>
              </a:pPr>
              <a:t>‹#›</a:t>
            </a:fld>
            <a:endParaRPr lang="en-US"/>
          </a:p>
        </p:txBody>
      </p:sp>
    </p:spTree>
    <p:extLst>
      <p:ext uri="{BB962C8B-B14F-4D97-AF65-F5344CB8AC3E}">
        <p14:creationId xmlns:p14="http://schemas.microsoft.com/office/powerpoint/2010/main" val="2686476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Thank you</a:t>
            </a:r>
          </a:p>
          <a:p>
            <a:pPr>
              <a:spcBef>
                <a:spcPct val="0"/>
              </a:spcBef>
            </a:pPr>
            <a:r>
              <a:rPr lang="en-US" dirty="0" smtClean="0"/>
              <a:t>As you all know, the Graduate</a:t>
            </a:r>
            <a:r>
              <a:rPr lang="en-US" baseline="0" dirty="0" smtClean="0"/>
              <a:t> School has recently proposed a "tuition remission rate", essentially a surcharge, on stipends used to support graduate students' when supported by extramural funds. </a:t>
            </a:r>
            <a:endParaRPr lang="en-US"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17A6C9-9CF9-495C-B665-919B34A0A587}"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692E40-13A8-4171-AC47-E6C75C2EAFF3}"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DEFE4D-A849-4CEF-91D5-F811158CE2CD}"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a:spcBef>
                <a:spcPct val="0"/>
              </a:spcBef>
              <a:buFont typeface="Calibri" pitchFamily="34" charset="0"/>
              <a:buAutoNum type="arabicPeriod"/>
            </a:pPr>
            <a:r>
              <a:rPr lang="en-US" b="1" dirty="0" smtClean="0"/>
              <a:t>Competitiveness</a:t>
            </a:r>
            <a:r>
              <a:rPr lang="en-US" dirty="0" smtClean="0"/>
              <a:t>.  Tuition waiver offers AU investigators a competitive advantage when competing with investigators from other institutions for contracts, grants, or participation in inter-institution collaborations.  This could erode the an advantage that AU investigators have, and the degree to which this occurs will depend upon the size of the surcharge. </a:t>
            </a:r>
            <a:endParaRPr lang="en-US" dirty="0" smtClean="0"/>
          </a:p>
          <a:p>
            <a:pPr marL="0" indent="0">
              <a:spcBef>
                <a:spcPct val="0"/>
              </a:spcBef>
              <a:buFont typeface="Calibri" pitchFamily="34" charset="0"/>
              <a:buNone/>
            </a:pPr>
            <a:endParaRPr lang="en-US" dirty="0" smtClean="0"/>
          </a:p>
          <a:p>
            <a:pPr marL="228600" indent="-228600">
              <a:spcBef>
                <a:spcPct val="0"/>
              </a:spcBef>
              <a:buFont typeface="Calibri" pitchFamily="34" charset="0"/>
              <a:buAutoNum type="arabicPeriod"/>
            </a:pPr>
            <a:r>
              <a:rPr lang="en-US" b="1" dirty="0" smtClean="0"/>
              <a:t>Slippery slope.</a:t>
            </a:r>
            <a:r>
              <a:rPr lang="en-US" dirty="0" smtClean="0"/>
              <a:t> As currently written, the policy would impose a 10% to 40% surcharge, </a:t>
            </a:r>
            <a:r>
              <a:rPr lang="en-US" dirty="0" smtClean="0"/>
              <a:t>and Deans </a:t>
            </a:r>
            <a:r>
              <a:rPr lang="en-US" dirty="0" smtClean="0"/>
              <a:t>can hold it to 10</a:t>
            </a:r>
            <a:r>
              <a:rPr lang="en-US" dirty="0" smtClean="0"/>
              <a:t>% if they</a:t>
            </a:r>
            <a:r>
              <a:rPr lang="en-US" baseline="0" dirty="0" smtClean="0"/>
              <a:t> so choose, but there was a concern that the amount could creep up</a:t>
            </a:r>
            <a:r>
              <a:rPr lang="en-US" dirty="0" smtClean="0"/>
              <a:t>. This issue is important</a:t>
            </a:r>
            <a:r>
              <a:rPr lang="en-US" baseline="0" dirty="0" smtClean="0"/>
              <a:t> for planning purposes. Any increase</a:t>
            </a:r>
            <a:r>
              <a:rPr lang="en-US" dirty="0" smtClean="0"/>
              <a:t> </a:t>
            </a:r>
            <a:r>
              <a:rPr lang="en-US" dirty="0" smtClean="0"/>
              <a:t>will impose an additional cost, especially on fixed-cost contracts, and (again) undermine AU’s </a:t>
            </a:r>
            <a:r>
              <a:rPr lang="en-US" dirty="0" smtClean="0"/>
              <a:t>competitiveness. </a:t>
            </a:r>
          </a:p>
          <a:p>
            <a:pPr marL="0" indent="0">
              <a:spcBef>
                <a:spcPct val="0"/>
              </a:spcBef>
              <a:buFont typeface="Calibri" pitchFamily="34" charset="0"/>
              <a:buNone/>
            </a:pPr>
            <a:endParaRPr lang="en-US" dirty="0" smtClean="0"/>
          </a:p>
          <a:p>
            <a:pPr marL="228600" indent="-228600">
              <a:spcBef>
                <a:spcPct val="0"/>
              </a:spcBef>
              <a:buFont typeface="Calibri" pitchFamily="34" charset="0"/>
              <a:buAutoNum type="arabicPeriod"/>
            </a:pPr>
            <a:r>
              <a:rPr lang="en-US" b="1" dirty="0" smtClean="0"/>
              <a:t>Support and recruitment of graduate students.</a:t>
            </a:r>
          </a:p>
          <a:p>
            <a:pPr marL="685800" lvl="1" indent="-228600">
              <a:spcBef>
                <a:spcPct val="0"/>
              </a:spcBef>
              <a:buFont typeface="Calibri" pitchFamily="34" charset="0"/>
              <a:buAutoNum type="arabicPeriod"/>
            </a:pPr>
            <a:r>
              <a:rPr lang="en-US" dirty="0" smtClean="0"/>
              <a:t>For Auburn to become a higher-quality research institution it is necessary to recruit and retain high-quality graduate students. These are invaluable to the research mission of the university. </a:t>
            </a:r>
            <a:endParaRPr lang="en-US" dirty="0" smtClean="0"/>
          </a:p>
          <a:p>
            <a:pPr marL="457200" lvl="1" indent="0">
              <a:spcBef>
                <a:spcPct val="0"/>
              </a:spcBef>
              <a:buFont typeface="Calibri" pitchFamily="34" charset="0"/>
              <a:buNone/>
            </a:pPr>
            <a:endParaRPr lang="en-US" dirty="0" smtClean="0"/>
          </a:p>
          <a:p>
            <a:pPr marL="685800" lvl="1" indent="-228600">
              <a:spcBef>
                <a:spcPct val="0"/>
              </a:spcBef>
              <a:buFont typeface="Calibri" pitchFamily="34" charset="0"/>
              <a:buAutoNum type="arabicPeriod"/>
            </a:pPr>
            <a:r>
              <a:rPr lang="en-US" dirty="0" smtClean="0"/>
              <a:t>Any </a:t>
            </a:r>
            <a:r>
              <a:rPr lang="en-US" dirty="0" smtClean="0"/>
              <a:t>impediment in </a:t>
            </a:r>
            <a:r>
              <a:rPr lang="en-US" dirty="0" smtClean="0"/>
              <a:t>the ability to support students could result in a net loss of students, but AU should be looking for ways to </a:t>
            </a:r>
            <a:r>
              <a:rPr lang="en-US" b="1" dirty="0" smtClean="0"/>
              <a:t>increase</a:t>
            </a:r>
            <a:r>
              <a:rPr lang="en-US" dirty="0" smtClean="0"/>
              <a:t> the number of students. </a:t>
            </a:r>
            <a:endParaRPr lang="en-US" dirty="0" smtClean="0"/>
          </a:p>
          <a:p>
            <a:pPr marL="457200" lvl="1" indent="0">
              <a:spcBef>
                <a:spcPct val="0"/>
              </a:spcBef>
              <a:buFont typeface="Calibri" pitchFamily="34" charset="0"/>
              <a:buNone/>
            </a:pPr>
            <a:endParaRPr lang="en-US" dirty="0" smtClean="0"/>
          </a:p>
          <a:p>
            <a:pPr marL="685800" lvl="1" indent="-228600">
              <a:spcBef>
                <a:spcPct val="0"/>
              </a:spcBef>
              <a:buFont typeface="Calibri" pitchFamily="34" charset="0"/>
              <a:buAutoNum type="arabicPeriod"/>
            </a:pPr>
            <a:r>
              <a:rPr lang="en-US" dirty="0" smtClean="0"/>
              <a:t>The tuition waiver was widely viewed to be of significant value, especially in recruiting graduate students. It is sometimes difficult to recruit students to the rural south, and this waiver can give us an edge over competitors. </a:t>
            </a:r>
            <a:endParaRPr lang="en-US" dirty="0" smtClean="0"/>
          </a:p>
          <a:p>
            <a:pPr marL="457200" lvl="1" indent="0">
              <a:spcBef>
                <a:spcPct val="0"/>
              </a:spcBef>
              <a:buFont typeface="Calibri" pitchFamily="34" charset="0"/>
              <a:buNone/>
            </a:pPr>
            <a:endParaRPr lang="en-US" dirty="0" smtClean="0"/>
          </a:p>
          <a:p>
            <a:pPr marL="228600" indent="-228600">
              <a:spcBef>
                <a:spcPct val="0"/>
              </a:spcBef>
              <a:buFont typeface="Calibri" pitchFamily="34" charset="0"/>
              <a:buAutoNum type="arabicPeriod"/>
            </a:pPr>
            <a:r>
              <a:rPr lang="en-US" b="1" dirty="0" smtClean="0"/>
              <a:t>Differential impact</a:t>
            </a:r>
            <a:r>
              <a:rPr lang="en-US" b="1" dirty="0" smtClean="0"/>
              <a:t>.</a:t>
            </a:r>
          </a:p>
          <a:p>
            <a:pPr marL="0" indent="0">
              <a:spcBef>
                <a:spcPct val="0"/>
              </a:spcBef>
              <a:buFont typeface="Calibri" pitchFamily="34" charset="0"/>
              <a:buNone/>
            </a:pPr>
            <a:endParaRPr lang="en-US" dirty="0" smtClean="0"/>
          </a:p>
          <a:p>
            <a:pPr marL="685800" lvl="1" indent="-228600">
              <a:spcBef>
                <a:spcPct val="0"/>
              </a:spcBef>
              <a:buFont typeface="Calibri" pitchFamily="34" charset="0"/>
              <a:buAutoNum type="arabicPeriod"/>
            </a:pPr>
            <a:r>
              <a:rPr lang="en-US" dirty="0" smtClean="0"/>
              <a:t>About 2000 graduate students receive tuition waivers and a/b ½ are GRAs funded by external funds. About 600-700 are in Engineering, 280 in Agriculture.  So, there could be differential impact: these research intensive units would feel the policy especially </a:t>
            </a:r>
            <a:r>
              <a:rPr lang="en-US" dirty="0" smtClean="0"/>
              <a:t>hard</a:t>
            </a:r>
            <a:endParaRPr lang="en-US" dirty="0" smtClean="0"/>
          </a:p>
          <a:p>
            <a:pPr marL="685800" lvl="1" indent="-228600">
              <a:spcBef>
                <a:spcPct val="0"/>
              </a:spcBef>
              <a:buFont typeface="Calibri" pitchFamily="34" charset="0"/>
              <a:buAutoNum type="arabicPeriod"/>
            </a:pPr>
            <a:r>
              <a:rPr lang="en-US" dirty="0" smtClean="0"/>
              <a:t>Moreover, other smaller-units, such as Forestry and Wildlife Sciences or research-intensive departments could also be significantly affected by this policy and could have difficulty finding a buffer to adjust to the policy. </a:t>
            </a:r>
            <a:endParaRPr lang="en-US" dirty="0" smtClean="0"/>
          </a:p>
          <a:p>
            <a:pPr marL="457200" lvl="1" indent="0">
              <a:spcBef>
                <a:spcPct val="0"/>
              </a:spcBef>
              <a:buFont typeface="Calibri" pitchFamily="34" charset="0"/>
              <a:buNone/>
            </a:pPr>
            <a:endParaRPr lang="en-US" dirty="0" smtClean="0"/>
          </a:p>
          <a:p>
            <a:pPr marL="685800" lvl="1" indent="-228600">
              <a:spcBef>
                <a:spcPct val="0"/>
              </a:spcBef>
              <a:buFont typeface="Calibri" pitchFamily="34" charset="0"/>
              <a:buAutoNum type="arabicPeriod"/>
            </a:pPr>
            <a:r>
              <a:rPr lang="en-US" dirty="0" smtClean="0"/>
              <a:t>There could be unintended consequences</a:t>
            </a:r>
          </a:p>
          <a:p>
            <a:pPr marL="1143000" lvl="2" indent="-228600">
              <a:spcBef>
                <a:spcPct val="0"/>
              </a:spcBef>
              <a:buFont typeface="Calibri" pitchFamily="34" charset="0"/>
              <a:buAutoNum type="arabicPeriod"/>
            </a:pPr>
            <a:r>
              <a:rPr lang="en-US" dirty="0" smtClean="0"/>
              <a:t>Reduce support for undergraduates working on projects.</a:t>
            </a:r>
          </a:p>
          <a:p>
            <a:pPr marL="1143000" lvl="2" indent="-228600">
              <a:spcBef>
                <a:spcPct val="0"/>
              </a:spcBef>
              <a:buFont typeface="Calibri" pitchFamily="34" charset="0"/>
              <a:buAutoNum type="arabicPeriod"/>
            </a:pPr>
            <a:r>
              <a:rPr lang="en-US" dirty="0" smtClean="0"/>
              <a:t>Reduce number of graduate students supported.</a:t>
            </a:r>
          </a:p>
          <a:p>
            <a:pPr marL="1143000" lvl="2" indent="-228600">
              <a:spcBef>
                <a:spcPct val="0"/>
              </a:spcBef>
              <a:buFont typeface="Calibri" pitchFamily="34" charset="0"/>
              <a:buAutoNum type="arabicPeriod"/>
            </a:pPr>
            <a:r>
              <a:rPr lang="en-US" dirty="0" smtClean="0"/>
              <a:t>Move to using more post-docs rather than graduate students.</a:t>
            </a:r>
          </a:p>
          <a:p>
            <a:pPr marL="685800" lvl="1" indent="-228600">
              <a:spcBef>
                <a:spcPct val="0"/>
              </a:spcBef>
              <a:buFont typeface="Calibri" pitchFamily="34" charset="0"/>
              <a:buAutoNum type="arabicPeriod"/>
            </a:pPr>
            <a:endParaRPr lang="en-US" dirty="0" smtClean="0"/>
          </a:p>
          <a:p>
            <a:pPr marL="1143000" lvl="2" indent="-228600">
              <a:spcBef>
                <a:spcPct val="0"/>
              </a:spcBef>
              <a:buFont typeface="Calibri" pitchFamily="34" charset="0"/>
              <a:buAutoNum type="arabicPeriod"/>
            </a:pPr>
            <a:endParaRPr lang="en-US" b="1" dirty="0" smtClean="0"/>
          </a:p>
          <a:p>
            <a:pPr marL="685800" lvl="1" indent="-228600">
              <a:spcBef>
                <a:spcPct val="0"/>
              </a:spcBef>
              <a:buFont typeface="Calibri" pitchFamily="34" charset="0"/>
              <a:buAutoNum type="arabicPeriod"/>
            </a:pPr>
            <a:endParaRPr lang="en-US" dirty="0"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D8CD10-C089-4C5E-881A-3C4AE6788D12}"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8EC0788-6480-4ECE-B421-C3D93648D17A}"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155FEF-F9D0-4CEA-BC44-B2A4CD7ABF87}"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1.</a:t>
            </a:r>
            <a:r>
              <a:rPr lang="en-US" baseline="0" dirty="0" smtClean="0"/>
              <a:t> The statement that it will be 10% for the next three years, and then reconsidered meets this. </a:t>
            </a:r>
            <a:endParaRPr lang="en-US" dirty="0"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0521E6-D262-45CA-A2CE-09C8D1C26E7E}"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Georgia</a:t>
            </a:r>
            <a:r>
              <a:rPr lang="en-US" baseline="0" dirty="0" smtClean="0"/>
              <a:t> is formula funded state.  GA’s are required to enroll for 9 credit hours and the weighted student credit hours reported to the stated for funding.  The UGA graduate dean does not believe that this is a viable long term model.</a:t>
            </a:r>
            <a:endParaRPr lang="en-US" dirty="0"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C594D4-2475-43A6-87AE-63E3F369E54A}" type="slidenum">
              <a:rPr lang="en-US"/>
              <a:pPr fontAlgn="base">
                <a:spcBef>
                  <a:spcPct val="0"/>
                </a:spcBef>
                <a:spcAft>
                  <a:spcPct val="0"/>
                </a:spcAft>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3E882D8-AAF4-4E5C-81CE-5EF8BF5C8450}" type="slidenum">
              <a:rPr lang="en-US" smtClean="0"/>
              <a:pPr>
                <a:defRPr/>
              </a:pPr>
              <a:t>2</a:t>
            </a:fld>
            <a:endParaRPr lang="en-US"/>
          </a:p>
        </p:txBody>
      </p:sp>
    </p:spTree>
    <p:extLst>
      <p:ext uri="{BB962C8B-B14F-4D97-AF65-F5344CB8AC3E}">
        <p14:creationId xmlns:p14="http://schemas.microsoft.com/office/powerpoint/2010/main" val="539765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GA must have minimum of 0.33 FTE</a:t>
            </a:r>
          </a:p>
          <a:p>
            <a:pPr marL="171450" indent="-171450">
              <a:spcBef>
                <a:spcPct val="0"/>
              </a:spcBef>
              <a:buFontTx/>
              <a:buChar char="•"/>
            </a:pPr>
            <a:r>
              <a:rPr lang="en-US" dirty="0" smtClean="0"/>
              <a:t>Be registered for 1 to 15 hours </a:t>
            </a:r>
          </a:p>
          <a:p>
            <a:pPr marL="171450" indent="-171450">
              <a:spcBef>
                <a:spcPct val="0"/>
              </a:spcBef>
              <a:buFontTx/>
              <a:buChar char="•"/>
            </a:pPr>
            <a:r>
              <a:rPr lang="en-US" dirty="0" smtClean="0"/>
              <a:t>Good for up to 110% of the hours required by the program for a degree</a:t>
            </a:r>
          </a:p>
          <a:p>
            <a:pPr marL="171450" indent="-171450">
              <a:spcBef>
                <a:spcPct val="0"/>
              </a:spcBef>
              <a:buFontTx/>
              <a:buChar char="•"/>
            </a:pPr>
            <a:r>
              <a:rPr lang="en-US" dirty="0" smtClean="0"/>
              <a:t>Degree-seeking student</a:t>
            </a:r>
          </a:p>
          <a:p>
            <a:pPr marL="171450" indent="-171450">
              <a:spcBef>
                <a:spcPct val="0"/>
              </a:spcBef>
              <a:buFontTx/>
              <a:buChar char="•"/>
            </a:pPr>
            <a:r>
              <a:rPr lang="en-US" dirty="0" smtClean="0"/>
              <a:t>Good academic standing </a:t>
            </a:r>
          </a:p>
          <a:p>
            <a:pPr marL="171450" indent="-171450">
              <a:spcBef>
                <a:spcPct val="0"/>
              </a:spcBef>
              <a:buFontTx/>
              <a:buChar char="•"/>
            </a:pPr>
            <a:endParaRPr lang="en-US" dirty="0"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8868866-DD57-4E7D-B7D5-55D434CC74F7}"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NOTE: </a:t>
            </a:r>
          </a:p>
          <a:p>
            <a:pPr marL="171450" indent="-171450" fontAlgn="auto">
              <a:spcBef>
                <a:spcPts val="0"/>
              </a:spcBef>
              <a:spcAft>
                <a:spcPts val="0"/>
              </a:spcAft>
              <a:buFont typeface="Arial" pitchFamily="34" charset="0"/>
              <a:buChar char="•"/>
              <a:defRPr/>
            </a:pPr>
            <a:r>
              <a:rPr lang="en-US" dirty="0" smtClean="0"/>
              <a:t>The original policy began with a 40% surcharge, a number that would recoup a</a:t>
            </a:r>
            <a:r>
              <a:rPr lang="en-US" baseline="0" dirty="0" smtClean="0"/>
              <a:t> substantial share of the</a:t>
            </a:r>
            <a:r>
              <a:rPr lang="en-US" dirty="0" smtClean="0"/>
              <a:t> graduate tuition </a:t>
            </a:r>
          </a:p>
          <a:p>
            <a:pPr marL="171450" indent="-171450" fontAlgn="auto">
              <a:spcBef>
                <a:spcPts val="0"/>
              </a:spcBef>
              <a:spcAft>
                <a:spcPts val="0"/>
              </a:spcAft>
              <a:buFont typeface="Arial" pitchFamily="34" charset="0"/>
              <a:buChar char="•"/>
              <a:defRPr/>
            </a:pPr>
            <a:r>
              <a:rPr lang="en-US" dirty="0" smtClean="0"/>
              <a:t>This has caused some confusion, and as discussion has evolved, the 10% rule will apply under nearly all circumstances. </a:t>
            </a:r>
            <a:endParaRPr lang="en-US" dirty="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7A1105D-6D6B-4D0B-9B6E-6F74ADCBB379}"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A2FE5F-A9AC-4110-B290-3CBB22C6E7B1}"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AD19EA-FAE4-4929-AC4F-3B1BE692FCD6}"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99184A-E6E0-418F-B09E-144E8206C395}"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If</a:t>
            </a:r>
            <a:r>
              <a:rPr lang="en-US" baseline="0" dirty="0" smtClean="0"/>
              <a:t> the sponsor matches cost-shares then we can claim $6000.</a:t>
            </a:r>
            <a:endParaRPr lang="en-US" dirty="0"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EC866DB-6174-4C42-B0C0-CF065912ECB0}"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senate resolved that a moratorium should be in place until the positive and negative impact on research and graduate education be determined.</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DFFE2B-B805-4838-A394-DDF3323C0AB1}"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710357E-02CB-4E92-8930-8CAFB688BF97}" type="datetimeFigureOut">
              <a:rPr lang="en-US"/>
              <a:pPr>
                <a:defRPr/>
              </a:pPr>
              <a:t>20-Aug-13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61006B-8F79-4ACD-90FA-1B1E29DD979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BC4C937-1B94-429D-847D-B82F5AFBD540}" type="datetimeFigureOut">
              <a:rPr lang="en-US"/>
              <a:pPr>
                <a:defRPr/>
              </a:pPr>
              <a:t>20-Aug-13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E2D52C-C4E6-467E-8FC7-12847A5416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C60F252-EA9F-4404-8B94-81E26319357C}" type="datetimeFigureOut">
              <a:rPr lang="en-US"/>
              <a:pPr>
                <a:defRPr/>
              </a:pPr>
              <a:t>20-Aug-13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D9A834-573D-4140-9549-03C6B8BB369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775D4F0-08DA-48FC-A290-129C8E8A1D7E}" type="datetimeFigureOut">
              <a:rPr lang="en-US"/>
              <a:pPr>
                <a:defRPr/>
              </a:pPr>
              <a:t>20-Aug-13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47B917-4BEE-4DF8-8F09-1D980546ECA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8513963-9B17-45AB-B960-7A43080D5816}" type="datetimeFigureOut">
              <a:rPr lang="en-US"/>
              <a:pPr>
                <a:defRPr/>
              </a:pPr>
              <a:t>20-Aug-13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7C6392-1815-4F70-8FDF-4863C6E3DBD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30EA3D3-7820-4FDF-8BFB-5B55AF874A76}" type="datetimeFigureOut">
              <a:rPr lang="en-US"/>
              <a:pPr>
                <a:defRPr/>
              </a:pPr>
              <a:t>20-Aug-13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4098DA-EB1A-40AF-816E-3F65F76041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2CB353E-19B1-4B08-87B1-51340E7035A3}" type="datetimeFigureOut">
              <a:rPr lang="en-US"/>
              <a:pPr>
                <a:defRPr/>
              </a:pPr>
              <a:t>20-Aug-13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6DF6229-6B1E-450A-8772-1E3A96A2C88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C4BBAB3-C70C-422C-B6C6-72CEDF4CD929}" type="datetimeFigureOut">
              <a:rPr lang="en-US"/>
              <a:pPr>
                <a:defRPr/>
              </a:pPr>
              <a:t>20-Aug-13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1AF3F93-D499-4971-AF81-402187547E4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A8345B-C957-48E6-8248-CEBC096E9A46}" type="datetimeFigureOut">
              <a:rPr lang="en-US"/>
              <a:pPr>
                <a:defRPr/>
              </a:pPr>
              <a:t>20-Aug-13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B48FCCE-885C-4C13-A182-97026B3F32E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71BC67A-C2F4-4425-BD9D-9E60D6A24440}" type="datetimeFigureOut">
              <a:rPr lang="en-US"/>
              <a:pPr>
                <a:defRPr/>
              </a:pPr>
              <a:t>20-Aug-13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527456-EC73-435C-9964-A187DEB8AF1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9B79F7A-D1E3-4346-84C3-BBDA2C7EE379}" type="datetimeFigureOut">
              <a:rPr lang="en-US"/>
              <a:pPr>
                <a:defRPr/>
              </a:pPr>
              <a:t>20-Aug-13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D09AF48-2131-477E-8385-E3FBB1965C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11195482-424E-4FC5-A52C-A4B387E0D54E}" type="datetimeFigureOut">
              <a:rPr lang="en-US"/>
              <a:pPr>
                <a:defRPr/>
              </a:pPr>
              <a:t>20-Aug-13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AF250A5-81F7-4A7B-B28C-10352130B6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normAutofit fontScale="90000"/>
          </a:bodyPr>
          <a:lstStyle/>
          <a:p>
            <a:r>
              <a:rPr lang="en-US" sz="4000" smtClean="0"/>
              <a:t>Tuition Remission Rate on GRA Stipends: Comments by Faculty Research Committee</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t>Chris Newland</a:t>
            </a:r>
          </a:p>
          <a:p>
            <a:pPr fontAlgn="auto">
              <a:spcAft>
                <a:spcPts val="0"/>
              </a:spcAft>
              <a:buFont typeface="Arial" pitchFamily="34" charset="0"/>
              <a:buNone/>
              <a:defRPr/>
            </a:pPr>
            <a:r>
              <a:rPr lang="en-US" dirty="0" smtClean="0"/>
              <a:t>Chair, Faculty Research Committee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FRC Charge</a:t>
            </a:r>
          </a:p>
        </p:txBody>
      </p:sp>
      <p:sp>
        <p:nvSpPr>
          <p:cNvPr id="30722" name="Content Placeholder 2"/>
          <p:cNvSpPr>
            <a:spLocks noGrp="1"/>
          </p:cNvSpPr>
          <p:nvPr>
            <p:ph idx="1"/>
          </p:nvPr>
        </p:nvSpPr>
        <p:spPr/>
        <p:txBody>
          <a:bodyPr/>
          <a:lstStyle/>
          <a:p>
            <a:r>
              <a:rPr lang="en-US" smtClean="0"/>
              <a:t>“ . . . To consider and provide input on a policy for inclusion of tuition in externally funded contracts and grants.”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Faculty Research Committee</a:t>
            </a:r>
          </a:p>
        </p:txBody>
      </p:sp>
      <p:sp>
        <p:nvSpPr>
          <p:cNvPr id="3" name="Content Placeholder 2"/>
          <p:cNvSpPr>
            <a:spLocks noGrp="1"/>
          </p:cNvSpPr>
          <p:nvPr>
            <p:ph idx="1"/>
          </p:nvPr>
        </p:nvSpPr>
        <p:spPr/>
        <p:txBody>
          <a:bodyPr>
            <a:normAutofit/>
          </a:bodyPr>
          <a:lstStyle/>
          <a:p>
            <a:r>
              <a:rPr lang="en-US" sz="3000" smtClean="0"/>
              <a:t>FRC comprises </a:t>
            </a:r>
          </a:p>
          <a:p>
            <a:pPr lvl="1"/>
            <a:r>
              <a:rPr lang="en-US" sz="2600" smtClean="0"/>
              <a:t>Twelve faculty representative, one from each college and school</a:t>
            </a:r>
          </a:p>
          <a:p>
            <a:pPr lvl="1"/>
            <a:r>
              <a:rPr lang="en-US" sz="2600" smtClean="0"/>
              <a:t>Ex officio members from compliance committees</a:t>
            </a:r>
          </a:p>
          <a:p>
            <a:pPr lvl="1"/>
            <a:r>
              <a:rPr lang="en-US" sz="2600" smtClean="0"/>
              <a:t>VPR, Associate VPR and Dean of the Graduate School</a:t>
            </a:r>
          </a:p>
          <a:p>
            <a:r>
              <a:rPr lang="en-US" sz="3000" smtClean="0"/>
              <a:t>A subcommittee was appointed to review the policy</a:t>
            </a:r>
          </a:p>
          <a:p>
            <a:r>
              <a:rPr lang="en-US" sz="3000" smtClean="0"/>
              <a:t>Full committee reviewed the subcommittee’s comments and recommendations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FRC Concerns</a:t>
            </a:r>
          </a:p>
        </p:txBody>
      </p:sp>
      <p:sp>
        <p:nvSpPr>
          <p:cNvPr id="36866" name="Content Placeholder 2"/>
          <p:cNvSpPr>
            <a:spLocks noGrp="1"/>
          </p:cNvSpPr>
          <p:nvPr>
            <p:ph idx="1"/>
          </p:nvPr>
        </p:nvSpPr>
        <p:spPr/>
        <p:txBody>
          <a:bodyPr/>
          <a:lstStyle/>
          <a:p>
            <a:r>
              <a:rPr lang="en-US" smtClean="0"/>
              <a:t>Auburn’s competitiveness </a:t>
            </a:r>
          </a:p>
          <a:p>
            <a:r>
              <a:rPr lang="en-US" smtClean="0"/>
              <a:t>Slippery slope</a:t>
            </a:r>
          </a:p>
          <a:p>
            <a:r>
              <a:rPr lang="en-US" smtClean="0"/>
              <a:t>Recruitment and support of graduate students</a:t>
            </a:r>
          </a:p>
          <a:p>
            <a:r>
              <a:rPr lang="en-US" smtClean="0"/>
              <a:t>Differential impact</a:t>
            </a:r>
          </a:p>
          <a:p>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Additional Background</a:t>
            </a:r>
            <a:endParaRPr lang="en-US" smtClean="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sz="3000" smtClean="0"/>
              <a:t>Other models for recouping funds were considered instead of a  tuition remission rate charged on the stipend</a:t>
            </a:r>
          </a:p>
          <a:p>
            <a:r>
              <a:rPr lang="en-US" sz="3000" smtClean="0"/>
              <a:t>One model that received close attention was a fixed-price model</a:t>
            </a:r>
          </a:p>
          <a:p>
            <a:pPr lvl="2"/>
            <a:r>
              <a:rPr lang="en-US" sz="2200" smtClean="0"/>
              <a:t>Could have huge impact on small projects. </a:t>
            </a:r>
          </a:p>
          <a:p>
            <a:pPr lvl="2"/>
            <a:r>
              <a:rPr lang="en-US" sz="2200" smtClean="0"/>
              <a:t>Will make bookkeeping difficult when a student is supported by multiple projects. </a:t>
            </a:r>
          </a:p>
          <a:p>
            <a:r>
              <a:rPr lang="en-US" sz="3000" smtClean="0"/>
              <a:t>A  rate charged against student stipend was considered simplest to implement and generally fairer across the board</a:t>
            </a:r>
          </a:p>
          <a:p>
            <a:pPr>
              <a:buFont typeface="Arial" charset="0"/>
              <a:buNone/>
            </a:pPr>
            <a:endParaRPr lang="en-US" sz="30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Graduate Teaching Assistantships</a:t>
            </a:r>
            <a:endParaRPr lang="en-US" smtClean="0">
              <a:solidFill>
                <a:srgbClr val="FF0000"/>
              </a:solidFill>
            </a:endParaRPr>
          </a:p>
        </p:txBody>
      </p:sp>
      <p:sp>
        <p:nvSpPr>
          <p:cNvPr id="40962" name="Content Placeholder 2"/>
          <p:cNvSpPr>
            <a:spLocks noGrp="1"/>
          </p:cNvSpPr>
          <p:nvPr>
            <p:ph idx="1"/>
          </p:nvPr>
        </p:nvSpPr>
        <p:spPr/>
        <p:txBody>
          <a:bodyPr/>
          <a:lstStyle/>
          <a:p>
            <a:r>
              <a:rPr lang="en-US" smtClean="0"/>
              <a:t>New policy applies only to stipends supported by extramural funds.</a:t>
            </a:r>
          </a:p>
          <a:p>
            <a:r>
              <a:rPr lang="en-US" smtClean="0"/>
              <a:t>GTAs and internally funded GRA’s not affected, since their funding is internal.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FRC Recommendations</a:t>
            </a:r>
          </a:p>
        </p:txBody>
      </p:sp>
      <p:sp>
        <p:nvSpPr>
          <p:cNvPr id="3" name="Content Placeholder 2"/>
          <p:cNvSpPr>
            <a:spLocks noGrp="1"/>
          </p:cNvSpPr>
          <p:nvPr>
            <p:ph idx="1"/>
          </p:nvPr>
        </p:nvSpPr>
        <p:spPr/>
        <p:txBody>
          <a:bodyPr>
            <a:normAutofit lnSpcReduction="10000"/>
          </a:bodyPr>
          <a:lstStyle/>
          <a:p>
            <a:r>
              <a:rPr lang="en-US" sz="3000" dirty="0" smtClean="0"/>
              <a:t>The conditions under which a tuition remission rate will be greater than 10% should be explicit and clear.</a:t>
            </a:r>
          </a:p>
          <a:p>
            <a:r>
              <a:rPr lang="en-US" sz="3000" dirty="0" smtClean="0"/>
              <a:t>Divert some funds from this charge to the Graduate School for use in enhancing the graduate school experience.</a:t>
            </a:r>
          </a:p>
          <a:p>
            <a:r>
              <a:rPr lang="en-US" sz="3000" dirty="0" smtClean="0"/>
              <a:t>Reevaluate this policy after three years of experience with it.</a:t>
            </a:r>
          </a:p>
          <a:p>
            <a:r>
              <a:rPr lang="en-US" sz="3000" dirty="0" smtClean="0"/>
              <a:t>Make public the comparisons with peer and aspirational institutions.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z="4000" dirty="0" smtClean="0"/>
              <a:t>Comparison with Selected Peer Institutions</a:t>
            </a:r>
          </a:p>
        </p:txBody>
      </p:sp>
      <p:sp>
        <p:nvSpPr>
          <p:cNvPr id="32770" name="Content Placeholder 2"/>
          <p:cNvSpPr>
            <a:spLocks noGrp="1"/>
          </p:cNvSpPr>
          <p:nvPr>
            <p:ph idx="1"/>
          </p:nvPr>
        </p:nvSpPr>
        <p:spPr>
          <a:xfrm>
            <a:off x="228600" y="1570038"/>
            <a:ext cx="8763000" cy="4906962"/>
          </a:xfrm>
        </p:spPr>
        <p:txBody>
          <a:bodyPr>
            <a:normAutofit fontScale="92500" lnSpcReduction="20000"/>
          </a:bodyPr>
          <a:lstStyle/>
          <a:p>
            <a:r>
              <a:rPr lang="en-US" sz="2400" dirty="0" smtClean="0"/>
              <a:t>Full in-state tuition</a:t>
            </a:r>
          </a:p>
          <a:p>
            <a:pPr lvl="1"/>
            <a:r>
              <a:rPr lang="en-US" sz="2000" dirty="0" smtClean="0"/>
              <a:t>University </a:t>
            </a:r>
            <a:r>
              <a:rPr lang="en-US" sz="2000" dirty="0" smtClean="0"/>
              <a:t>of Alabama – full in-state</a:t>
            </a:r>
          </a:p>
          <a:p>
            <a:pPr lvl="1"/>
            <a:r>
              <a:rPr lang="en-US" sz="2000" dirty="0" smtClean="0"/>
              <a:t>Clemson University – full in-state</a:t>
            </a:r>
          </a:p>
          <a:p>
            <a:pPr lvl="1"/>
            <a:r>
              <a:rPr lang="en-US" sz="2000" dirty="0" smtClean="0"/>
              <a:t>University of Florida – full in-state</a:t>
            </a:r>
          </a:p>
          <a:p>
            <a:pPr lvl="1"/>
            <a:r>
              <a:rPr lang="en-US" sz="2000" dirty="0"/>
              <a:t>University of Kentucky – full in-state</a:t>
            </a:r>
          </a:p>
          <a:p>
            <a:pPr lvl="1"/>
            <a:r>
              <a:rPr lang="en-US" sz="2000" dirty="0"/>
              <a:t>University of Mississippi – full in-state</a:t>
            </a:r>
          </a:p>
          <a:p>
            <a:pPr lvl="1"/>
            <a:r>
              <a:rPr lang="en-US" sz="2000" dirty="0"/>
              <a:t>Mississippi State University – full in-state</a:t>
            </a:r>
          </a:p>
          <a:p>
            <a:pPr lvl="1"/>
            <a:r>
              <a:rPr lang="en-US" sz="2000" dirty="0"/>
              <a:t>University of Missouri – full in-state</a:t>
            </a:r>
          </a:p>
          <a:p>
            <a:pPr lvl="1"/>
            <a:r>
              <a:rPr lang="en-US" sz="2000" dirty="0"/>
              <a:t>University of South Carolina – full in-state </a:t>
            </a:r>
          </a:p>
          <a:p>
            <a:pPr lvl="1"/>
            <a:r>
              <a:rPr lang="en-US" sz="2000" dirty="0"/>
              <a:t>University of Tennessee – full in-state</a:t>
            </a:r>
          </a:p>
          <a:p>
            <a:r>
              <a:rPr lang="en-US" sz="2400" dirty="0" smtClean="0"/>
              <a:t>GRA tuition waived centrally</a:t>
            </a:r>
          </a:p>
          <a:p>
            <a:pPr lvl="1"/>
            <a:r>
              <a:rPr lang="en-US" sz="2000" dirty="0" smtClean="0"/>
              <a:t>University </a:t>
            </a:r>
            <a:r>
              <a:rPr lang="en-US" sz="2000" dirty="0" smtClean="0"/>
              <a:t>of Georgia – GA tuition waived </a:t>
            </a:r>
            <a:r>
              <a:rPr lang="en-US" sz="2000" dirty="0" smtClean="0"/>
              <a:t>centrally</a:t>
            </a:r>
          </a:p>
          <a:p>
            <a:pPr lvl="1"/>
            <a:r>
              <a:rPr lang="en-US" sz="2000" dirty="0" err="1" smtClean="0"/>
              <a:t>UGa</a:t>
            </a:r>
            <a:r>
              <a:rPr lang="en-US" sz="2000" dirty="0" smtClean="0"/>
              <a:t> receives formula funding from the State</a:t>
            </a:r>
            <a:endParaRPr lang="en-US" sz="2000" dirty="0" smtClean="0"/>
          </a:p>
          <a:p>
            <a:r>
              <a:rPr lang="en-US" sz="2400" dirty="0" smtClean="0"/>
              <a:t>Tuition remission rates</a:t>
            </a:r>
          </a:p>
          <a:p>
            <a:pPr lvl="1"/>
            <a:r>
              <a:rPr lang="en-US" sz="2000" dirty="0" smtClean="0"/>
              <a:t>Louisiana </a:t>
            </a:r>
            <a:r>
              <a:rPr lang="en-US" sz="2000" dirty="0" smtClean="0"/>
              <a:t>State University – 30% of GA salary</a:t>
            </a:r>
          </a:p>
          <a:p>
            <a:pPr lvl="1"/>
            <a:r>
              <a:rPr lang="en-US" sz="2000" dirty="0" smtClean="0"/>
              <a:t>Oklahoma </a:t>
            </a:r>
            <a:r>
              <a:rPr lang="en-US" sz="2000" dirty="0" smtClean="0"/>
              <a:t>State University - 15.21 % of GA Salary</a:t>
            </a:r>
          </a:p>
          <a:p>
            <a:endParaRPr lang="en-US" sz="2400" dirty="0" smtClean="0"/>
          </a:p>
        </p:txBody>
      </p:sp>
    </p:spTree>
    <p:extLst>
      <p:ext uri="{BB962C8B-B14F-4D97-AF65-F5344CB8AC3E}">
        <p14:creationId xmlns:p14="http://schemas.microsoft.com/office/powerpoint/2010/main" val="26864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Background</a:t>
            </a:r>
          </a:p>
          <a:p>
            <a:r>
              <a:rPr lang="en-US" dirty="0" smtClean="0"/>
              <a:t>Policy and examples</a:t>
            </a:r>
          </a:p>
          <a:p>
            <a:r>
              <a:rPr lang="en-US" dirty="0" smtClean="0"/>
              <a:t>Charge</a:t>
            </a:r>
          </a:p>
          <a:p>
            <a:r>
              <a:rPr lang="en-US" dirty="0" smtClean="0"/>
              <a:t>FRC discussion</a:t>
            </a:r>
          </a:p>
          <a:p>
            <a:r>
              <a:rPr lang="en-US" dirty="0" smtClean="0"/>
              <a:t>Recommendations</a:t>
            </a:r>
            <a:endParaRPr lang="en-US" dirty="0"/>
          </a:p>
        </p:txBody>
      </p:sp>
    </p:spTree>
    <p:extLst>
      <p:ext uri="{BB962C8B-B14F-4D97-AF65-F5344CB8AC3E}">
        <p14:creationId xmlns:p14="http://schemas.microsoft.com/office/powerpoint/2010/main" val="3313304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Background</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en-US" dirty="0" smtClean="0"/>
              <a:t>Auburn University waives all tuition for Graduate Assistants with at least 0.33 FTE support</a:t>
            </a:r>
          </a:p>
          <a:p>
            <a:pPr lvl="1" fontAlgn="auto">
              <a:spcAft>
                <a:spcPts val="0"/>
              </a:spcAft>
              <a:buFont typeface="Arial" pitchFamily="34" charset="0"/>
              <a:buChar char="–"/>
              <a:defRPr/>
            </a:pPr>
            <a:r>
              <a:rPr lang="en-US" dirty="0" smtClean="0"/>
              <a:t>½ of in-state tuition for 0.25-0.33 FTE.</a:t>
            </a:r>
          </a:p>
          <a:p>
            <a:pPr lvl="1" fontAlgn="auto">
              <a:spcAft>
                <a:spcPts val="0"/>
              </a:spcAft>
              <a:buFont typeface="Arial" pitchFamily="34" charset="0"/>
              <a:buChar char="–"/>
              <a:defRPr/>
            </a:pPr>
            <a:r>
              <a:rPr lang="en-US" dirty="0" smtClean="0"/>
              <a:t>Out of State tuition automatically waived </a:t>
            </a:r>
            <a:endParaRPr lang="en-US" dirty="0" smtClean="0">
              <a:solidFill>
                <a:srgbClr val="FF0000"/>
              </a:solidFill>
            </a:endParaRPr>
          </a:p>
          <a:p>
            <a:pPr fontAlgn="auto">
              <a:spcAft>
                <a:spcPts val="0"/>
              </a:spcAft>
              <a:buFont typeface="Arial" pitchFamily="34" charset="0"/>
              <a:buChar char="•"/>
              <a:defRPr/>
            </a:pPr>
            <a:r>
              <a:rPr lang="en-US" dirty="0" smtClean="0"/>
              <a:t>Policy established in 1990’s</a:t>
            </a:r>
            <a:r>
              <a:rPr lang="en-US" dirty="0" smtClean="0">
                <a:solidFill>
                  <a:srgbClr val="FF0000"/>
                </a:solidFill>
              </a:rPr>
              <a:t> </a:t>
            </a:r>
            <a:r>
              <a:rPr lang="en-US" dirty="0" smtClean="0"/>
              <a:t>to improve competitiveness of AU. </a:t>
            </a:r>
          </a:p>
          <a:p>
            <a:pPr fontAlgn="auto">
              <a:spcAft>
                <a:spcPts val="0"/>
              </a:spcAft>
              <a:buFont typeface="Arial" pitchFamily="34" charset="0"/>
              <a:buChar char="•"/>
              <a:defRPr/>
            </a:pPr>
            <a:r>
              <a:rPr lang="en-US" dirty="0" smtClean="0"/>
              <a:t>Financial support comes from the General </a:t>
            </a:r>
            <a:r>
              <a:rPr lang="en-US" dirty="0"/>
              <a:t>F</a:t>
            </a:r>
            <a:r>
              <a:rPr lang="en-US" dirty="0" smtClean="0"/>
              <a:t>und</a:t>
            </a:r>
          </a:p>
          <a:p>
            <a:pPr fontAlgn="auto">
              <a:spcAft>
                <a:spcPts val="0"/>
              </a:spcAft>
              <a:buFont typeface="Arial" pitchFamily="34" charset="0"/>
              <a:buChar char="•"/>
              <a:defRPr/>
            </a:pPr>
            <a:r>
              <a:rPr lang="en-US" dirty="0" smtClean="0"/>
              <a:t>Auburn would like to recoup some of the expenses from extramural sponsors</a:t>
            </a:r>
          </a:p>
          <a:p>
            <a:pPr fontAlgn="auto">
              <a:spcAft>
                <a:spcPts val="0"/>
              </a:spcAft>
              <a:buFont typeface="Arial" pitchFamily="34" charset="0"/>
              <a:buChar char="•"/>
              <a:defRPr/>
            </a:pPr>
            <a:r>
              <a:rPr lang="en-US" dirty="0" smtClean="0"/>
              <a:t>Peer institutions have already moved in this direction</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dirty="0" smtClean="0"/>
              <a:t>Policy</a:t>
            </a:r>
          </a:p>
        </p:txBody>
      </p:sp>
      <p:sp>
        <p:nvSpPr>
          <p:cNvPr id="3" name="Content Placeholder 2"/>
          <p:cNvSpPr>
            <a:spLocks noGrp="1"/>
          </p:cNvSpPr>
          <p:nvPr>
            <p:ph idx="1"/>
          </p:nvPr>
        </p:nvSpPr>
        <p:spPr/>
        <p:txBody>
          <a:bodyPr>
            <a:normAutofit lnSpcReduction="10000"/>
          </a:bodyPr>
          <a:lstStyle/>
          <a:p>
            <a:pPr>
              <a:lnSpc>
                <a:spcPct val="80000"/>
              </a:lnSpc>
            </a:pPr>
            <a:r>
              <a:rPr lang="en-US" sz="2700" dirty="0" smtClean="0"/>
              <a:t>As promulgated on 7 Jan 2013</a:t>
            </a:r>
          </a:p>
          <a:p>
            <a:pPr lvl="1">
              <a:lnSpc>
                <a:spcPct val="80000"/>
              </a:lnSpc>
            </a:pPr>
            <a:r>
              <a:rPr lang="en-US" sz="2400" dirty="0" smtClean="0"/>
              <a:t>A tuition remission rate  of 40% of GRA stipend amount will be applied to grants and contracts submitted after 1 August 2013 </a:t>
            </a:r>
            <a:endParaRPr lang="en-US" sz="2400" dirty="0" smtClean="0">
              <a:solidFill>
                <a:srgbClr val="FF0000"/>
              </a:solidFill>
            </a:endParaRPr>
          </a:p>
          <a:p>
            <a:pPr>
              <a:lnSpc>
                <a:spcPct val="80000"/>
              </a:lnSpc>
            </a:pPr>
            <a:r>
              <a:rPr lang="en-US" sz="2700" dirty="0" smtClean="0"/>
              <a:t>Exceptions</a:t>
            </a:r>
          </a:p>
          <a:p>
            <a:pPr lvl="1">
              <a:lnSpc>
                <a:spcPct val="80000"/>
              </a:lnSpc>
            </a:pPr>
            <a:r>
              <a:rPr lang="en-US" sz="2400" dirty="0" smtClean="0"/>
              <a:t>A dean may grant a lower rate, down to a minimum 10% surcharge.</a:t>
            </a:r>
          </a:p>
          <a:p>
            <a:pPr lvl="1">
              <a:lnSpc>
                <a:spcPct val="80000"/>
              </a:lnSpc>
            </a:pPr>
            <a:r>
              <a:rPr lang="en-US" sz="2400" dirty="0" smtClean="0"/>
              <a:t>Will not apply if explicitly disallowed by the funding source.</a:t>
            </a:r>
          </a:p>
          <a:p>
            <a:pPr lvl="1">
              <a:lnSpc>
                <a:spcPct val="80000"/>
              </a:lnSpc>
            </a:pPr>
            <a:r>
              <a:rPr lang="en-US" sz="2400" dirty="0" smtClean="0"/>
              <a:t>Amount charged may not exceed full-time resident tuition.</a:t>
            </a:r>
          </a:p>
          <a:p>
            <a:pPr>
              <a:lnSpc>
                <a:spcPct val="80000"/>
              </a:lnSpc>
            </a:pPr>
            <a:r>
              <a:rPr lang="en-US" sz="2700" dirty="0" smtClean="0"/>
              <a:t>As the policy discussion has evolved, it is understood that the mandatory rate will be 10% for the next three years and re-evaluated at that time.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Why the 40% Number?</a:t>
            </a:r>
          </a:p>
        </p:txBody>
      </p:sp>
      <p:sp>
        <p:nvSpPr>
          <p:cNvPr id="20482" name="Content Placeholder 2"/>
          <p:cNvSpPr>
            <a:spLocks noGrp="1"/>
          </p:cNvSpPr>
          <p:nvPr>
            <p:ph idx="1"/>
          </p:nvPr>
        </p:nvSpPr>
        <p:spPr/>
        <p:txBody>
          <a:bodyPr/>
          <a:lstStyle/>
          <a:p>
            <a:r>
              <a:rPr lang="en-US" dirty="0" smtClean="0"/>
              <a:t>At that rate, a substantial part of the costs of the tuition waiver would be recovered. </a:t>
            </a:r>
          </a:p>
          <a:p>
            <a:r>
              <a:rPr lang="en-US" dirty="0" smtClean="0"/>
              <a:t>Used when negotiating with outside parties interested in supporting graduate students. </a:t>
            </a:r>
          </a:p>
          <a:p>
            <a:r>
              <a:rPr lang="en-US" dirty="0" smtClean="0"/>
              <a:t>Difference between actual surcharge and 40% can count as cost share.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Example #1: Calculation of Surcharge on One Contract</a:t>
            </a:r>
            <a:endParaRPr lang="en-US" dirty="0"/>
          </a:p>
        </p:txBody>
      </p:sp>
      <p:sp>
        <p:nvSpPr>
          <p:cNvPr id="3" name="Content Placeholder 2"/>
          <p:cNvSpPr>
            <a:spLocks noGrp="1"/>
          </p:cNvSpPr>
          <p:nvPr>
            <p:ph idx="1"/>
          </p:nvPr>
        </p:nvSpPr>
        <p:spPr>
          <a:xfrm>
            <a:off x="-76200" y="1524000"/>
            <a:ext cx="3124200" cy="4343400"/>
          </a:xfrm>
        </p:spPr>
        <p:txBody>
          <a:bodyPr rtlCol="0">
            <a:normAutofit/>
          </a:bodyPr>
          <a:lstStyle/>
          <a:p>
            <a:pPr fontAlgn="auto">
              <a:spcAft>
                <a:spcPts val="0"/>
              </a:spcAft>
              <a:buFont typeface="Arial" pitchFamily="34" charset="0"/>
              <a:buChar char="•"/>
              <a:defRPr/>
            </a:pPr>
            <a:r>
              <a:rPr lang="en-US" dirty="0"/>
              <a:t>GRA stipend = $20,000</a:t>
            </a:r>
          </a:p>
          <a:p>
            <a:pPr fontAlgn="auto">
              <a:spcAft>
                <a:spcPts val="0"/>
              </a:spcAft>
              <a:buFont typeface="Arial" pitchFamily="34" charset="0"/>
              <a:buChar char="•"/>
              <a:defRPr/>
            </a:pPr>
            <a:r>
              <a:rPr lang="en-US" dirty="0" smtClean="0"/>
              <a:t>Tuition charge applies ONLY to the stipend, not the size of the contract. </a:t>
            </a:r>
          </a:p>
        </p:txBody>
      </p:sp>
      <p:graphicFrame>
        <p:nvGraphicFramePr>
          <p:cNvPr id="22548" name="Group 20"/>
          <p:cNvGraphicFramePr>
            <a:graphicFrameLocks noGrp="1"/>
          </p:cNvGraphicFramePr>
          <p:nvPr>
            <p:extLst>
              <p:ext uri="{D42A27DB-BD31-4B8C-83A1-F6EECF244321}">
                <p14:modId xmlns:p14="http://schemas.microsoft.com/office/powerpoint/2010/main" val="3423577332"/>
              </p:ext>
            </p:extLst>
          </p:nvPr>
        </p:nvGraphicFramePr>
        <p:xfrm>
          <a:off x="3429000" y="1905000"/>
          <a:ext cx="5410200" cy="2773680"/>
        </p:xfrm>
        <a:graphic>
          <a:graphicData uri="http://schemas.openxmlformats.org/drawingml/2006/table">
            <a:tbl>
              <a:tblPr/>
              <a:tblGrid>
                <a:gridCol w="3800916"/>
                <a:gridCol w="1609284"/>
              </a:tblGrid>
              <a:tr h="57912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alibri" pitchFamily="34" charset="0"/>
                        </a:rPr>
                        <a:t>CONTRACT #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chemeClr val="bg2"/>
                    </a:solidFill>
                  </a:tcPr>
                </a:tc>
                <a:tc hMerge="1">
                  <a:txBody>
                    <a:bodyPr/>
                    <a:lstStyle/>
                    <a:p>
                      <a:endParaRPr lang="en-US"/>
                    </a:p>
                  </a:txBody>
                  <a:tcPr/>
                </a:tc>
              </a:tr>
              <a:tr h="381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Size of contract . . . . . . </a:t>
                      </a:r>
                      <a:r>
                        <a:rPr kumimoji="0" lang="en-US" sz="2400" b="1" i="0" u="none" strike="noStrike" cap="none" normalizeH="0" baseline="0" dirty="0" smtClean="0">
                          <a:ln>
                            <a:noFill/>
                          </a:ln>
                          <a:solidFill>
                            <a:schemeClr val="tx1"/>
                          </a:solidFill>
                          <a:effectLst/>
                          <a:latin typeface="Calibri" pitchFamily="34" charset="0"/>
                        </a:rPr>
                        <a:t>. </a:t>
                      </a:r>
                      <a:r>
                        <a:rPr kumimoji="0" lang="en-US" sz="2400" b="1" i="0" u="none" strike="noStrike" cap="none" normalizeH="0" baseline="0" dirty="0" smtClean="0">
                          <a:ln>
                            <a:noFill/>
                          </a:ln>
                          <a:solidFill>
                            <a:schemeClr val="tx1"/>
                          </a:solidFill>
                          <a:effectLst/>
                          <a:latin typeface="Calibri" pitchFamily="34" charset="0"/>
                        </a:rPr>
                        <a:t>. . . .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$100,000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One GRA supported . . . . . </a:t>
                      </a:r>
                      <a:r>
                        <a:rPr kumimoji="0" lang="en-US" sz="2400" b="1" i="0" u="none" strike="noStrike" cap="none" normalizeH="0" baseline="0" dirty="0" smtClean="0">
                          <a:ln>
                            <a:noFill/>
                          </a:ln>
                          <a:solidFill>
                            <a:schemeClr val="tx1"/>
                          </a:solidFill>
                          <a:effectLst/>
                          <a:latin typeface="Calibri" pitchFamily="34" charset="0"/>
                        </a:rPr>
                        <a:t>. </a:t>
                      </a:r>
                      <a:r>
                        <a:rPr kumimoji="0" lang="en-US" sz="2400" b="1" i="0" u="none" strike="noStrike" cap="none" normalizeH="0" baseline="0" dirty="0" smtClean="0">
                          <a:ln>
                            <a:noFill/>
                          </a:ln>
                          <a:solidFill>
                            <a:schemeClr val="tx1"/>
                          </a:solidFill>
                          <a:effectLst/>
                          <a:latin typeface="Calibri" pitchFamily="34" charset="0"/>
                        </a:rPr>
                        <a:t>.</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$20,000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Calibri" pitchFamily="34" charset="0"/>
                      </a:endParaRP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Tuition Remission rate (0.1 * 20,000) . . . </a:t>
                      </a:r>
                      <a:r>
                        <a:rPr kumimoji="0" lang="en-US" sz="2400" b="1" i="0" u="none" strike="noStrike" cap="none" normalizeH="0" baseline="0" dirty="0" smtClean="0">
                          <a:ln>
                            <a:noFill/>
                          </a:ln>
                          <a:solidFill>
                            <a:schemeClr val="tx1"/>
                          </a:solidFill>
                          <a:effectLst/>
                          <a:latin typeface="Calibri" pitchFamily="34" charset="0"/>
                        </a:rPr>
                        <a:t>. . . . . . . . . . . . . . </a:t>
                      </a:r>
                      <a:endParaRPr kumimoji="0" lang="en-US" sz="2400" b="1"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$2,000</a:t>
                      </a:r>
                    </a:p>
                  </a:txBody>
                  <a:tcPr anchor="b"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0" y="-152400"/>
            <a:ext cx="8758238" cy="1143000"/>
          </a:xfrm>
        </p:spPr>
        <p:txBody>
          <a:bodyPr/>
          <a:lstStyle/>
          <a:p>
            <a:r>
              <a:rPr lang="en-US" sz="3200" smtClean="0"/>
              <a:t>Example #2: Student Supported by Two Grants</a:t>
            </a:r>
          </a:p>
        </p:txBody>
      </p:sp>
      <p:graphicFrame>
        <p:nvGraphicFramePr>
          <p:cNvPr id="24608" name="Group 32"/>
          <p:cNvGraphicFramePr>
            <a:graphicFrameLocks noGrp="1"/>
          </p:cNvGraphicFramePr>
          <p:nvPr/>
        </p:nvGraphicFramePr>
        <p:xfrm>
          <a:off x="4114800" y="838200"/>
          <a:ext cx="4724400" cy="5897880"/>
        </p:xfrm>
        <a:graphic>
          <a:graphicData uri="http://schemas.openxmlformats.org/drawingml/2006/table">
            <a:tbl>
              <a:tblPr/>
              <a:tblGrid>
                <a:gridCol w="3703638"/>
                <a:gridCol w="1020762"/>
              </a:tblGrid>
              <a:tr h="37147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CONTRACT #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chemeClr val="bg2"/>
                    </a:solidFill>
                  </a:tcPr>
                </a:tc>
                <a:tc hMerge="1">
                  <a:txBody>
                    <a:bodyPr/>
                    <a:lstStyle/>
                    <a:p>
                      <a:endParaRPr lang="en-US"/>
                    </a:p>
                  </a:txBody>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Total GRA Stipend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$20,000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75% GRA on Contract # 1 (0.75*$20,000) . . .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$15,000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Charge to Contract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(0.1 * 15,000) . . . .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$1,500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chemeClr val="bg1"/>
                    </a:solidFill>
                  </a:tcPr>
                </a:tc>
              </a:tr>
              <a:tr h="37147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CONTRACT # 2</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chemeClr val="bg2"/>
                    </a:solidFill>
                  </a:tcPr>
                </a:tc>
                <a:tc hMerge="1">
                  <a:txBody>
                    <a:bodyPr/>
                    <a:lstStyle/>
                    <a:p>
                      <a:endParaRPr lang="en-US"/>
                    </a:p>
                  </a:txBody>
                  <a:tcPr/>
                </a:tc>
              </a:tr>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Total GRA Stipend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$20,000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25% GRA on Contract # 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(0.25 * $20,000) .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$5,000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Charge on Contract # 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(0.1 * $5000) . . . . . . . . . . . . . . . . .</a:t>
                      </a: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$500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Calibri" pitchFamily="34" charset="0"/>
                      </a:endParaRPr>
                    </a:p>
                  </a:txBody>
                  <a:tcPr anchor="b"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Total Tuition Charges . . . . . . . . . . </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$2,000</a:t>
                      </a:r>
                    </a:p>
                  </a:txBody>
                  <a:tcPr anchor="b"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bl>
          </a:graphicData>
        </a:graphic>
      </p:graphicFrame>
      <p:sp>
        <p:nvSpPr>
          <p:cNvPr id="7" name="Content Placeholder 6"/>
          <p:cNvSpPr>
            <a:spLocks noGrp="1"/>
          </p:cNvSpPr>
          <p:nvPr>
            <p:ph idx="1"/>
          </p:nvPr>
        </p:nvSpPr>
        <p:spPr>
          <a:xfrm>
            <a:off x="0" y="1066800"/>
            <a:ext cx="3505200" cy="4525963"/>
          </a:xfrm>
        </p:spPr>
        <p:txBody>
          <a:bodyPr>
            <a:normAutofit fontScale="77500" lnSpcReduction="20000"/>
          </a:bodyPr>
          <a:lstStyle/>
          <a:p>
            <a:r>
              <a:rPr lang="en-US" dirty="0" smtClean="0"/>
              <a:t>Total GRA Stipend = $20,000</a:t>
            </a:r>
          </a:p>
          <a:p>
            <a:r>
              <a:rPr lang="en-US" dirty="0" smtClean="0"/>
              <a:t>Tuition charge applies only to actual GRA support on a </a:t>
            </a:r>
            <a:r>
              <a:rPr lang="en-US" dirty="0" smtClean="0"/>
              <a:t>grant</a:t>
            </a:r>
          </a:p>
          <a:p>
            <a:r>
              <a:rPr lang="en-US" dirty="0" smtClean="0"/>
              <a:t>Easy to calculate</a:t>
            </a:r>
            <a:endParaRPr lang="en-US" dirty="0" smtClean="0"/>
          </a:p>
          <a:p>
            <a:r>
              <a:rPr lang="en-US" dirty="0" smtClean="0"/>
              <a:t>Tuition remission rate apportioned fairly between the two contracts.</a:t>
            </a:r>
            <a:endParaRPr lang="en-US" dirty="0" smtClean="0"/>
          </a:p>
          <a:p>
            <a:r>
              <a:rPr lang="en-US" dirty="0" smtClean="0"/>
              <a:t>Size of contract is irrelevant</a:t>
            </a:r>
          </a:p>
          <a:p>
            <a:pPr>
              <a:buFont typeface="Arial" charset="0"/>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Example #3: Cost-Sharing</a:t>
            </a:r>
          </a:p>
        </p:txBody>
      </p:sp>
      <p:graphicFrame>
        <p:nvGraphicFramePr>
          <p:cNvPr id="26645" name="Group 21"/>
          <p:cNvGraphicFramePr>
            <a:graphicFrameLocks noGrp="1"/>
          </p:cNvGraphicFramePr>
          <p:nvPr/>
        </p:nvGraphicFramePr>
        <p:xfrm>
          <a:off x="1143000" y="1981200"/>
          <a:ext cx="6705600" cy="3017520"/>
        </p:xfrm>
        <a:graphic>
          <a:graphicData uri="http://schemas.openxmlformats.org/drawingml/2006/table">
            <a:tbl>
              <a:tblPr/>
              <a:tblGrid>
                <a:gridCol w="5029200"/>
                <a:gridCol w="16764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GRA Stipend . . . . . . . . . . . . . . . . . . . . . </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$20,000</a:t>
                      </a: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Full recovery of tuition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(40%  Tuition Charge) . . . . . . . . . . . . . .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$8,000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Charge applied to GRA stipend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(10% surcharge to sponsor)  . . . . . . . .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$2,000</a:t>
                      </a: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Calibri" pitchFamily="34" charset="0"/>
                      </a:endParaRPr>
                    </a:p>
                  </a:txBody>
                  <a:tcPr anchor="b"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rPr>
                        <a:t>Cost-share claimed by AU . . . . . . . . . .</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alibri" pitchFamily="34" charset="0"/>
                        </a:rPr>
                        <a:t>$6,000</a:t>
                      </a:r>
                    </a:p>
                  </a:txBody>
                  <a:tcPr anchor="b"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Senate Resolution</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a:t>Therefore be it resolved: that a moratorium be placed on the policy (the “Policy for Inclusion of Tuition in Externally Funded Contracts and Grants”) until such time that appropriate faculty bodies be consulted for their input, the likely impact of such a policy (both positive and negative) on Auburn University’s missions of research and graduate education be determined, and a report of these deliberations be provided to the University Senate. </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2758</TotalTime>
  <Words>1648</Words>
  <Application>Microsoft Office PowerPoint</Application>
  <PresentationFormat>On-screen Show (4:3)</PresentationFormat>
  <Paragraphs>173</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Tuition Remission Rate on GRA Stipends: Comments by Faculty Research Committee</vt:lpstr>
      <vt:lpstr>PowerPoint Presentation</vt:lpstr>
      <vt:lpstr>Background</vt:lpstr>
      <vt:lpstr>Policy</vt:lpstr>
      <vt:lpstr>Why the 40% Number?</vt:lpstr>
      <vt:lpstr>Example #1: Calculation of Surcharge on One Contract</vt:lpstr>
      <vt:lpstr>Example #2: Student Supported by Two Grants</vt:lpstr>
      <vt:lpstr>Example #3: Cost-Sharing</vt:lpstr>
      <vt:lpstr>Senate Resolution</vt:lpstr>
      <vt:lpstr>FRC Charge</vt:lpstr>
      <vt:lpstr>Faculty Research Committee</vt:lpstr>
      <vt:lpstr>FRC Concerns</vt:lpstr>
      <vt:lpstr>Additional Background</vt:lpstr>
      <vt:lpstr>Graduate Teaching Assistantships</vt:lpstr>
      <vt:lpstr>FRC Recommendations</vt:lpstr>
      <vt:lpstr>Comparison with Selected Peer Institutions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Research Committee Policy Regarding Surcharge on GRA Stipends</dc:title>
  <dc:creator>George Flowers</dc:creator>
  <cp:lastModifiedBy>Chris Newland</cp:lastModifiedBy>
  <cp:revision>38</cp:revision>
  <dcterms:created xsi:type="dcterms:W3CDTF">2006-08-16T00:00:00Z</dcterms:created>
  <dcterms:modified xsi:type="dcterms:W3CDTF">2013-08-20T16:02:33Z</dcterms:modified>
</cp:coreProperties>
</file>