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1"/>
  </p:handoutMasterIdLst>
  <p:sldIdLst>
    <p:sldId id="256" r:id="rId2"/>
    <p:sldId id="257" r:id="rId3"/>
    <p:sldId id="275" r:id="rId4"/>
    <p:sldId id="276" r:id="rId5"/>
    <p:sldId id="258" r:id="rId6"/>
    <p:sldId id="274" r:id="rId7"/>
    <p:sldId id="259" r:id="rId8"/>
    <p:sldId id="278" r:id="rId9"/>
    <p:sldId id="260" r:id="rId10"/>
    <p:sldId id="261" r:id="rId11"/>
    <p:sldId id="267" r:id="rId12"/>
    <p:sldId id="266" r:id="rId13"/>
    <p:sldId id="268" r:id="rId14"/>
    <p:sldId id="269" r:id="rId15"/>
    <p:sldId id="265" r:id="rId16"/>
    <p:sldId id="270" r:id="rId17"/>
    <p:sldId id="262" r:id="rId18"/>
    <p:sldId id="277" r:id="rId19"/>
    <p:sldId id="263" r:id="rId20"/>
  </p:sldIdLst>
  <p:sldSz cx="9144000" cy="6858000" type="screen4x3"/>
  <p:notesSz cx="6954838"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4" d="100"/>
          <a:sy n="74" d="100"/>
        </p:scale>
        <p:origin x="1446" y="6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5455"/>
          </a:xfrm>
          <a:prstGeom prst="rect">
            <a:avLst/>
          </a:prstGeom>
        </p:spPr>
        <p:txBody>
          <a:bodyPr vert="horz" lIns="92930" tIns="46465" rIns="92930" bIns="46465" rtlCol="0"/>
          <a:lstStyle>
            <a:lvl1pPr algn="l">
              <a:defRPr sz="1200"/>
            </a:lvl1pPr>
          </a:lstStyle>
          <a:p>
            <a:endParaRPr lang="en-US"/>
          </a:p>
        </p:txBody>
      </p:sp>
      <p:sp>
        <p:nvSpPr>
          <p:cNvPr id="3" name="Date Placeholder 2"/>
          <p:cNvSpPr>
            <a:spLocks noGrp="1"/>
          </p:cNvSpPr>
          <p:nvPr>
            <p:ph type="dt" sz="quarter" idx="1"/>
          </p:nvPr>
        </p:nvSpPr>
        <p:spPr>
          <a:xfrm>
            <a:off x="3939466" y="0"/>
            <a:ext cx="3013763" cy="465455"/>
          </a:xfrm>
          <a:prstGeom prst="rect">
            <a:avLst/>
          </a:prstGeom>
        </p:spPr>
        <p:txBody>
          <a:bodyPr vert="horz" lIns="92930" tIns="46465" rIns="92930" bIns="46465" rtlCol="0"/>
          <a:lstStyle>
            <a:lvl1pPr algn="r">
              <a:defRPr sz="1200"/>
            </a:lvl1pPr>
          </a:lstStyle>
          <a:p>
            <a:fld id="{1E05DBB6-A53C-4439-A059-D0C59096A9D7}" type="datetimeFigureOut">
              <a:rPr lang="en-US" smtClean="0"/>
              <a:t>4/8/2014</a:t>
            </a:fld>
            <a:endParaRPr lang="en-US"/>
          </a:p>
        </p:txBody>
      </p:sp>
      <p:sp>
        <p:nvSpPr>
          <p:cNvPr id="4" name="Footer Placeholder 3"/>
          <p:cNvSpPr>
            <a:spLocks noGrp="1"/>
          </p:cNvSpPr>
          <p:nvPr>
            <p:ph type="ftr" sz="quarter" idx="2"/>
          </p:nvPr>
        </p:nvSpPr>
        <p:spPr>
          <a:xfrm>
            <a:off x="0" y="8842029"/>
            <a:ext cx="3013763" cy="465455"/>
          </a:xfrm>
          <a:prstGeom prst="rect">
            <a:avLst/>
          </a:prstGeom>
        </p:spPr>
        <p:txBody>
          <a:bodyPr vert="horz" lIns="92930" tIns="46465" rIns="92930" bIns="46465" rtlCol="0" anchor="b"/>
          <a:lstStyle>
            <a:lvl1pPr algn="l">
              <a:defRPr sz="1200"/>
            </a:lvl1pPr>
          </a:lstStyle>
          <a:p>
            <a:endParaRPr lang="en-US"/>
          </a:p>
        </p:txBody>
      </p:sp>
      <p:sp>
        <p:nvSpPr>
          <p:cNvPr id="5" name="Slide Number Placeholder 4"/>
          <p:cNvSpPr>
            <a:spLocks noGrp="1"/>
          </p:cNvSpPr>
          <p:nvPr>
            <p:ph type="sldNum" sz="quarter" idx="3"/>
          </p:nvPr>
        </p:nvSpPr>
        <p:spPr>
          <a:xfrm>
            <a:off x="3939466" y="8842029"/>
            <a:ext cx="3013763" cy="465455"/>
          </a:xfrm>
          <a:prstGeom prst="rect">
            <a:avLst/>
          </a:prstGeom>
        </p:spPr>
        <p:txBody>
          <a:bodyPr vert="horz" lIns="92930" tIns="46465" rIns="92930" bIns="46465" rtlCol="0" anchor="b"/>
          <a:lstStyle>
            <a:lvl1pPr algn="r">
              <a:defRPr sz="1200"/>
            </a:lvl1pPr>
          </a:lstStyle>
          <a:p>
            <a:fld id="{6D581AAE-A81A-413D-966C-7D926C044A5B}" type="slidenum">
              <a:rPr lang="en-US" smtClean="0"/>
              <a:t>‹#›</a:t>
            </a:fld>
            <a:endParaRPr lang="en-US"/>
          </a:p>
        </p:txBody>
      </p:sp>
    </p:spTree>
    <p:extLst>
      <p:ext uri="{BB962C8B-B14F-4D97-AF65-F5344CB8AC3E}">
        <p14:creationId xmlns:p14="http://schemas.microsoft.com/office/powerpoint/2010/main" val="1694773242"/>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EB5D67D-13A7-46C7-92BF-39994FC5F4AD}" type="datetimeFigureOut">
              <a:rPr lang="en-US" smtClean="0"/>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850BBE-B20A-4715-8312-B92C782DACB4}" type="slidenum">
              <a:rPr lang="en-US" smtClean="0"/>
              <a:t>‹#›</a:t>
            </a:fld>
            <a:endParaRPr lang="en-US"/>
          </a:p>
        </p:txBody>
      </p:sp>
    </p:spTree>
    <p:extLst>
      <p:ext uri="{BB962C8B-B14F-4D97-AF65-F5344CB8AC3E}">
        <p14:creationId xmlns:p14="http://schemas.microsoft.com/office/powerpoint/2010/main" val="38944831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B5D67D-13A7-46C7-92BF-39994FC5F4AD}" type="datetimeFigureOut">
              <a:rPr lang="en-US" smtClean="0"/>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850BBE-B20A-4715-8312-B92C782DACB4}" type="slidenum">
              <a:rPr lang="en-US" smtClean="0"/>
              <a:t>‹#›</a:t>
            </a:fld>
            <a:endParaRPr lang="en-US"/>
          </a:p>
        </p:txBody>
      </p:sp>
    </p:spTree>
    <p:extLst>
      <p:ext uri="{BB962C8B-B14F-4D97-AF65-F5344CB8AC3E}">
        <p14:creationId xmlns:p14="http://schemas.microsoft.com/office/powerpoint/2010/main" val="14043124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B5D67D-13A7-46C7-92BF-39994FC5F4AD}" type="datetimeFigureOut">
              <a:rPr lang="en-US" smtClean="0"/>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850BBE-B20A-4715-8312-B92C782DACB4}" type="slidenum">
              <a:rPr lang="en-US" smtClean="0"/>
              <a:t>‹#›</a:t>
            </a:fld>
            <a:endParaRPr lang="en-US"/>
          </a:p>
        </p:txBody>
      </p:sp>
    </p:spTree>
    <p:extLst>
      <p:ext uri="{BB962C8B-B14F-4D97-AF65-F5344CB8AC3E}">
        <p14:creationId xmlns:p14="http://schemas.microsoft.com/office/powerpoint/2010/main" val="3354975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EB5D67D-13A7-46C7-92BF-39994FC5F4AD}" type="datetimeFigureOut">
              <a:rPr lang="en-US" smtClean="0"/>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850BBE-B20A-4715-8312-B92C782DACB4}" type="slidenum">
              <a:rPr lang="en-US" smtClean="0"/>
              <a:t>‹#›</a:t>
            </a:fld>
            <a:endParaRPr lang="en-US"/>
          </a:p>
        </p:txBody>
      </p:sp>
    </p:spTree>
    <p:extLst>
      <p:ext uri="{BB962C8B-B14F-4D97-AF65-F5344CB8AC3E}">
        <p14:creationId xmlns:p14="http://schemas.microsoft.com/office/powerpoint/2010/main" val="570431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EB5D67D-13A7-46C7-92BF-39994FC5F4AD}" type="datetimeFigureOut">
              <a:rPr lang="en-US" smtClean="0"/>
              <a:t>4/8/2014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850BBE-B20A-4715-8312-B92C782DACB4}" type="slidenum">
              <a:rPr lang="en-US" smtClean="0"/>
              <a:t>‹#›</a:t>
            </a:fld>
            <a:endParaRPr lang="en-US"/>
          </a:p>
        </p:txBody>
      </p:sp>
    </p:spTree>
    <p:extLst>
      <p:ext uri="{BB962C8B-B14F-4D97-AF65-F5344CB8AC3E}">
        <p14:creationId xmlns:p14="http://schemas.microsoft.com/office/powerpoint/2010/main" val="3395866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EB5D67D-13A7-46C7-92BF-39994FC5F4AD}" type="datetimeFigureOut">
              <a:rPr lang="en-US" smtClean="0"/>
              <a:t>4/8/2014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850BBE-B20A-4715-8312-B92C782DACB4}" type="slidenum">
              <a:rPr lang="en-US" smtClean="0"/>
              <a:t>‹#›</a:t>
            </a:fld>
            <a:endParaRPr lang="en-US"/>
          </a:p>
        </p:txBody>
      </p:sp>
    </p:spTree>
    <p:extLst>
      <p:ext uri="{BB962C8B-B14F-4D97-AF65-F5344CB8AC3E}">
        <p14:creationId xmlns:p14="http://schemas.microsoft.com/office/powerpoint/2010/main" val="20446166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EB5D67D-13A7-46C7-92BF-39994FC5F4AD}" type="datetimeFigureOut">
              <a:rPr lang="en-US" smtClean="0"/>
              <a:t>4/8/2014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850BBE-B20A-4715-8312-B92C782DACB4}" type="slidenum">
              <a:rPr lang="en-US" smtClean="0"/>
              <a:t>‹#›</a:t>
            </a:fld>
            <a:endParaRPr lang="en-US"/>
          </a:p>
        </p:txBody>
      </p:sp>
    </p:spTree>
    <p:extLst>
      <p:ext uri="{BB962C8B-B14F-4D97-AF65-F5344CB8AC3E}">
        <p14:creationId xmlns:p14="http://schemas.microsoft.com/office/powerpoint/2010/main" val="1094171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EB5D67D-13A7-46C7-92BF-39994FC5F4AD}" type="datetimeFigureOut">
              <a:rPr lang="en-US" smtClean="0"/>
              <a:t>4/8/2014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850BBE-B20A-4715-8312-B92C782DACB4}" type="slidenum">
              <a:rPr lang="en-US" smtClean="0"/>
              <a:t>‹#›</a:t>
            </a:fld>
            <a:endParaRPr lang="en-US"/>
          </a:p>
        </p:txBody>
      </p:sp>
    </p:spTree>
    <p:extLst>
      <p:ext uri="{BB962C8B-B14F-4D97-AF65-F5344CB8AC3E}">
        <p14:creationId xmlns:p14="http://schemas.microsoft.com/office/powerpoint/2010/main" val="834708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B5D67D-13A7-46C7-92BF-39994FC5F4AD}" type="datetimeFigureOut">
              <a:rPr lang="en-US" smtClean="0"/>
              <a:t>4/8/2014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850BBE-B20A-4715-8312-B92C782DACB4}" type="slidenum">
              <a:rPr lang="en-US" smtClean="0"/>
              <a:t>‹#›</a:t>
            </a:fld>
            <a:endParaRPr lang="en-US"/>
          </a:p>
        </p:txBody>
      </p:sp>
    </p:spTree>
    <p:extLst>
      <p:ext uri="{BB962C8B-B14F-4D97-AF65-F5344CB8AC3E}">
        <p14:creationId xmlns:p14="http://schemas.microsoft.com/office/powerpoint/2010/main" val="38904790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B5D67D-13A7-46C7-92BF-39994FC5F4AD}" type="datetimeFigureOut">
              <a:rPr lang="en-US" smtClean="0"/>
              <a:t>4/8/2014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850BBE-B20A-4715-8312-B92C782DACB4}" type="slidenum">
              <a:rPr lang="en-US" smtClean="0"/>
              <a:t>‹#›</a:t>
            </a:fld>
            <a:endParaRPr lang="en-US"/>
          </a:p>
        </p:txBody>
      </p:sp>
    </p:spTree>
    <p:extLst>
      <p:ext uri="{BB962C8B-B14F-4D97-AF65-F5344CB8AC3E}">
        <p14:creationId xmlns:p14="http://schemas.microsoft.com/office/powerpoint/2010/main" val="59989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EB5D67D-13A7-46C7-92BF-39994FC5F4AD}" type="datetimeFigureOut">
              <a:rPr lang="en-US" smtClean="0"/>
              <a:t>4/8/2014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850BBE-B20A-4715-8312-B92C782DACB4}" type="slidenum">
              <a:rPr lang="en-US" smtClean="0"/>
              <a:t>‹#›</a:t>
            </a:fld>
            <a:endParaRPr lang="en-US"/>
          </a:p>
        </p:txBody>
      </p:sp>
    </p:spTree>
    <p:extLst>
      <p:ext uri="{BB962C8B-B14F-4D97-AF65-F5344CB8AC3E}">
        <p14:creationId xmlns:p14="http://schemas.microsoft.com/office/powerpoint/2010/main" val="32296758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B5D67D-13A7-46C7-92BF-39994FC5F4AD}" type="datetimeFigureOut">
              <a:rPr lang="en-US" smtClean="0"/>
              <a:t>4/8/2014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850BBE-B20A-4715-8312-B92C782DACB4}" type="slidenum">
              <a:rPr lang="en-US" smtClean="0"/>
              <a:t>‹#›</a:t>
            </a:fld>
            <a:endParaRPr lang="en-US"/>
          </a:p>
        </p:txBody>
      </p:sp>
    </p:spTree>
    <p:extLst>
      <p:ext uri="{BB962C8B-B14F-4D97-AF65-F5344CB8AC3E}">
        <p14:creationId xmlns:p14="http://schemas.microsoft.com/office/powerpoint/2010/main" val="33744907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Parental Leave Policies: </a:t>
            </a:r>
            <a:br>
              <a:rPr lang="en-US" dirty="0" smtClean="0"/>
            </a:br>
            <a:r>
              <a:rPr lang="en-US" dirty="0" smtClean="0"/>
              <a:t>An Interim Report</a:t>
            </a:r>
            <a:endParaRPr lang="en-US" dirty="0"/>
          </a:p>
        </p:txBody>
      </p:sp>
      <p:sp>
        <p:nvSpPr>
          <p:cNvPr id="3" name="Subtitle 2"/>
          <p:cNvSpPr>
            <a:spLocks noGrp="1"/>
          </p:cNvSpPr>
          <p:nvPr>
            <p:ph type="subTitle" idx="1"/>
          </p:nvPr>
        </p:nvSpPr>
        <p:spPr/>
        <p:txBody>
          <a:bodyPr/>
          <a:lstStyle/>
          <a:p>
            <a:r>
              <a:rPr lang="en-US" dirty="0" smtClean="0">
                <a:solidFill>
                  <a:srgbClr val="00B050"/>
                </a:solidFill>
              </a:rPr>
              <a:t>Beth Guertal</a:t>
            </a:r>
          </a:p>
          <a:p>
            <a:r>
              <a:rPr lang="en-US" dirty="0" smtClean="0">
                <a:solidFill>
                  <a:srgbClr val="00B050"/>
                </a:solidFill>
              </a:rPr>
              <a:t>Crop, Soil and Environmental Science</a:t>
            </a:r>
          </a:p>
          <a:p>
            <a:r>
              <a:rPr lang="en-US" sz="2400" i="1" dirty="0" smtClean="0">
                <a:solidFill>
                  <a:srgbClr val="00B050"/>
                </a:solidFill>
              </a:rPr>
              <a:t>Chair, Faculty Welfare and Salary Committee</a:t>
            </a:r>
            <a:endParaRPr lang="en-US" sz="2400" i="1" dirty="0">
              <a:solidFill>
                <a:srgbClr val="00B050"/>
              </a:solidFill>
            </a:endParaRPr>
          </a:p>
        </p:txBody>
      </p:sp>
    </p:spTree>
    <p:extLst>
      <p:ext uri="{BB962C8B-B14F-4D97-AF65-F5344CB8AC3E}">
        <p14:creationId xmlns:p14="http://schemas.microsoft.com/office/powerpoint/2010/main" val="35884830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Comparisons</a:t>
            </a:r>
            <a:endParaRPr lang="en-US" dirty="0">
              <a:solidFill>
                <a:srgbClr val="00B05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643767354"/>
              </p:ext>
            </p:extLst>
          </p:nvPr>
        </p:nvGraphicFramePr>
        <p:xfrm>
          <a:off x="457200" y="1600200"/>
          <a:ext cx="8001000" cy="4236720"/>
        </p:xfrm>
        <a:graphic>
          <a:graphicData uri="http://schemas.openxmlformats.org/drawingml/2006/table">
            <a:tbl>
              <a:tblPr firstRow="1" bandRow="1">
                <a:tableStyleId>{5C22544A-7EE6-4342-B048-85BDC9FD1C3A}</a:tableStyleId>
              </a:tblPr>
              <a:tblGrid>
                <a:gridCol w="1752600"/>
                <a:gridCol w="6248400"/>
              </a:tblGrid>
              <a:tr h="370840">
                <a:tc>
                  <a:txBody>
                    <a:bodyPr/>
                    <a:lstStyle/>
                    <a:p>
                      <a:pPr algn="ctr"/>
                      <a:r>
                        <a:rPr lang="en-US" sz="2800" dirty="0" smtClean="0"/>
                        <a:t>School</a:t>
                      </a:r>
                      <a:endParaRPr lang="en-US" sz="2800" dirty="0"/>
                    </a:p>
                  </a:txBody>
                  <a:tcPr/>
                </a:tc>
                <a:tc>
                  <a:txBody>
                    <a:bodyPr/>
                    <a:lstStyle/>
                    <a:p>
                      <a:r>
                        <a:rPr lang="en-US" sz="2800" dirty="0" smtClean="0"/>
                        <a:t>Does your University offer any type of parental/adoptive leave in addition to FML?  If so, how long?</a:t>
                      </a:r>
                      <a:endParaRPr lang="en-US" sz="2800" dirty="0"/>
                    </a:p>
                  </a:txBody>
                  <a:tcPr/>
                </a:tc>
              </a:tr>
              <a:tr h="370840">
                <a:tc>
                  <a:txBody>
                    <a:bodyPr/>
                    <a:lstStyle/>
                    <a:p>
                      <a:r>
                        <a:rPr lang="en-US" dirty="0" smtClean="0"/>
                        <a:t>Purdue</a:t>
                      </a:r>
                      <a:endParaRPr lang="en-US" dirty="0"/>
                    </a:p>
                  </a:txBody>
                  <a:tcPr/>
                </a:tc>
                <a:tc>
                  <a:txBody>
                    <a:bodyPr/>
                    <a:lstStyle/>
                    <a:p>
                      <a:r>
                        <a:rPr lang="en-US" dirty="0" smtClean="0"/>
                        <a:t>YES</a:t>
                      </a:r>
                      <a:endParaRPr lang="en-US" dirty="0"/>
                    </a:p>
                  </a:txBody>
                  <a:tcPr/>
                </a:tc>
              </a:tr>
              <a:tr h="370840">
                <a:tc>
                  <a:txBody>
                    <a:bodyPr/>
                    <a:lstStyle/>
                    <a:p>
                      <a:r>
                        <a:rPr lang="en-US" dirty="0" smtClean="0"/>
                        <a:t>Illinois</a:t>
                      </a:r>
                      <a:endParaRPr lang="en-US" dirty="0"/>
                    </a:p>
                  </a:txBody>
                  <a:tcPr/>
                </a:tc>
                <a:tc>
                  <a:txBody>
                    <a:bodyPr/>
                    <a:lstStyle/>
                    <a:p>
                      <a:r>
                        <a:rPr lang="en-US" dirty="0" smtClean="0"/>
                        <a:t>YES – 2 weeks paid parental leave</a:t>
                      </a:r>
                      <a:endParaRPr lang="en-US" dirty="0"/>
                    </a:p>
                  </a:txBody>
                  <a:tcPr/>
                </a:tc>
              </a:tr>
              <a:tr h="370840">
                <a:tc>
                  <a:txBody>
                    <a:bodyPr/>
                    <a:lstStyle/>
                    <a:p>
                      <a:r>
                        <a:rPr lang="en-US" dirty="0" smtClean="0"/>
                        <a:t>NCSU</a:t>
                      </a:r>
                      <a:endParaRPr lang="en-US" dirty="0"/>
                    </a:p>
                  </a:txBody>
                  <a:tcPr/>
                </a:tc>
                <a:tc>
                  <a:txBody>
                    <a:bodyPr/>
                    <a:lstStyle/>
                    <a:p>
                      <a:r>
                        <a:rPr lang="en-US" dirty="0" smtClean="0"/>
                        <a:t>NO (No sick leave for 9 mo. faculty)</a:t>
                      </a:r>
                      <a:endParaRPr lang="en-US" dirty="0"/>
                    </a:p>
                  </a:txBody>
                  <a:tcPr/>
                </a:tc>
              </a:tr>
              <a:tr h="370840">
                <a:tc>
                  <a:txBody>
                    <a:bodyPr/>
                    <a:lstStyle/>
                    <a:p>
                      <a:r>
                        <a:rPr lang="en-US" dirty="0" smtClean="0"/>
                        <a:t>Oklahoma State</a:t>
                      </a:r>
                      <a:endParaRPr lang="en-US" dirty="0"/>
                    </a:p>
                  </a:txBody>
                  <a:tcPr/>
                </a:tc>
                <a:tc>
                  <a:txBody>
                    <a:bodyPr/>
                    <a:lstStyle/>
                    <a:p>
                      <a:r>
                        <a:rPr lang="en-US" dirty="0" smtClean="0"/>
                        <a:t>NO</a:t>
                      </a:r>
                      <a:endParaRPr lang="en-US" dirty="0"/>
                    </a:p>
                  </a:txBody>
                  <a:tcPr/>
                </a:tc>
              </a:tr>
              <a:tr h="370840">
                <a:tc>
                  <a:txBody>
                    <a:bodyPr/>
                    <a:lstStyle/>
                    <a:p>
                      <a:r>
                        <a:rPr lang="en-US" dirty="0" smtClean="0"/>
                        <a:t>Texas A &amp; M</a:t>
                      </a:r>
                      <a:endParaRPr lang="en-US" dirty="0"/>
                    </a:p>
                  </a:txBody>
                  <a:tcPr/>
                </a:tc>
                <a:tc>
                  <a:txBody>
                    <a:bodyPr/>
                    <a:lstStyle/>
                    <a:p>
                      <a:r>
                        <a:rPr lang="en-US" dirty="0" smtClean="0"/>
                        <a:t>NO</a:t>
                      </a:r>
                      <a:endParaRPr lang="en-US" dirty="0"/>
                    </a:p>
                  </a:txBody>
                  <a:tcPr/>
                </a:tc>
              </a:tr>
              <a:tr h="370840">
                <a:tc>
                  <a:txBody>
                    <a:bodyPr/>
                    <a:lstStyle/>
                    <a:p>
                      <a:r>
                        <a:rPr lang="en-US" dirty="0" smtClean="0"/>
                        <a:t>Florida</a:t>
                      </a:r>
                      <a:endParaRPr lang="en-US" dirty="0"/>
                    </a:p>
                  </a:txBody>
                  <a:tcPr/>
                </a:tc>
                <a:tc>
                  <a:txBody>
                    <a:bodyPr/>
                    <a:lstStyle/>
                    <a:p>
                      <a:r>
                        <a:rPr lang="en-US" dirty="0" smtClean="0"/>
                        <a:t>YES – up to 6 months –</a:t>
                      </a:r>
                      <a:r>
                        <a:rPr lang="en-US" baseline="0" dirty="0" smtClean="0"/>
                        <a:t> but appears to simply be vacation/sick leave</a:t>
                      </a:r>
                      <a:endParaRPr lang="en-US" dirty="0"/>
                    </a:p>
                  </a:txBody>
                  <a:tcPr/>
                </a:tc>
              </a:tr>
              <a:tr h="370840">
                <a:tc>
                  <a:txBody>
                    <a:bodyPr/>
                    <a:lstStyle/>
                    <a:p>
                      <a:r>
                        <a:rPr lang="en-US" dirty="0" smtClean="0"/>
                        <a:t>LSU</a:t>
                      </a:r>
                      <a:endParaRPr lang="en-US" dirty="0"/>
                    </a:p>
                  </a:txBody>
                  <a:tcPr/>
                </a:tc>
                <a:tc>
                  <a:txBody>
                    <a:bodyPr/>
                    <a:lstStyle/>
                    <a:p>
                      <a:r>
                        <a:rPr lang="en-US" dirty="0" smtClean="0"/>
                        <a:t>NO</a:t>
                      </a:r>
                      <a:endParaRPr lang="en-US" dirty="0"/>
                    </a:p>
                  </a:txBody>
                  <a:tcPr/>
                </a:tc>
              </a:tr>
            </a:tbl>
          </a:graphicData>
        </a:graphic>
      </p:graphicFrame>
    </p:spTree>
    <p:extLst>
      <p:ext uri="{BB962C8B-B14F-4D97-AF65-F5344CB8AC3E}">
        <p14:creationId xmlns:p14="http://schemas.microsoft.com/office/powerpoint/2010/main" val="29618473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University of Florida</a:t>
            </a:r>
            <a:endParaRPr lang="en-US" dirty="0">
              <a:solidFill>
                <a:srgbClr val="00B050"/>
              </a:solidFill>
            </a:endParaRPr>
          </a:p>
        </p:txBody>
      </p:sp>
      <p:sp>
        <p:nvSpPr>
          <p:cNvPr id="3" name="Content Placeholder 2"/>
          <p:cNvSpPr>
            <a:spLocks noGrp="1"/>
          </p:cNvSpPr>
          <p:nvPr>
            <p:ph idx="1"/>
          </p:nvPr>
        </p:nvSpPr>
        <p:spPr>
          <a:xfrm>
            <a:off x="609600" y="1600200"/>
            <a:ext cx="7696200" cy="4525963"/>
          </a:xfrm>
        </p:spPr>
        <p:txBody>
          <a:bodyPr>
            <a:noAutofit/>
          </a:bodyPr>
          <a:lstStyle/>
          <a:p>
            <a:pPr marL="0" indent="0" algn="just">
              <a:buNone/>
            </a:pPr>
            <a:r>
              <a:rPr lang="en-US" sz="2400" dirty="0"/>
              <a:t>E</a:t>
            </a:r>
            <a:r>
              <a:rPr lang="en-US" sz="2400" dirty="0" smtClean="0"/>
              <a:t>mployees in leave-accruing positions may request up to 6 weeks of advanced sick or vacation leave for the birth or adoption of a child or the initial placement of a child in the foster care of the employee. Employees may also use their personal accrued leave, unpaid leave, or a combination of paid and unpaid leave, so long as the total parental leave period, including the paid parental leave program, does not exceed a total of six (6) calendar months from the first date leave is used. If being used for foster care, the paid parental leave must be used within the FMLA entitlement period of twelve (12) workweeks.</a:t>
            </a:r>
          </a:p>
          <a:p>
            <a:pPr marL="0" indent="0" algn="just">
              <a:buNone/>
            </a:pPr>
            <a:endParaRPr lang="en-US" sz="2400" dirty="0" smtClean="0"/>
          </a:p>
          <a:p>
            <a:pPr marL="0" indent="0">
              <a:buNone/>
            </a:pPr>
            <a:endParaRPr lang="en-US" sz="2400" dirty="0"/>
          </a:p>
        </p:txBody>
      </p:sp>
    </p:spTree>
    <p:extLst>
      <p:ext uri="{BB962C8B-B14F-4D97-AF65-F5344CB8AC3E}">
        <p14:creationId xmlns:p14="http://schemas.microsoft.com/office/powerpoint/2010/main" val="215460735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Illinois – Parental Leave</a:t>
            </a:r>
            <a:endParaRPr lang="en-US" dirty="0">
              <a:solidFill>
                <a:srgbClr val="00B050"/>
              </a:solidFill>
            </a:endParaRPr>
          </a:p>
        </p:txBody>
      </p:sp>
      <p:sp>
        <p:nvSpPr>
          <p:cNvPr id="3" name="Content Placeholder 2"/>
          <p:cNvSpPr>
            <a:spLocks noGrp="1"/>
          </p:cNvSpPr>
          <p:nvPr>
            <p:ph idx="1"/>
          </p:nvPr>
        </p:nvSpPr>
        <p:spPr/>
        <p:txBody>
          <a:bodyPr>
            <a:noAutofit/>
          </a:bodyPr>
          <a:lstStyle/>
          <a:p>
            <a:r>
              <a:rPr lang="en-US" sz="2000" b="1" dirty="0" smtClean="0"/>
              <a:t>Length of Leave</a:t>
            </a:r>
          </a:p>
          <a:p>
            <a:r>
              <a:rPr lang="en-US" sz="2000" dirty="0" smtClean="0"/>
              <a:t>Eligible employees are granted up to two weeks of leave with pay for parental leave. Parental leave is limited to one leave per twelve-month academic appointment year. For eligible employees, parental leave taken will count toward the 12-week FMLA entitlement.</a:t>
            </a:r>
          </a:p>
          <a:p>
            <a:r>
              <a:rPr lang="en-US" sz="2000" dirty="0" smtClean="0"/>
              <a:t>Parental leave following the birth of a child must be taken in full immediately after the birth or immediately following the child's release from a health care facility to the home.</a:t>
            </a:r>
          </a:p>
          <a:p>
            <a:r>
              <a:rPr lang="en-US" sz="2000" dirty="0" smtClean="0"/>
              <a:t>Parental leave for an adopted child may be taken in full either at the time of initial placement or at the time of legal adoption. </a:t>
            </a:r>
          </a:p>
          <a:p>
            <a:r>
              <a:rPr lang="en-US" sz="2000" dirty="0" smtClean="0"/>
              <a:t>Leave cannot be taken on an intermittent schedule, or on a reduced leave schedule for a period lasting longer than two weeks.</a:t>
            </a:r>
          </a:p>
          <a:p>
            <a:pPr marL="0" indent="0">
              <a:buNone/>
            </a:pPr>
            <a:endParaRPr lang="en-US" sz="2000" dirty="0"/>
          </a:p>
        </p:txBody>
      </p:sp>
    </p:spTree>
    <p:extLst>
      <p:ext uri="{BB962C8B-B14F-4D97-AF65-F5344CB8AC3E}">
        <p14:creationId xmlns:p14="http://schemas.microsoft.com/office/powerpoint/2010/main" val="22729011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Indiana</a:t>
            </a:r>
            <a:endParaRPr lang="en-US" dirty="0">
              <a:solidFill>
                <a:srgbClr val="00B050"/>
              </a:solidFill>
            </a:endParaRPr>
          </a:p>
        </p:txBody>
      </p:sp>
      <p:sp>
        <p:nvSpPr>
          <p:cNvPr id="3" name="Content Placeholder 2"/>
          <p:cNvSpPr>
            <a:spLocks noGrp="1"/>
          </p:cNvSpPr>
          <p:nvPr>
            <p:ph idx="1"/>
          </p:nvPr>
        </p:nvSpPr>
        <p:spPr>
          <a:xfrm>
            <a:off x="457200" y="1371600"/>
            <a:ext cx="8229600" cy="4525963"/>
          </a:xfrm>
        </p:spPr>
        <p:txBody>
          <a:bodyPr>
            <a:noAutofit/>
          </a:bodyPr>
          <a:lstStyle/>
          <a:p>
            <a:r>
              <a:rPr lang="en-US" sz="2000" dirty="0" smtClean="0"/>
              <a:t>Family leave provides eligible academic appointees with up to twelve weeks of fully paid leave.</a:t>
            </a:r>
          </a:p>
          <a:p>
            <a:r>
              <a:rPr lang="en-US" sz="2000" dirty="0" smtClean="0"/>
              <a:t>For the birth or adoption of a child by the academic appointee or the academic appointee’s spouse or domestic partner, or the primary care of an eligible family member with a serious health condition.</a:t>
            </a:r>
          </a:p>
          <a:p>
            <a:r>
              <a:rPr lang="en-US" sz="2000" dirty="0" smtClean="0"/>
              <a:t>Both 10- and 12-month academic appointees are eligible for family leave after two years of continuous full-time Indiana University service. Visiting, adjunct, part-time, post-doctoral, and intermittent appointees are not eligible for family leave.</a:t>
            </a:r>
          </a:p>
          <a:p>
            <a:r>
              <a:rPr lang="en-US" sz="2000" dirty="0"/>
              <a:t>Academic appointees may take family leave up to twice every five years, but the appointee must return to full-­time service for at least one fall or spring semester between leaves. Appointees in non-teaching appointments must return for at least five months. </a:t>
            </a:r>
            <a:endParaRPr lang="en-US" sz="2000" dirty="0" smtClean="0"/>
          </a:p>
        </p:txBody>
      </p:sp>
    </p:spTree>
    <p:extLst>
      <p:ext uri="{BB962C8B-B14F-4D97-AF65-F5344CB8AC3E}">
        <p14:creationId xmlns:p14="http://schemas.microsoft.com/office/powerpoint/2010/main" val="6348084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Purdue</a:t>
            </a:r>
            <a:endParaRPr lang="en-US" dirty="0">
              <a:solidFill>
                <a:srgbClr val="00B050"/>
              </a:solidFill>
            </a:endParaRPr>
          </a:p>
        </p:txBody>
      </p:sp>
      <p:sp>
        <p:nvSpPr>
          <p:cNvPr id="3" name="Content Placeholder 2"/>
          <p:cNvSpPr>
            <a:spLocks noGrp="1"/>
          </p:cNvSpPr>
          <p:nvPr>
            <p:ph idx="1"/>
          </p:nvPr>
        </p:nvSpPr>
        <p:spPr/>
        <p:txBody>
          <a:bodyPr>
            <a:normAutofit/>
          </a:bodyPr>
          <a:lstStyle/>
          <a:p>
            <a:pPr marL="0" indent="0">
              <a:buNone/>
            </a:pPr>
            <a:r>
              <a:rPr lang="en-US" sz="2800" dirty="0" smtClean="0"/>
              <a:t>It is the policy of Purdue University to provide Paid Parental Leave to benefits-eligible employees, including graduate student employees, due to the birth of an employee's child or the placement within an employee's home of an adopted child. This policy will run concurrently with Family and Medical Leave Act (FMLA) leave, in cases where an employee is eligible for FMLA leave. This policy is in effect for childbirth or adoptions occurring on or after October 1, 2008. </a:t>
            </a:r>
          </a:p>
          <a:p>
            <a:pPr marL="0" indent="0">
              <a:buNone/>
            </a:pPr>
            <a:endParaRPr lang="en-US" sz="2800" dirty="0" smtClean="0"/>
          </a:p>
          <a:p>
            <a:pPr marL="0" indent="0">
              <a:buNone/>
            </a:pPr>
            <a:endParaRPr lang="en-US" sz="2800" dirty="0"/>
          </a:p>
        </p:txBody>
      </p:sp>
    </p:spTree>
    <p:extLst>
      <p:ext uri="{BB962C8B-B14F-4D97-AF65-F5344CB8AC3E}">
        <p14:creationId xmlns:p14="http://schemas.microsoft.com/office/powerpoint/2010/main" val="6266348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US" dirty="0" smtClean="0">
                <a:solidFill>
                  <a:srgbClr val="00B050"/>
                </a:solidFill>
              </a:rPr>
              <a:t>Purdue</a:t>
            </a:r>
            <a:endParaRPr lang="en-US" dirty="0">
              <a:solidFill>
                <a:srgbClr val="00B05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00426730"/>
              </p:ext>
            </p:extLst>
          </p:nvPr>
        </p:nvGraphicFramePr>
        <p:xfrm>
          <a:off x="381000" y="1066800"/>
          <a:ext cx="8382000" cy="5256490"/>
        </p:xfrm>
        <a:graphic>
          <a:graphicData uri="http://schemas.openxmlformats.org/drawingml/2006/table">
            <a:tbl>
              <a:tblPr/>
              <a:tblGrid>
                <a:gridCol w="1745259"/>
                <a:gridCol w="6636741"/>
              </a:tblGrid>
              <a:tr h="254984">
                <a:tc>
                  <a:txBody>
                    <a:bodyPr/>
                    <a:lstStyle/>
                    <a:p>
                      <a:pPr algn="ctr"/>
                      <a:r>
                        <a:rPr lang="en-US" sz="1800" b="1" dirty="0"/>
                        <a:t>Word</a:t>
                      </a:r>
                    </a:p>
                  </a:txBody>
                  <a:tcPr marL="63746" marR="63746" marT="31873" marB="31873">
                    <a:lnL>
                      <a:noFill/>
                    </a:lnL>
                    <a:lnR>
                      <a:noFill/>
                    </a:lnR>
                    <a:lnT>
                      <a:noFill/>
                    </a:lnT>
                    <a:lnB>
                      <a:noFill/>
                    </a:lnB>
                  </a:tcPr>
                </a:tc>
                <a:tc>
                  <a:txBody>
                    <a:bodyPr/>
                    <a:lstStyle/>
                    <a:p>
                      <a:pPr algn="ctr"/>
                      <a:r>
                        <a:rPr lang="en-US" sz="1800" b="1" dirty="0"/>
                        <a:t>Definition</a:t>
                      </a:r>
                    </a:p>
                  </a:txBody>
                  <a:tcPr marL="63746" marR="63746" marT="31873" marB="31873">
                    <a:lnL>
                      <a:noFill/>
                    </a:lnL>
                    <a:lnR>
                      <a:noFill/>
                    </a:lnR>
                    <a:lnT>
                      <a:noFill/>
                    </a:lnT>
                    <a:lnB>
                      <a:noFill/>
                    </a:lnB>
                  </a:tcPr>
                </a:tc>
              </a:tr>
              <a:tr h="1019935">
                <a:tc>
                  <a:txBody>
                    <a:bodyPr/>
                    <a:lstStyle/>
                    <a:p>
                      <a:r>
                        <a:rPr lang="en-US" sz="1800"/>
                        <a:t>Eligible Employee </a:t>
                      </a:r>
                    </a:p>
                  </a:txBody>
                  <a:tcPr marL="63746" marR="63746" marT="31873" marB="31873">
                    <a:lnL>
                      <a:noFill/>
                    </a:lnL>
                    <a:lnR>
                      <a:noFill/>
                    </a:lnR>
                    <a:lnT>
                      <a:noFill/>
                    </a:lnT>
                    <a:lnB>
                      <a:noFill/>
                    </a:lnB>
                  </a:tcPr>
                </a:tc>
                <a:tc>
                  <a:txBody>
                    <a:bodyPr/>
                    <a:lstStyle/>
                    <a:p>
                      <a:r>
                        <a:rPr lang="en-US" sz="1800" dirty="0"/>
                        <a:t>An employee who has been employed by the University for at least one continuous year (12 months) half-time or more in a benefits-eligible faculty or staff position, a graduate student employee position, or a benefits-eligible post-doc position. </a:t>
                      </a:r>
                    </a:p>
                  </a:txBody>
                  <a:tcPr marL="63746" marR="63746" marT="31873" marB="31873">
                    <a:lnL>
                      <a:noFill/>
                    </a:lnL>
                    <a:lnR>
                      <a:noFill/>
                    </a:lnR>
                    <a:lnT>
                      <a:noFill/>
                    </a:lnT>
                    <a:lnB>
                      <a:noFill/>
                    </a:lnB>
                  </a:tcPr>
                </a:tc>
              </a:tr>
              <a:tr h="828697">
                <a:tc>
                  <a:txBody>
                    <a:bodyPr/>
                    <a:lstStyle/>
                    <a:p>
                      <a:r>
                        <a:rPr lang="en-US" sz="1800"/>
                        <a:t>Family and Medical Leave Act or FMLA</a:t>
                      </a:r>
                    </a:p>
                  </a:txBody>
                  <a:tcPr marL="63746" marR="63746" marT="31873" marB="31873">
                    <a:lnL>
                      <a:noFill/>
                    </a:lnL>
                    <a:lnR>
                      <a:noFill/>
                    </a:lnR>
                    <a:lnT>
                      <a:noFill/>
                    </a:lnT>
                    <a:lnB>
                      <a:noFill/>
                    </a:lnB>
                  </a:tcPr>
                </a:tc>
                <a:tc>
                  <a:txBody>
                    <a:bodyPr/>
                    <a:lstStyle/>
                    <a:p>
                      <a:r>
                        <a:rPr lang="en-US" sz="1800"/>
                        <a:t>The Family and Medical Leave Act of 1993, 29 U.S.C. § 2611 et. seq.</a:t>
                      </a:r>
                    </a:p>
                  </a:txBody>
                  <a:tcPr marL="63746" marR="63746" marT="31873" marB="31873">
                    <a:lnL>
                      <a:noFill/>
                    </a:lnL>
                    <a:lnR>
                      <a:noFill/>
                    </a:lnR>
                    <a:lnT>
                      <a:noFill/>
                    </a:lnT>
                    <a:lnB>
                      <a:noFill/>
                    </a:lnB>
                  </a:tcPr>
                </a:tc>
              </a:tr>
              <a:tr h="1211173">
                <a:tc>
                  <a:txBody>
                    <a:bodyPr/>
                    <a:lstStyle/>
                    <a:p>
                      <a:r>
                        <a:rPr lang="en-US" sz="1800"/>
                        <a:t>Parent</a:t>
                      </a:r>
                    </a:p>
                  </a:txBody>
                  <a:tcPr marL="63746" marR="63746" marT="31873" marB="31873">
                    <a:lnL>
                      <a:noFill/>
                    </a:lnL>
                    <a:lnR>
                      <a:noFill/>
                    </a:lnR>
                    <a:lnT>
                      <a:noFill/>
                    </a:lnT>
                    <a:lnB>
                      <a:noFill/>
                    </a:lnB>
                  </a:tcPr>
                </a:tc>
                <a:tc>
                  <a:txBody>
                    <a:bodyPr/>
                    <a:lstStyle/>
                    <a:p>
                      <a:r>
                        <a:rPr lang="en-US" sz="1800"/>
                        <a:t>A male or female faculty or staff member, graduate student employee, or post-doc who is a birth mother; a father of the birth child; a same-sex domestic partner of the birth mother; a same-sex domestic partner of the birth father; an adoptive mother or father; a same-sex domestic partner of an adoptive mother or father. </a:t>
                      </a:r>
                    </a:p>
                  </a:txBody>
                  <a:tcPr marL="63746" marR="63746" marT="31873" marB="31873">
                    <a:lnL>
                      <a:noFill/>
                    </a:lnL>
                    <a:lnR>
                      <a:noFill/>
                    </a:lnR>
                    <a:lnT>
                      <a:noFill/>
                    </a:lnT>
                    <a:lnB>
                      <a:noFill/>
                    </a:lnB>
                  </a:tcPr>
                </a:tc>
              </a:tr>
              <a:tr h="1211173">
                <a:tc>
                  <a:txBody>
                    <a:bodyPr/>
                    <a:lstStyle/>
                    <a:p>
                      <a:r>
                        <a:rPr lang="en-US" sz="1800"/>
                        <a:t>Paid Parental Leave </a:t>
                      </a:r>
                    </a:p>
                  </a:txBody>
                  <a:tcPr marL="63746" marR="63746" marT="31873" marB="31873">
                    <a:lnL>
                      <a:noFill/>
                    </a:lnL>
                    <a:lnR>
                      <a:noFill/>
                    </a:lnR>
                    <a:lnT>
                      <a:noFill/>
                    </a:lnT>
                    <a:lnB>
                      <a:noFill/>
                    </a:lnB>
                  </a:tcPr>
                </a:tc>
                <a:tc>
                  <a:txBody>
                    <a:bodyPr/>
                    <a:lstStyle/>
                    <a:p>
                      <a:r>
                        <a:rPr lang="en-US" sz="1800" dirty="0"/>
                        <a:t>A period of paid leave of absence (that does not reduce an Eligible Employee's balance of any other paid leave such as sick, vacation, or personal business days or personal holiday) for the purpose of recovery from the birth of a child; and/or, to bond with a newborn or with a newly-adopted child under the age of 18. </a:t>
                      </a:r>
                    </a:p>
                  </a:txBody>
                  <a:tcPr marL="63746" marR="63746" marT="31873" marB="31873">
                    <a:lnL>
                      <a:noFill/>
                    </a:lnL>
                    <a:lnR>
                      <a:noFill/>
                    </a:lnR>
                    <a:lnT>
                      <a:noFill/>
                    </a:lnT>
                    <a:lnB>
                      <a:noFill/>
                    </a:lnB>
                  </a:tcPr>
                </a:tc>
              </a:tr>
            </a:tbl>
          </a:graphicData>
        </a:graphic>
      </p:graphicFrame>
      <p:sp>
        <p:nvSpPr>
          <p:cNvPr id="3" name="TextBox 2"/>
          <p:cNvSpPr txBox="1"/>
          <p:nvPr/>
        </p:nvSpPr>
        <p:spPr>
          <a:xfrm>
            <a:off x="228600" y="6395966"/>
            <a:ext cx="2933047" cy="369332"/>
          </a:xfrm>
          <a:prstGeom prst="rect">
            <a:avLst/>
          </a:prstGeom>
          <a:noFill/>
        </p:spPr>
        <p:txBody>
          <a:bodyPr wrap="none" rtlCol="0">
            <a:spAutoFit/>
          </a:bodyPr>
          <a:lstStyle/>
          <a:p>
            <a:r>
              <a:rPr lang="en-US" dirty="0" smtClean="0"/>
              <a:t>240 hours total for paid leave</a:t>
            </a:r>
            <a:endParaRPr lang="en-US" dirty="0"/>
          </a:p>
        </p:txBody>
      </p:sp>
    </p:spTree>
    <p:extLst>
      <p:ext uri="{BB962C8B-B14F-4D97-AF65-F5344CB8AC3E}">
        <p14:creationId xmlns:p14="http://schemas.microsoft.com/office/powerpoint/2010/main" val="42020943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Summary</a:t>
            </a:r>
            <a:endParaRPr lang="en-US" dirty="0">
              <a:solidFill>
                <a:srgbClr val="00B050"/>
              </a:solidFill>
            </a:endParaRPr>
          </a:p>
        </p:txBody>
      </p:sp>
      <p:sp>
        <p:nvSpPr>
          <p:cNvPr id="3" name="Content Placeholder 2"/>
          <p:cNvSpPr>
            <a:spLocks noGrp="1"/>
          </p:cNvSpPr>
          <p:nvPr>
            <p:ph idx="1"/>
          </p:nvPr>
        </p:nvSpPr>
        <p:spPr>
          <a:xfrm>
            <a:off x="457200" y="1447800"/>
            <a:ext cx="8229600" cy="4525963"/>
          </a:xfrm>
        </p:spPr>
        <p:txBody>
          <a:bodyPr>
            <a:normAutofit/>
          </a:bodyPr>
          <a:lstStyle/>
          <a:p>
            <a:r>
              <a:rPr lang="en-US" sz="2400" dirty="0" smtClean="0"/>
              <a:t>Of our ‘snapshot’ survey, very few schools offer parental benefits beyond FMLA and use of an individual’s accrued sick and/or vacation leave. </a:t>
            </a:r>
          </a:p>
          <a:p>
            <a:r>
              <a:rPr lang="en-US" sz="2400" dirty="0" smtClean="0"/>
              <a:t>Additional paid parental leave may be offered for a short period – 2 weeks.</a:t>
            </a:r>
          </a:p>
          <a:p>
            <a:r>
              <a:rPr lang="en-US" sz="2400" dirty="0" smtClean="0"/>
              <a:t>Typically for all faculty, regardless of appointment (</a:t>
            </a:r>
            <a:r>
              <a:rPr lang="en-US" sz="2400" i="1" dirty="0" err="1" smtClean="0"/>
              <a:t>eg</a:t>
            </a:r>
            <a:r>
              <a:rPr lang="en-US" sz="2400" i="1" dirty="0" smtClean="0"/>
              <a:t>:</a:t>
            </a:r>
            <a:r>
              <a:rPr lang="en-US" sz="2400" dirty="0" smtClean="0"/>
              <a:t> 12, 10 , 9 mo.).</a:t>
            </a:r>
          </a:p>
          <a:p>
            <a:r>
              <a:rPr lang="en-US" sz="2400" dirty="0" smtClean="0"/>
              <a:t>Some other requirements as well (must have been employed for one year, etc.).</a:t>
            </a:r>
          </a:p>
          <a:p>
            <a:r>
              <a:rPr lang="en-US" sz="2400" dirty="0" smtClean="0"/>
              <a:t>Other University staff are typically included, but often not post-docs or graduate students.</a:t>
            </a:r>
          </a:p>
          <a:p>
            <a:endParaRPr lang="en-US" sz="2400" dirty="0"/>
          </a:p>
        </p:txBody>
      </p:sp>
    </p:spTree>
    <p:extLst>
      <p:ext uri="{BB962C8B-B14F-4D97-AF65-F5344CB8AC3E}">
        <p14:creationId xmlns:p14="http://schemas.microsoft.com/office/powerpoint/2010/main" val="160530077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00B050"/>
                </a:solidFill>
              </a:rPr>
              <a:t>T</a:t>
            </a:r>
            <a:r>
              <a:rPr lang="en-US" dirty="0" smtClean="0">
                <a:solidFill>
                  <a:srgbClr val="00B050"/>
                </a:solidFill>
              </a:rPr>
              <a:t>hanks to the Committee</a:t>
            </a:r>
            <a:endParaRPr lang="en-US" dirty="0">
              <a:solidFill>
                <a:srgbClr val="00B050"/>
              </a:solidFill>
            </a:endParaRPr>
          </a:p>
        </p:txBody>
      </p:sp>
      <p:sp>
        <p:nvSpPr>
          <p:cNvPr id="5" name="Rectangle 4"/>
          <p:cNvSpPr/>
          <p:nvPr/>
        </p:nvSpPr>
        <p:spPr>
          <a:xfrm>
            <a:off x="685800" y="1600200"/>
            <a:ext cx="7696200" cy="4832092"/>
          </a:xfrm>
          <a:prstGeom prst="rect">
            <a:avLst/>
          </a:prstGeom>
        </p:spPr>
        <p:txBody>
          <a:bodyPr wrap="square">
            <a:spAutoFit/>
          </a:bodyPr>
          <a:lstStyle/>
          <a:p>
            <a:r>
              <a:rPr lang="en-US" sz="2800" dirty="0" smtClean="0"/>
              <a:t>Barbara </a:t>
            </a:r>
            <a:r>
              <a:rPr lang="en-US" sz="2800" dirty="0"/>
              <a:t>Wilder, Nursing – 2014</a:t>
            </a:r>
          </a:p>
          <a:p>
            <a:r>
              <a:rPr lang="en-US" sz="2800" dirty="0" smtClean="0"/>
              <a:t>Douglas </a:t>
            </a:r>
            <a:r>
              <a:rPr lang="en-US" sz="2800" dirty="0"/>
              <a:t>Rosener, Music – 2014</a:t>
            </a:r>
          </a:p>
          <a:p>
            <a:r>
              <a:rPr lang="en-US" sz="2800" dirty="0"/>
              <a:t>Yolanda Brady, Agriculture – 2015</a:t>
            </a:r>
          </a:p>
          <a:p>
            <a:r>
              <a:rPr lang="en-US" sz="2800" dirty="0"/>
              <a:t>Jennifer Mueller, Accounting, COB– 2015</a:t>
            </a:r>
          </a:p>
          <a:p>
            <a:r>
              <a:rPr lang="en-US" sz="2800" dirty="0"/>
              <a:t>Lindsay Walker, Liberal Arts – 2015</a:t>
            </a:r>
          </a:p>
          <a:p>
            <a:r>
              <a:rPr lang="en-US" sz="2800" dirty="0"/>
              <a:t>Ivan Watts, Education – 2015</a:t>
            </a:r>
          </a:p>
          <a:p>
            <a:r>
              <a:rPr lang="en-US" sz="2800" dirty="0"/>
              <a:t>William Kelly, Political Science – 2016</a:t>
            </a:r>
          </a:p>
          <a:p>
            <a:r>
              <a:rPr lang="en-US" sz="2800" dirty="0" smtClean="0"/>
              <a:t>Karla </a:t>
            </a:r>
            <a:r>
              <a:rPr lang="en-US" sz="2800" dirty="0"/>
              <a:t>McCormick, Payroll &amp; Employee Benefits – Continuing</a:t>
            </a:r>
          </a:p>
          <a:p>
            <a:r>
              <a:rPr lang="en-US" sz="2800" dirty="0" smtClean="0"/>
              <a:t>Joel </a:t>
            </a:r>
            <a:r>
              <a:rPr lang="en-US" sz="2800" dirty="0"/>
              <a:t>Hunter – 2014</a:t>
            </a:r>
          </a:p>
          <a:p>
            <a:r>
              <a:rPr lang="en-US" sz="2800" dirty="0" smtClean="0"/>
              <a:t>Jayne </a:t>
            </a:r>
            <a:r>
              <a:rPr lang="en-US" sz="2800" dirty="0"/>
              <a:t>Kucera – 2016</a:t>
            </a:r>
          </a:p>
        </p:txBody>
      </p:sp>
    </p:spTree>
    <p:extLst>
      <p:ext uri="{BB962C8B-B14F-4D97-AF65-F5344CB8AC3E}">
        <p14:creationId xmlns:p14="http://schemas.microsoft.com/office/powerpoint/2010/main" val="24966921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Also thanks to the expertise of:</a:t>
            </a:r>
            <a:endParaRPr lang="en-US" dirty="0">
              <a:solidFill>
                <a:srgbClr val="00B050"/>
              </a:solidFill>
            </a:endParaRPr>
          </a:p>
        </p:txBody>
      </p:sp>
      <p:sp>
        <p:nvSpPr>
          <p:cNvPr id="3" name="Content Placeholder 2"/>
          <p:cNvSpPr>
            <a:spLocks noGrp="1"/>
          </p:cNvSpPr>
          <p:nvPr>
            <p:ph idx="1"/>
          </p:nvPr>
        </p:nvSpPr>
        <p:spPr/>
        <p:txBody>
          <a:bodyPr/>
          <a:lstStyle/>
          <a:p>
            <a:r>
              <a:rPr lang="en-US" dirty="0" smtClean="0"/>
              <a:t>Karla McCormick</a:t>
            </a:r>
          </a:p>
          <a:p>
            <a:r>
              <a:rPr lang="en-US" dirty="0" smtClean="0"/>
              <a:t>Kerry Ransel</a:t>
            </a:r>
          </a:p>
          <a:p>
            <a:r>
              <a:rPr lang="en-US" dirty="0" smtClean="0"/>
              <a:t>Lynne Hammond</a:t>
            </a:r>
          </a:p>
          <a:p>
            <a:r>
              <a:rPr lang="en-US" dirty="0" smtClean="0"/>
              <a:t>Linda Maxwell-Evans</a:t>
            </a:r>
            <a:endParaRPr lang="en-US" dirty="0"/>
          </a:p>
        </p:txBody>
      </p:sp>
    </p:spTree>
    <p:extLst>
      <p:ext uri="{BB962C8B-B14F-4D97-AF65-F5344CB8AC3E}">
        <p14:creationId xmlns:p14="http://schemas.microsoft.com/office/powerpoint/2010/main" val="11064432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9634"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762000"/>
            <a:ext cx="8229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2502298" y="228600"/>
            <a:ext cx="4222887" cy="523220"/>
          </a:xfrm>
          <a:prstGeom prst="rect">
            <a:avLst/>
          </a:prstGeom>
          <a:noFill/>
        </p:spPr>
        <p:txBody>
          <a:bodyPr wrap="none" rtlCol="0">
            <a:spAutoFit/>
          </a:bodyPr>
          <a:lstStyle/>
          <a:p>
            <a:r>
              <a:rPr lang="en-US" sz="2800" b="1" dirty="0" smtClean="0">
                <a:solidFill>
                  <a:srgbClr val="00B050"/>
                </a:solidFill>
              </a:rPr>
              <a:t>THANK YOU – QUESTIONS?</a:t>
            </a:r>
            <a:endParaRPr lang="en-US" sz="2800" b="1" dirty="0">
              <a:solidFill>
                <a:srgbClr val="00B050"/>
              </a:solidFill>
            </a:endParaRPr>
          </a:p>
        </p:txBody>
      </p:sp>
    </p:spTree>
    <p:extLst>
      <p:ext uri="{BB962C8B-B14F-4D97-AF65-F5344CB8AC3E}">
        <p14:creationId xmlns:p14="http://schemas.microsoft.com/office/powerpoint/2010/main" val="415819055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457200"/>
            <a:ext cx="7543800" cy="5509200"/>
          </a:xfrm>
          <a:prstGeom prst="rect">
            <a:avLst/>
          </a:prstGeom>
        </p:spPr>
        <p:txBody>
          <a:bodyPr wrap="square">
            <a:spAutoFit/>
          </a:bodyPr>
          <a:lstStyle/>
          <a:p>
            <a:r>
              <a:rPr lang="en-US" sz="2800" dirty="0" smtClean="0">
                <a:solidFill>
                  <a:srgbClr val="00B050"/>
                </a:solidFill>
              </a:rPr>
              <a:t>Family and Medical Leave Act - Overview </a:t>
            </a:r>
          </a:p>
          <a:p>
            <a:endParaRPr lang="en-US" dirty="0" smtClean="0"/>
          </a:p>
          <a:p>
            <a:r>
              <a:rPr lang="en-US" dirty="0" smtClean="0"/>
              <a:t>The FMLA entitles eligible employees of covered employers to take unpaid, job-protected leave for specified family and medical reasons with continuation of group health insurance coverage under the same terms and conditions as if the employee had not taken leave. Eligible employees are entitled to: </a:t>
            </a:r>
          </a:p>
          <a:p>
            <a:endParaRPr lang="en-US" dirty="0" smtClean="0"/>
          </a:p>
          <a:p>
            <a:pPr marL="285750" indent="-285750">
              <a:buFont typeface="Arial" panose="020B0604020202020204" pitchFamily="34" charset="0"/>
              <a:buChar char="•"/>
            </a:pPr>
            <a:r>
              <a:rPr lang="en-US" dirty="0" smtClean="0"/>
              <a:t>Twelve workweeks of leave in a 12-month period for:</a:t>
            </a:r>
          </a:p>
          <a:p>
            <a:pPr marL="285750" indent="-285750">
              <a:buFont typeface="Arial" panose="020B0604020202020204" pitchFamily="34" charset="0"/>
              <a:buChar char="•"/>
            </a:pPr>
            <a:r>
              <a:rPr lang="en-US" dirty="0" smtClean="0"/>
              <a:t>the birth of a child and to care for the newborn child within one year of birth; </a:t>
            </a:r>
          </a:p>
          <a:p>
            <a:pPr marL="285750" indent="-285750">
              <a:buFont typeface="Arial" panose="020B0604020202020204" pitchFamily="34" charset="0"/>
              <a:buChar char="•"/>
            </a:pPr>
            <a:r>
              <a:rPr lang="en-US" dirty="0" smtClean="0"/>
              <a:t>the placement with the employee of a child for adoption or foster care and to care for the newly placed child within one year of placement; </a:t>
            </a:r>
          </a:p>
          <a:p>
            <a:pPr marL="285750" indent="-285750">
              <a:buFont typeface="Arial" panose="020B0604020202020204" pitchFamily="34" charset="0"/>
              <a:buChar char="•"/>
            </a:pPr>
            <a:r>
              <a:rPr lang="en-US" dirty="0" smtClean="0"/>
              <a:t>to care for the employee’s spouse, child, or parent who has a serious health condition; </a:t>
            </a:r>
          </a:p>
          <a:p>
            <a:pPr marL="285750" indent="-285750">
              <a:buFont typeface="Arial" panose="020B0604020202020204" pitchFamily="34" charset="0"/>
              <a:buChar char="•"/>
            </a:pPr>
            <a:r>
              <a:rPr lang="en-US" dirty="0" smtClean="0"/>
              <a:t>a serious health condition that makes the employee unable to perform the essential functions of his or her job;</a:t>
            </a:r>
          </a:p>
          <a:p>
            <a:pPr marL="285750" indent="-285750">
              <a:buFont typeface="Arial" panose="020B0604020202020204" pitchFamily="34" charset="0"/>
              <a:buChar char="•"/>
            </a:pPr>
            <a:r>
              <a:rPr lang="en-US" dirty="0" smtClean="0"/>
              <a:t>any qualifying exigency arising out of the fact that the employee’s spouse, son, daughter, or parent is a covered military member on “covered active duty;”</a:t>
            </a:r>
            <a:endParaRPr lang="en-US" dirty="0"/>
          </a:p>
        </p:txBody>
      </p:sp>
    </p:spTree>
    <p:extLst>
      <p:ext uri="{BB962C8B-B14F-4D97-AF65-F5344CB8AC3E}">
        <p14:creationId xmlns:p14="http://schemas.microsoft.com/office/powerpoint/2010/main" val="37857859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The </a:t>
            </a:r>
            <a:r>
              <a:rPr lang="en-US" dirty="0" err="1" smtClean="0">
                <a:solidFill>
                  <a:srgbClr val="00B050"/>
                </a:solidFill>
              </a:rPr>
              <a:t>Nitty</a:t>
            </a:r>
            <a:r>
              <a:rPr lang="en-US" dirty="0" smtClean="0">
                <a:solidFill>
                  <a:srgbClr val="00B050"/>
                </a:solidFill>
              </a:rPr>
              <a:t> Gritty</a:t>
            </a:r>
            <a:endParaRPr lang="en-US" dirty="0">
              <a:solidFill>
                <a:srgbClr val="00B050"/>
              </a:solidFill>
            </a:endParaRPr>
          </a:p>
        </p:txBody>
      </p:sp>
      <p:sp>
        <p:nvSpPr>
          <p:cNvPr id="3" name="Content Placeholder 2"/>
          <p:cNvSpPr>
            <a:spLocks noGrp="1"/>
          </p:cNvSpPr>
          <p:nvPr>
            <p:ph idx="1"/>
          </p:nvPr>
        </p:nvSpPr>
        <p:spPr>
          <a:xfrm>
            <a:off x="533400" y="1524000"/>
            <a:ext cx="8229600" cy="4525963"/>
          </a:xfrm>
        </p:spPr>
        <p:txBody>
          <a:bodyPr>
            <a:normAutofit fontScale="92500" lnSpcReduction="20000"/>
          </a:bodyPr>
          <a:lstStyle/>
          <a:p>
            <a:r>
              <a:rPr lang="en-US" dirty="0" smtClean="0"/>
              <a:t>FMLA can be taken intermittently, but a doctor must document this need.</a:t>
            </a:r>
          </a:p>
          <a:p>
            <a:r>
              <a:rPr lang="en-US" dirty="0" smtClean="0"/>
              <a:t>FMLA is managed by HR, is required by law and is unpaid.</a:t>
            </a:r>
          </a:p>
          <a:p>
            <a:r>
              <a:rPr lang="en-US" dirty="0" smtClean="0"/>
              <a:t>FMLA protects the job.</a:t>
            </a:r>
          </a:p>
          <a:p>
            <a:r>
              <a:rPr lang="en-US" dirty="0" smtClean="0"/>
              <a:t>Job protection does not necessarily end when FMLA ends (other Federal protections may apply).</a:t>
            </a:r>
          </a:p>
          <a:p>
            <a:r>
              <a:rPr lang="en-US" dirty="0" smtClean="0"/>
              <a:t>To use FMLA one must have worked 1250 hours in the year (2080 hours = fulltime).</a:t>
            </a:r>
          </a:p>
        </p:txBody>
      </p:sp>
    </p:spTree>
    <p:extLst>
      <p:ext uri="{BB962C8B-B14F-4D97-AF65-F5344CB8AC3E}">
        <p14:creationId xmlns:p14="http://schemas.microsoft.com/office/powerpoint/2010/main" val="229229899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28600"/>
            <a:ext cx="8229600" cy="1143000"/>
          </a:xfrm>
        </p:spPr>
        <p:txBody>
          <a:bodyPr/>
          <a:lstStyle/>
          <a:p>
            <a:r>
              <a:rPr lang="en-US" dirty="0" smtClean="0">
                <a:solidFill>
                  <a:srgbClr val="00B050"/>
                </a:solidFill>
              </a:rPr>
              <a:t>What Auburn Offers</a:t>
            </a:r>
            <a:endParaRPr lang="en-US" dirty="0">
              <a:solidFill>
                <a:srgbClr val="00B050"/>
              </a:solidFill>
            </a:endParaRPr>
          </a:p>
        </p:txBody>
      </p:sp>
      <p:sp>
        <p:nvSpPr>
          <p:cNvPr id="3" name="Content Placeholder 2"/>
          <p:cNvSpPr>
            <a:spLocks noGrp="1"/>
          </p:cNvSpPr>
          <p:nvPr>
            <p:ph idx="1"/>
          </p:nvPr>
        </p:nvSpPr>
        <p:spPr>
          <a:xfrm>
            <a:off x="457200" y="1447800"/>
            <a:ext cx="8229600" cy="4525963"/>
          </a:xfrm>
        </p:spPr>
        <p:txBody>
          <a:bodyPr>
            <a:noAutofit/>
          </a:bodyPr>
          <a:lstStyle/>
          <a:p>
            <a:r>
              <a:rPr lang="en-US" sz="2400" dirty="0" smtClean="0"/>
              <a:t>SCP – Salary Continuation Plan - a short term disability benefit.  Managed through payroll and benefits.</a:t>
            </a:r>
          </a:p>
          <a:p>
            <a:r>
              <a:rPr lang="en-US" sz="2400" dirty="0" smtClean="0"/>
              <a:t>SCP is managed internally.  Requires medical certification – a doctor says that you are unable to come to work.</a:t>
            </a:r>
          </a:p>
          <a:p>
            <a:r>
              <a:rPr lang="en-US" sz="2400" dirty="0" smtClean="0"/>
              <a:t>No stated limit for how many times or how often a person may apply for SCP.</a:t>
            </a:r>
          </a:p>
          <a:p>
            <a:r>
              <a:rPr lang="en-US" sz="2400" dirty="0" smtClean="0"/>
              <a:t>There is a one year of employment qualifying period.</a:t>
            </a:r>
          </a:p>
          <a:p>
            <a:r>
              <a:rPr lang="en-US" sz="2400" dirty="0" smtClean="0"/>
              <a:t>SCP is two parts:</a:t>
            </a:r>
          </a:p>
          <a:p>
            <a:pPr lvl="1"/>
            <a:r>
              <a:rPr lang="en-US" sz="2000" dirty="0" smtClean="0"/>
              <a:t>Use sick leave at 100% pay.</a:t>
            </a:r>
          </a:p>
          <a:p>
            <a:pPr lvl="1"/>
            <a:r>
              <a:rPr lang="en-US" sz="2000" dirty="0" smtClean="0"/>
              <a:t>SCP at 60% of pay.</a:t>
            </a:r>
          </a:p>
          <a:p>
            <a:pPr lvl="1"/>
            <a:r>
              <a:rPr lang="en-US" sz="2000" dirty="0" smtClean="0"/>
              <a:t>It is a total: sick leave + SCP = 6 months</a:t>
            </a:r>
          </a:p>
          <a:p>
            <a:pPr lvl="1"/>
            <a:endParaRPr lang="en-US" sz="2000" dirty="0" smtClean="0"/>
          </a:p>
        </p:txBody>
      </p:sp>
    </p:spTree>
    <p:extLst>
      <p:ext uri="{BB962C8B-B14F-4D97-AF65-F5344CB8AC3E}">
        <p14:creationId xmlns:p14="http://schemas.microsoft.com/office/powerpoint/2010/main" val="17030071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FMLA and SCP</a:t>
            </a:r>
            <a:endParaRPr lang="en-US" dirty="0">
              <a:solidFill>
                <a:srgbClr val="00B050"/>
              </a:solidFill>
            </a:endParaRPr>
          </a:p>
        </p:txBody>
      </p:sp>
      <p:sp>
        <p:nvSpPr>
          <p:cNvPr id="3" name="Content Placeholder 2"/>
          <p:cNvSpPr>
            <a:spLocks noGrp="1"/>
          </p:cNvSpPr>
          <p:nvPr>
            <p:ph idx="1"/>
          </p:nvPr>
        </p:nvSpPr>
        <p:spPr>
          <a:xfrm>
            <a:off x="457200" y="1219200"/>
            <a:ext cx="8229600" cy="4525963"/>
          </a:xfrm>
        </p:spPr>
        <p:txBody>
          <a:bodyPr>
            <a:normAutofit lnSpcReduction="10000"/>
          </a:bodyPr>
          <a:lstStyle/>
          <a:p>
            <a:pPr marL="514350" indent="-514350">
              <a:buAutoNum type="arabicPeriod"/>
            </a:pPr>
            <a:r>
              <a:rPr lang="en-US" sz="2800" dirty="0" smtClean="0"/>
              <a:t>Complete the FMLA forms – the best situation is to anticipate and complete forms 30 days in advance.</a:t>
            </a:r>
          </a:p>
          <a:p>
            <a:pPr marL="400050" lvl="1" indent="0">
              <a:buNone/>
            </a:pPr>
            <a:r>
              <a:rPr lang="en-US" sz="2400" dirty="0"/>
              <a:t>	</a:t>
            </a:r>
            <a:r>
              <a:rPr lang="en-US" sz="2400" dirty="0" smtClean="0"/>
              <a:t>Forms online </a:t>
            </a:r>
            <a:r>
              <a:rPr lang="en-US" sz="2400" dirty="0" smtClean="0">
                <a:sym typeface="Wingdings" panose="05000000000000000000" pitchFamily="2" charset="2"/>
              </a:rPr>
              <a:t> Doctor  to HR</a:t>
            </a:r>
            <a:endParaRPr lang="en-US" sz="2400" dirty="0" smtClean="0"/>
          </a:p>
          <a:p>
            <a:pPr marL="514350" indent="-514350">
              <a:buAutoNum type="arabicPeriod"/>
            </a:pPr>
            <a:r>
              <a:rPr lang="en-US" sz="2800" dirty="0" smtClean="0"/>
              <a:t>FMLA is concurrent with sick leave and SCP.</a:t>
            </a:r>
          </a:p>
          <a:p>
            <a:pPr marL="457200" indent="-457200">
              <a:buNone/>
            </a:pPr>
            <a:r>
              <a:rPr lang="en-US" sz="2800" dirty="0" smtClean="0"/>
              <a:t>3. 	FMLA lasts 12 weeks, while SCP can last up to 6 months - all start concurrently.</a:t>
            </a:r>
          </a:p>
          <a:p>
            <a:pPr marL="514350" indent="-514350">
              <a:buAutoNum type="arabicPeriod" startAt="4"/>
            </a:pPr>
            <a:r>
              <a:rPr lang="en-US" sz="2800" dirty="0" smtClean="0"/>
              <a:t>Sick Leave + SCP cannot exceed 6 months.  It’s not additive.</a:t>
            </a:r>
          </a:p>
          <a:p>
            <a:pPr marL="514350" indent="-514350">
              <a:buAutoNum type="arabicPeriod" startAt="4"/>
            </a:pPr>
            <a:r>
              <a:rPr lang="en-US" sz="2800" dirty="0" smtClean="0"/>
              <a:t>You can take as much sick leave as you have.</a:t>
            </a:r>
          </a:p>
          <a:p>
            <a:pPr marL="514350" indent="-514350">
              <a:buAutoNum type="arabicPeriod" startAt="4"/>
            </a:pPr>
            <a:r>
              <a:rPr lang="en-US" sz="2800" dirty="0" smtClean="0"/>
              <a:t>If sick leave &lt; 6 months, then SCP.</a:t>
            </a:r>
            <a:endParaRPr lang="en-US" sz="2800" dirty="0"/>
          </a:p>
        </p:txBody>
      </p:sp>
    </p:spTree>
    <p:extLst>
      <p:ext uri="{BB962C8B-B14F-4D97-AF65-F5344CB8AC3E}">
        <p14:creationId xmlns:p14="http://schemas.microsoft.com/office/powerpoint/2010/main" val="20554175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dirty="0" smtClean="0">
                <a:solidFill>
                  <a:srgbClr val="00B050"/>
                </a:solidFill>
              </a:rPr>
              <a:t>What Happens after 6 Months?</a:t>
            </a:r>
            <a:endParaRPr lang="en-US" sz="3600" dirty="0">
              <a:solidFill>
                <a:srgbClr val="00B050"/>
              </a:solidFill>
            </a:endParaRPr>
          </a:p>
        </p:txBody>
      </p:sp>
      <p:sp>
        <p:nvSpPr>
          <p:cNvPr id="3" name="Content Placeholder 2"/>
          <p:cNvSpPr>
            <a:spLocks noGrp="1"/>
          </p:cNvSpPr>
          <p:nvPr>
            <p:ph idx="1"/>
          </p:nvPr>
        </p:nvSpPr>
        <p:spPr>
          <a:xfrm>
            <a:off x="685800" y="1600200"/>
            <a:ext cx="7467600" cy="4525963"/>
          </a:xfrm>
        </p:spPr>
        <p:txBody>
          <a:bodyPr>
            <a:normAutofit/>
          </a:bodyPr>
          <a:lstStyle/>
          <a:p>
            <a:r>
              <a:rPr lang="en-US" sz="3600" dirty="0" smtClean="0"/>
              <a:t>Long Term Disability (LTD), unless they still have annual leave available.</a:t>
            </a:r>
          </a:p>
          <a:p>
            <a:r>
              <a:rPr lang="en-US" sz="3600" dirty="0" smtClean="0"/>
              <a:t>The process for filing for LTD should be started well before the 6 months is up.  It can take months for approval.</a:t>
            </a:r>
            <a:endParaRPr lang="en-US" sz="3600" dirty="0"/>
          </a:p>
        </p:txBody>
      </p:sp>
    </p:spTree>
    <p:extLst>
      <p:ext uri="{BB962C8B-B14F-4D97-AF65-F5344CB8AC3E}">
        <p14:creationId xmlns:p14="http://schemas.microsoft.com/office/powerpoint/2010/main" val="35415525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019"/>
            <a:ext cx="8229600" cy="1143000"/>
          </a:xfrm>
        </p:spPr>
        <p:txBody>
          <a:bodyPr/>
          <a:lstStyle/>
          <a:p>
            <a:r>
              <a:rPr lang="en-US" dirty="0" smtClean="0">
                <a:solidFill>
                  <a:srgbClr val="00B050"/>
                </a:solidFill>
              </a:rPr>
              <a:t>Flow Chart</a:t>
            </a:r>
            <a:endParaRPr lang="en-US" dirty="0">
              <a:solidFill>
                <a:srgbClr val="00B050"/>
              </a:solidFill>
            </a:endParaRPr>
          </a:p>
        </p:txBody>
      </p:sp>
      <p:sp>
        <p:nvSpPr>
          <p:cNvPr id="4" name="TextBox 3"/>
          <p:cNvSpPr txBox="1"/>
          <p:nvPr/>
        </p:nvSpPr>
        <p:spPr>
          <a:xfrm>
            <a:off x="533400" y="1367133"/>
            <a:ext cx="1558440" cy="923330"/>
          </a:xfrm>
          <a:prstGeom prst="rect">
            <a:avLst/>
          </a:prstGeom>
          <a:noFill/>
        </p:spPr>
        <p:txBody>
          <a:bodyPr wrap="none" rtlCol="0">
            <a:spAutoFit/>
          </a:bodyPr>
          <a:lstStyle/>
          <a:p>
            <a:r>
              <a:rPr lang="en-US" dirty="0" smtClean="0"/>
              <a:t>Pregnant</a:t>
            </a:r>
          </a:p>
          <a:p>
            <a:r>
              <a:rPr lang="en-US" dirty="0" smtClean="0"/>
              <a:t>Spouse  ------ &gt;</a:t>
            </a:r>
          </a:p>
          <a:p>
            <a:r>
              <a:rPr lang="en-US" dirty="0" smtClean="0"/>
              <a:t>Adoption</a:t>
            </a:r>
            <a:endParaRPr lang="en-US" dirty="0"/>
          </a:p>
        </p:txBody>
      </p:sp>
      <p:sp>
        <p:nvSpPr>
          <p:cNvPr id="5" name="TextBox 4"/>
          <p:cNvSpPr txBox="1"/>
          <p:nvPr/>
        </p:nvSpPr>
        <p:spPr>
          <a:xfrm>
            <a:off x="2293611" y="1228635"/>
            <a:ext cx="2124621" cy="1200329"/>
          </a:xfrm>
          <a:prstGeom prst="rect">
            <a:avLst/>
          </a:prstGeom>
          <a:noFill/>
        </p:spPr>
        <p:txBody>
          <a:bodyPr wrap="none" rtlCol="0">
            <a:spAutoFit/>
          </a:bodyPr>
          <a:lstStyle/>
          <a:p>
            <a:r>
              <a:rPr lang="en-US" dirty="0" smtClean="0"/>
              <a:t>Obtain and fill</a:t>
            </a:r>
          </a:p>
          <a:p>
            <a:r>
              <a:rPr lang="en-US" dirty="0" smtClean="0"/>
              <a:t>out FMLA and SCP </a:t>
            </a:r>
          </a:p>
          <a:p>
            <a:r>
              <a:rPr lang="en-US" dirty="0"/>
              <a:t>f</a:t>
            </a:r>
            <a:r>
              <a:rPr lang="en-US" dirty="0" smtClean="0"/>
              <a:t>orms – both require</a:t>
            </a:r>
          </a:p>
          <a:p>
            <a:r>
              <a:rPr lang="en-US" dirty="0" smtClean="0"/>
              <a:t>doctors signature.</a:t>
            </a:r>
            <a:endParaRPr lang="en-US" dirty="0"/>
          </a:p>
        </p:txBody>
      </p:sp>
      <p:sp>
        <p:nvSpPr>
          <p:cNvPr id="6" name="TextBox 5"/>
          <p:cNvSpPr txBox="1"/>
          <p:nvPr/>
        </p:nvSpPr>
        <p:spPr>
          <a:xfrm>
            <a:off x="4418232" y="1653802"/>
            <a:ext cx="705642" cy="369332"/>
          </a:xfrm>
          <a:prstGeom prst="rect">
            <a:avLst/>
          </a:prstGeom>
          <a:noFill/>
        </p:spPr>
        <p:txBody>
          <a:bodyPr wrap="none" rtlCol="0">
            <a:spAutoFit/>
          </a:bodyPr>
          <a:lstStyle/>
          <a:p>
            <a:r>
              <a:rPr lang="en-US" dirty="0" smtClean="0"/>
              <a:t>----- &gt;</a:t>
            </a:r>
            <a:endParaRPr lang="en-US" dirty="0"/>
          </a:p>
        </p:txBody>
      </p:sp>
      <p:sp>
        <p:nvSpPr>
          <p:cNvPr id="7" name="TextBox 6"/>
          <p:cNvSpPr txBox="1"/>
          <p:nvPr/>
        </p:nvSpPr>
        <p:spPr>
          <a:xfrm>
            <a:off x="5123874" y="888308"/>
            <a:ext cx="1752599" cy="2031325"/>
          </a:xfrm>
          <a:prstGeom prst="rect">
            <a:avLst/>
          </a:prstGeom>
          <a:noFill/>
        </p:spPr>
        <p:txBody>
          <a:bodyPr wrap="square" rtlCol="0">
            <a:spAutoFit/>
          </a:bodyPr>
          <a:lstStyle/>
          <a:p>
            <a:r>
              <a:rPr lang="en-US" dirty="0" smtClean="0"/>
              <a:t>You have a condition which qualifies you for FMLA – submit FMLA paperwork to HR.</a:t>
            </a:r>
            <a:endParaRPr lang="en-US" dirty="0"/>
          </a:p>
        </p:txBody>
      </p:sp>
      <p:sp>
        <p:nvSpPr>
          <p:cNvPr id="8" name="TextBox 7"/>
          <p:cNvSpPr txBox="1"/>
          <p:nvPr/>
        </p:nvSpPr>
        <p:spPr>
          <a:xfrm>
            <a:off x="7072292" y="1673138"/>
            <a:ext cx="705642" cy="369332"/>
          </a:xfrm>
          <a:prstGeom prst="rect">
            <a:avLst/>
          </a:prstGeom>
          <a:noFill/>
        </p:spPr>
        <p:txBody>
          <a:bodyPr wrap="none" rtlCol="0">
            <a:spAutoFit/>
          </a:bodyPr>
          <a:lstStyle/>
          <a:p>
            <a:r>
              <a:rPr lang="en-US" dirty="0" smtClean="0"/>
              <a:t>----- &gt;</a:t>
            </a:r>
            <a:endParaRPr lang="en-US" dirty="0"/>
          </a:p>
        </p:txBody>
      </p:sp>
      <p:sp>
        <p:nvSpPr>
          <p:cNvPr id="9" name="TextBox 8"/>
          <p:cNvSpPr txBox="1"/>
          <p:nvPr/>
        </p:nvSpPr>
        <p:spPr>
          <a:xfrm>
            <a:off x="685800" y="3048000"/>
            <a:ext cx="1676400" cy="2031325"/>
          </a:xfrm>
          <a:prstGeom prst="rect">
            <a:avLst/>
          </a:prstGeom>
          <a:noFill/>
        </p:spPr>
        <p:txBody>
          <a:bodyPr wrap="square" rtlCol="0">
            <a:spAutoFit/>
          </a:bodyPr>
          <a:lstStyle/>
          <a:p>
            <a:r>
              <a:rPr lang="en-US" dirty="0" smtClean="0"/>
              <a:t>Sick leave is exhausted.  Either annual leave is exhausted or you choose not to use it.</a:t>
            </a:r>
            <a:endParaRPr lang="en-US" dirty="0"/>
          </a:p>
        </p:txBody>
      </p:sp>
      <p:sp>
        <p:nvSpPr>
          <p:cNvPr id="10" name="TextBox 9"/>
          <p:cNvSpPr txBox="1"/>
          <p:nvPr/>
        </p:nvSpPr>
        <p:spPr>
          <a:xfrm>
            <a:off x="2362200" y="3657600"/>
            <a:ext cx="705642" cy="369332"/>
          </a:xfrm>
          <a:prstGeom prst="rect">
            <a:avLst/>
          </a:prstGeom>
          <a:noFill/>
        </p:spPr>
        <p:txBody>
          <a:bodyPr wrap="none" rtlCol="0">
            <a:spAutoFit/>
          </a:bodyPr>
          <a:lstStyle/>
          <a:p>
            <a:r>
              <a:rPr lang="en-US" dirty="0" smtClean="0"/>
              <a:t>----- &gt;</a:t>
            </a:r>
            <a:endParaRPr lang="en-US" dirty="0"/>
          </a:p>
        </p:txBody>
      </p:sp>
      <p:sp>
        <p:nvSpPr>
          <p:cNvPr id="11" name="TextBox 10"/>
          <p:cNvSpPr txBox="1"/>
          <p:nvPr/>
        </p:nvSpPr>
        <p:spPr>
          <a:xfrm>
            <a:off x="3133178" y="3103601"/>
            <a:ext cx="1637875" cy="1200329"/>
          </a:xfrm>
          <a:prstGeom prst="rect">
            <a:avLst/>
          </a:prstGeom>
          <a:noFill/>
        </p:spPr>
        <p:txBody>
          <a:bodyPr wrap="square" rtlCol="0">
            <a:spAutoFit/>
          </a:bodyPr>
          <a:lstStyle/>
          <a:p>
            <a:r>
              <a:rPr lang="en-US" dirty="0" smtClean="0"/>
              <a:t>Switch to SCP.   </a:t>
            </a:r>
          </a:p>
          <a:p>
            <a:r>
              <a:rPr lang="en-US" dirty="0" smtClean="0"/>
              <a:t>FMLA still going if not at 12 weeks yet.</a:t>
            </a:r>
            <a:endParaRPr lang="en-US" dirty="0"/>
          </a:p>
        </p:txBody>
      </p:sp>
      <p:sp>
        <p:nvSpPr>
          <p:cNvPr id="12" name="TextBox 11"/>
          <p:cNvSpPr txBox="1"/>
          <p:nvPr/>
        </p:nvSpPr>
        <p:spPr>
          <a:xfrm>
            <a:off x="4904979" y="3657599"/>
            <a:ext cx="705642" cy="369332"/>
          </a:xfrm>
          <a:prstGeom prst="rect">
            <a:avLst/>
          </a:prstGeom>
          <a:noFill/>
        </p:spPr>
        <p:txBody>
          <a:bodyPr wrap="none" rtlCol="0">
            <a:spAutoFit/>
          </a:bodyPr>
          <a:lstStyle/>
          <a:p>
            <a:r>
              <a:rPr lang="en-US" dirty="0" smtClean="0"/>
              <a:t>----- &gt;</a:t>
            </a:r>
            <a:endParaRPr lang="en-US" dirty="0"/>
          </a:p>
        </p:txBody>
      </p:sp>
      <p:sp>
        <p:nvSpPr>
          <p:cNvPr id="13" name="TextBox 12"/>
          <p:cNvSpPr txBox="1"/>
          <p:nvPr/>
        </p:nvSpPr>
        <p:spPr>
          <a:xfrm>
            <a:off x="5610621" y="3380601"/>
            <a:ext cx="1752599" cy="923330"/>
          </a:xfrm>
          <a:prstGeom prst="rect">
            <a:avLst/>
          </a:prstGeom>
          <a:noFill/>
        </p:spPr>
        <p:txBody>
          <a:bodyPr wrap="square" rtlCol="0">
            <a:spAutoFit/>
          </a:bodyPr>
          <a:lstStyle/>
          <a:p>
            <a:r>
              <a:rPr lang="en-US" dirty="0" smtClean="0"/>
              <a:t>Up to six months of 60% salary via SCP.</a:t>
            </a:r>
            <a:endParaRPr lang="en-US" dirty="0"/>
          </a:p>
        </p:txBody>
      </p:sp>
      <p:sp>
        <p:nvSpPr>
          <p:cNvPr id="3" name="TextBox 2"/>
          <p:cNvSpPr txBox="1"/>
          <p:nvPr/>
        </p:nvSpPr>
        <p:spPr>
          <a:xfrm>
            <a:off x="7777934" y="1228634"/>
            <a:ext cx="1201291" cy="1754326"/>
          </a:xfrm>
          <a:prstGeom prst="rect">
            <a:avLst/>
          </a:prstGeom>
          <a:noFill/>
        </p:spPr>
        <p:txBody>
          <a:bodyPr wrap="none" rtlCol="0">
            <a:spAutoFit/>
          </a:bodyPr>
          <a:lstStyle/>
          <a:p>
            <a:r>
              <a:rPr lang="en-US" dirty="0" smtClean="0"/>
              <a:t>Sick leave, </a:t>
            </a:r>
          </a:p>
          <a:p>
            <a:r>
              <a:rPr lang="en-US" dirty="0" smtClean="0"/>
              <a:t>FMLA and</a:t>
            </a:r>
          </a:p>
          <a:p>
            <a:r>
              <a:rPr lang="en-US" dirty="0" smtClean="0"/>
              <a:t>possibly</a:t>
            </a:r>
          </a:p>
          <a:p>
            <a:r>
              <a:rPr lang="en-US" dirty="0" smtClean="0"/>
              <a:t>SCP</a:t>
            </a:r>
          </a:p>
          <a:p>
            <a:r>
              <a:rPr lang="en-US" dirty="0"/>
              <a:t>c</a:t>
            </a:r>
            <a:r>
              <a:rPr lang="en-US" dirty="0" smtClean="0"/>
              <a:t>lock </a:t>
            </a:r>
          </a:p>
          <a:p>
            <a:r>
              <a:rPr lang="en-US" dirty="0" smtClean="0"/>
              <a:t>starts</a:t>
            </a:r>
            <a:endParaRPr lang="en-US" dirty="0"/>
          </a:p>
        </p:txBody>
      </p:sp>
    </p:spTree>
    <p:extLst>
      <p:ext uri="{BB962C8B-B14F-4D97-AF65-F5344CB8AC3E}">
        <p14:creationId xmlns:p14="http://schemas.microsoft.com/office/powerpoint/2010/main" val="2685226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Numbers</a:t>
            </a:r>
            <a:endParaRPr lang="en-US" dirty="0">
              <a:solidFill>
                <a:srgbClr val="00B050"/>
              </a:solidFill>
            </a:endParaRPr>
          </a:p>
        </p:txBody>
      </p:sp>
      <p:sp>
        <p:nvSpPr>
          <p:cNvPr id="3" name="Content Placeholder 2"/>
          <p:cNvSpPr>
            <a:spLocks noGrp="1"/>
          </p:cNvSpPr>
          <p:nvPr>
            <p:ph idx="1"/>
          </p:nvPr>
        </p:nvSpPr>
        <p:spPr>
          <a:xfrm>
            <a:off x="457200" y="1600201"/>
            <a:ext cx="8229600" cy="2286000"/>
          </a:xfrm>
        </p:spPr>
        <p:txBody>
          <a:bodyPr/>
          <a:lstStyle/>
          <a:p>
            <a:r>
              <a:rPr lang="en-US" dirty="0" smtClean="0"/>
              <a:t>Number of employees using SCP:</a:t>
            </a:r>
          </a:p>
          <a:p>
            <a:pPr lvl="1"/>
            <a:r>
              <a:rPr lang="en-US" dirty="0" smtClean="0"/>
              <a:t>2012:  76</a:t>
            </a:r>
          </a:p>
          <a:p>
            <a:pPr lvl="1"/>
            <a:r>
              <a:rPr lang="en-US" dirty="0" smtClean="0"/>
              <a:t>2013:  83</a:t>
            </a:r>
          </a:p>
          <a:p>
            <a:pPr lvl="1"/>
            <a:r>
              <a:rPr lang="en-US" dirty="0" smtClean="0"/>
              <a:t>2014:  14</a:t>
            </a:r>
          </a:p>
          <a:p>
            <a:pPr lvl="1"/>
            <a:endParaRPr lang="en-US" dirty="0"/>
          </a:p>
          <a:p>
            <a:pPr marL="457200" lvl="1" indent="0">
              <a:buNone/>
            </a:pPr>
            <a:endParaRPr lang="en-US" dirty="0"/>
          </a:p>
        </p:txBody>
      </p:sp>
      <p:sp>
        <p:nvSpPr>
          <p:cNvPr id="5" name="TextBox 4"/>
          <p:cNvSpPr txBox="1"/>
          <p:nvPr/>
        </p:nvSpPr>
        <p:spPr>
          <a:xfrm>
            <a:off x="706738" y="3886200"/>
            <a:ext cx="7207486" cy="2246769"/>
          </a:xfrm>
          <a:prstGeom prst="rect">
            <a:avLst/>
          </a:prstGeom>
          <a:noFill/>
        </p:spPr>
        <p:txBody>
          <a:bodyPr wrap="none" rtlCol="0">
            <a:spAutoFit/>
          </a:bodyPr>
          <a:lstStyle/>
          <a:p>
            <a:pPr marL="285750" indent="-285750">
              <a:buFont typeface="Arial" panose="020B0604020202020204" pitchFamily="34" charset="0"/>
              <a:buChar char="•"/>
            </a:pPr>
            <a:r>
              <a:rPr lang="en-US" sz="2000" dirty="0" smtClean="0"/>
              <a:t>Number of employees using LTD:</a:t>
            </a:r>
          </a:p>
          <a:p>
            <a:r>
              <a:rPr lang="en-US" sz="2000" dirty="0" smtClean="0"/>
              <a:t>	2011:  20 (</a:t>
            </a:r>
            <a:r>
              <a:rPr lang="en-US" sz="2000" dirty="0" err="1" smtClean="0"/>
              <a:t>avg</a:t>
            </a:r>
            <a:r>
              <a:rPr lang="en-US" sz="2000" dirty="0" smtClean="0"/>
              <a:t> of 14.3 per month)</a:t>
            </a:r>
          </a:p>
          <a:p>
            <a:r>
              <a:rPr lang="en-US" sz="2000" dirty="0" smtClean="0"/>
              <a:t>	2012:  26 (</a:t>
            </a:r>
            <a:r>
              <a:rPr lang="en-US" sz="2000" dirty="0" err="1" smtClean="0"/>
              <a:t>avg</a:t>
            </a:r>
            <a:r>
              <a:rPr lang="en-US" sz="2000" dirty="0" smtClean="0"/>
              <a:t> of 22.8 per month)</a:t>
            </a:r>
          </a:p>
          <a:p>
            <a:r>
              <a:rPr lang="en-US" sz="2000" dirty="0" smtClean="0"/>
              <a:t>	2013:  35 (</a:t>
            </a:r>
            <a:r>
              <a:rPr lang="en-US" sz="2000" dirty="0" err="1" smtClean="0"/>
              <a:t>avg</a:t>
            </a:r>
            <a:r>
              <a:rPr lang="en-US" sz="2000" dirty="0" smtClean="0"/>
              <a:t> of 27.6 per month)</a:t>
            </a:r>
          </a:p>
          <a:p>
            <a:r>
              <a:rPr lang="en-US" sz="2000" dirty="0" smtClean="0"/>
              <a:t>	2014:  30  (</a:t>
            </a:r>
            <a:r>
              <a:rPr lang="en-US" sz="2000" dirty="0" err="1" smtClean="0"/>
              <a:t>avg</a:t>
            </a:r>
            <a:r>
              <a:rPr lang="en-US" sz="2000" dirty="0" smtClean="0"/>
              <a:t> of 28.5 per month) </a:t>
            </a:r>
          </a:p>
          <a:p>
            <a:endParaRPr lang="en-US" sz="2000" dirty="0"/>
          </a:p>
          <a:p>
            <a:r>
              <a:rPr lang="en-US" sz="2000" dirty="0" smtClean="0"/>
              <a:t>39 different employees have drawn LTD from 2011 through current.</a:t>
            </a:r>
            <a:endParaRPr lang="en-US" sz="2000" dirty="0"/>
          </a:p>
        </p:txBody>
      </p:sp>
    </p:spTree>
    <p:extLst>
      <p:ext uri="{BB962C8B-B14F-4D97-AF65-F5344CB8AC3E}">
        <p14:creationId xmlns:p14="http://schemas.microsoft.com/office/powerpoint/2010/main" val="37486523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0B050"/>
                </a:solidFill>
              </a:rPr>
              <a:t>Comparisons</a:t>
            </a:r>
            <a:endParaRPr lang="en-US" dirty="0">
              <a:solidFill>
                <a:srgbClr val="00B05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60204384"/>
              </p:ext>
            </p:extLst>
          </p:nvPr>
        </p:nvGraphicFramePr>
        <p:xfrm>
          <a:off x="533400" y="1447800"/>
          <a:ext cx="8001000" cy="4607560"/>
        </p:xfrm>
        <a:graphic>
          <a:graphicData uri="http://schemas.openxmlformats.org/drawingml/2006/table">
            <a:tbl>
              <a:tblPr firstRow="1" bandRow="1">
                <a:tableStyleId>{5C22544A-7EE6-4342-B048-85BDC9FD1C3A}</a:tableStyleId>
              </a:tblPr>
              <a:tblGrid>
                <a:gridCol w="1752600"/>
                <a:gridCol w="6248400"/>
              </a:tblGrid>
              <a:tr h="370840">
                <a:tc>
                  <a:txBody>
                    <a:bodyPr/>
                    <a:lstStyle/>
                    <a:p>
                      <a:pPr algn="ctr"/>
                      <a:r>
                        <a:rPr lang="en-US" sz="2800" dirty="0" smtClean="0"/>
                        <a:t>School</a:t>
                      </a:r>
                      <a:endParaRPr lang="en-US" sz="2800" dirty="0"/>
                    </a:p>
                  </a:txBody>
                  <a:tcPr/>
                </a:tc>
                <a:tc>
                  <a:txBody>
                    <a:bodyPr/>
                    <a:lstStyle/>
                    <a:p>
                      <a:r>
                        <a:rPr lang="en-US" sz="2800" dirty="0" smtClean="0"/>
                        <a:t>Does your University offer any type of parental/adoptive leave in addition to FML?  If so, how long?</a:t>
                      </a:r>
                      <a:endParaRPr lang="en-US" sz="2800" dirty="0"/>
                    </a:p>
                  </a:txBody>
                  <a:tcPr/>
                </a:tc>
              </a:tr>
              <a:tr h="370840">
                <a:tc>
                  <a:txBody>
                    <a:bodyPr/>
                    <a:lstStyle/>
                    <a:p>
                      <a:r>
                        <a:rPr lang="en-US" dirty="0" smtClean="0"/>
                        <a:t>Alabama</a:t>
                      </a:r>
                      <a:endParaRPr lang="en-US" dirty="0"/>
                    </a:p>
                  </a:txBody>
                  <a:tcPr/>
                </a:tc>
                <a:tc>
                  <a:txBody>
                    <a:bodyPr/>
                    <a:lstStyle/>
                    <a:p>
                      <a:r>
                        <a:rPr lang="en-US" dirty="0" smtClean="0"/>
                        <a:t>Maternity leave for</a:t>
                      </a:r>
                      <a:r>
                        <a:rPr lang="en-US" baseline="0" dirty="0" smtClean="0"/>
                        <a:t> 9 month faculty without sick or annual leave.  Up to 8 weeks, if baby not born in summer.</a:t>
                      </a:r>
                      <a:endParaRPr lang="en-US" dirty="0"/>
                    </a:p>
                  </a:txBody>
                  <a:tcPr/>
                </a:tc>
              </a:tr>
              <a:tr h="370840">
                <a:tc>
                  <a:txBody>
                    <a:bodyPr/>
                    <a:lstStyle/>
                    <a:p>
                      <a:r>
                        <a:rPr lang="en-US" dirty="0" smtClean="0"/>
                        <a:t>Univ.</a:t>
                      </a:r>
                      <a:r>
                        <a:rPr lang="en-US" baseline="0" dirty="0" smtClean="0"/>
                        <a:t> S. AL</a:t>
                      </a:r>
                      <a:endParaRPr lang="en-US" dirty="0"/>
                    </a:p>
                  </a:txBody>
                  <a:tcPr/>
                </a:tc>
                <a:tc>
                  <a:txBody>
                    <a:bodyPr/>
                    <a:lstStyle/>
                    <a:p>
                      <a:r>
                        <a:rPr lang="en-US" dirty="0" smtClean="0"/>
                        <a:t>NO</a:t>
                      </a:r>
                      <a:endParaRPr lang="en-US" dirty="0"/>
                    </a:p>
                  </a:txBody>
                  <a:tcPr/>
                </a:tc>
              </a:tr>
              <a:tr h="370840">
                <a:tc>
                  <a:txBody>
                    <a:bodyPr/>
                    <a:lstStyle/>
                    <a:p>
                      <a:r>
                        <a:rPr lang="en-US" dirty="0" smtClean="0"/>
                        <a:t>Tennessee</a:t>
                      </a:r>
                      <a:endParaRPr lang="en-US" dirty="0"/>
                    </a:p>
                  </a:txBody>
                  <a:tcPr/>
                </a:tc>
                <a:tc>
                  <a:txBody>
                    <a:bodyPr/>
                    <a:lstStyle/>
                    <a:p>
                      <a:r>
                        <a:rPr lang="en-US" dirty="0" smtClean="0"/>
                        <a:t>NO</a:t>
                      </a:r>
                      <a:endParaRPr lang="en-US" dirty="0"/>
                    </a:p>
                  </a:txBody>
                  <a:tcPr/>
                </a:tc>
              </a:tr>
              <a:tr h="370840">
                <a:tc>
                  <a:txBody>
                    <a:bodyPr/>
                    <a:lstStyle/>
                    <a:p>
                      <a:r>
                        <a:rPr lang="en-US" dirty="0" smtClean="0"/>
                        <a:t>UGA</a:t>
                      </a:r>
                      <a:endParaRPr lang="en-US" dirty="0"/>
                    </a:p>
                  </a:txBody>
                  <a:tcPr/>
                </a:tc>
                <a:tc>
                  <a:txBody>
                    <a:bodyPr/>
                    <a:lstStyle/>
                    <a:p>
                      <a:r>
                        <a:rPr lang="en-US" dirty="0" smtClean="0"/>
                        <a:t>NO</a:t>
                      </a:r>
                      <a:endParaRPr lang="en-US" dirty="0"/>
                    </a:p>
                  </a:txBody>
                  <a:tcPr/>
                </a:tc>
              </a:tr>
              <a:tr h="370840">
                <a:tc>
                  <a:txBody>
                    <a:bodyPr/>
                    <a:lstStyle/>
                    <a:p>
                      <a:r>
                        <a:rPr lang="en-US" dirty="0" smtClean="0"/>
                        <a:t>Missouri</a:t>
                      </a:r>
                      <a:endParaRPr lang="en-US" dirty="0"/>
                    </a:p>
                  </a:txBody>
                  <a:tcPr/>
                </a:tc>
                <a:tc>
                  <a:txBody>
                    <a:bodyPr/>
                    <a:lstStyle/>
                    <a:p>
                      <a:r>
                        <a:rPr lang="en-US" dirty="0" smtClean="0"/>
                        <a:t>NO</a:t>
                      </a:r>
                      <a:endParaRPr lang="en-US" dirty="0"/>
                    </a:p>
                  </a:txBody>
                  <a:tcPr/>
                </a:tc>
              </a:tr>
              <a:tr h="370840">
                <a:tc>
                  <a:txBody>
                    <a:bodyPr/>
                    <a:lstStyle/>
                    <a:p>
                      <a:r>
                        <a:rPr lang="en-US" dirty="0" smtClean="0"/>
                        <a:t>Kentucky</a:t>
                      </a:r>
                      <a:endParaRPr lang="en-US" dirty="0"/>
                    </a:p>
                  </a:txBody>
                  <a:tcPr/>
                </a:tc>
                <a:tc>
                  <a:txBody>
                    <a:bodyPr/>
                    <a:lstStyle/>
                    <a:p>
                      <a:r>
                        <a:rPr lang="en-US" dirty="0" smtClean="0"/>
                        <a:t>NO</a:t>
                      </a:r>
                      <a:endParaRPr lang="en-US" dirty="0"/>
                    </a:p>
                  </a:txBody>
                  <a:tcPr/>
                </a:tc>
              </a:tr>
              <a:tr h="370840">
                <a:tc>
                  <a:txBody>
                    <a:bodyPr/>
                    <a:lstStyle/>
                    <a:p>
                      <a:r>
                        <a:rPr lang="en-US" dirty="0" smtClean="0"/>
                        <a:t>Nebraska</a:t>
                      </a:r>
                      <a:endParaRPr lang="en-US" dirty="0"/>
                    </a:p>
                  </a:txBody>
                  <a:tcPr/>
                </a:tc>
                <a:tc>
                  <a:txBody>
                    <a:bodyPr/>
                    <a:lstStyle/>
                    <a:p>
                      <a:r>
                        <a:rPr lang="en-US" dirty="0" smtClean="0"/>
                        <a:t>YES – 8 weeks – all deducted from accrued sick/vacation leave</a:t>
                      </a:r>
                      <a:endParaRPr lang="en-US" dirty="0"/>
                    </a:p>
                  </a:txBody>
                  <a:tcPr/>
                </a:tc>
              </a:tr>
              <a:tr h="370840">
                <a:tc>
                  <a:txBody>
                    <a:bodyPr/>
                    <a:lstStyle/>
                    <a:p>
                      <a:r>
                        <a:rPr lang="en-US" dirty="0" smtClean="0"/>
                        <a:t>Indiana</a:t>
                      </a:r>
                      <a:endParaRPr lang="en-US" dirty="0"/>
                    </a:p>
                  </a:txBody>
                  <a:tcPr/>
                </a:tc>
                <a:tc>
                  <a:txBody>
                    <a:bodyPr/>
                    <a:lstStyle/>
                    <a:p>
                      <a:r>
                        <a:rPr lang="en-US" dirty="0" smtClean="0"/>
                        <a:t>YES – up to one year</a:t>
                      </a:r>
                      <a:endParaRPr lang="en-US" dirty="0"/>
                    </a:p>
                  </a:txBody>
                  <a:tcPr/>
                </a:tc>
              </a:tr>
            </a:tbl>
          </a:graphicData>
        </a:graphic>
      </p:graphicFrame>
    </p:spTree>
    <p:extLst>
      <p:ext uri="{BB962C8B-B14F-4D97-AF65-F5344CB8AC3E}">
        <p14:creationId xmlns:p14="http://schemas.microsoft.com/office/powerpoint/2010/main" val="136074812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TotalTime>
  <Words>1573</Words>
  <Application>Microsoft Office PowerPoint</Application>
  <PresentationFormat>On-screen Show (4:3)</PresentationFormat>
  <Paragraphs>161</Paragraphs>
  <Slides>19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Arial</vt:lpstr>
      <vt:lpstr>Calibri</vt:lpstr>
      <vt:lpstr>Wingdings</vt:lpstr>
      <vt:lpstr>Office Theme</vt:lpstr>
      <vt:lpstr>Parental Leave Policies:  An Interim Report</vt:lpstr>
      <vt:lpstr>PowerPoint Presentation</vt:lpstr>
      <vt:lpstr>The Nitty Gritty</vt:lpstr>
      <vt:lpstr>What Auburn Offers</vt:lpstr>
      <vt:lpstr>FMLA and SCP</vt:lpstr>
      <vt:lpstr>What Happens after 6 Months?</vt:lpstr>
      <vt:lpstr>Flow Chart</vt:lpstr>
      <vt:lpstr>Numbers</vt:lpstr>
      <vt:lpstr>Comparisons</vt:lpstr>
      <vt:lpstr>Comparisons</vt:lpstr>
      <vt:lpstr>University of Florida</vt:lpstr>
      <vt:lpstr>Illinois – Parental Leave</vt:lpstr>
      <vt:lpstr>Indiana</vt:lpstr>
      <vt:lpstr>Purdue</vt:lpstr>
      <vt:lpstr>Purdue</vt:lpstr>
      <vt:lpstr>Summary</vt:lpstr>
      <vt:lpstr>Thanks to the Committee</vt:lpstr>
      <vt:lpstr>Also thanks to the expertise of:</vt:lpstr>
      <vt:lpstr>PowerPoint Presentation</vt:lpstr>
    </vt:vector>
  </TitlesOfParts>
  <Company>ACES/CoAg</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referee</dc:creator>
  <cp:lastModifiedBy>Laura Kloberg</cp:lastModifiedBy>
  <cp:revision>35</cp:revision>
  <cp:lastPrinted>2014-04-08T13:13:44Z</cp:lastPrinted>
  <dcterms:created xsi:type="dcterms:W3CDTF">2014-02-21T16:25:28Z</dcterms:created>
  <dcterms:modified xsi:type="dcterms:W3CDTF">2014-04-08T21:21:55Z</dcterms:modified>
</cp:coreProperties>
</file>