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59" r:id="rId3"/>
    <p:sldId id="260"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4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08E3D-120D-4806-8AE4-424D23224868}" type="datetimeFigureOut">
              <a:rPr lang="en-US" smtClean="0"/>
              <a:t>11/6/2012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 Senate 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November 6, 2012</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Officers for 2012-13</a:t>
            </a:r>
            <a:endParaRPr lang="en-US" sz="4000" dirty="0"/>
          </a:p>
        </p:txBody>
      </p:sp>
      <p:sp>
        <p:nvSpPr>
          <p:cNvPr id="3" name="Content Placeholder 2"/>
          <p:cNvSpPr>
            <a:spLocks noGrp="1"/>
          </p:cNvSpPr>
          <p:nvPr>
            <p:ph idx="1"/>
          </p:nvPr>
        </p:nvSpPr>
        <p:spPr/>
        <p:txBody>
          <a:bodyPr/>
          <a:lstStyle/>
          <a:p>
            <a:r>
              <a:rPr lang="en-US" sz="2800" dirty="0" smtClean="0"/>
              <a:t>Immediate Past Chair—Ann Beth Presley</a:t>
            </a:r>
          </a:p>
          <a:p>
            <a:r>
              <a:rPr lang="en-US" sz="2800" dirty="0" smtClean="0"/>
              <a:t>Chair—Bill </a:t>
            </a:r>
            <a:r>
              <a:rPr lang="en-US" sz="2800" dirty="0" err="1" smtClean="0"/>
              <a:t>Sauser</a:t>
            </a:r>
            <a:endParaRPr lang="en-US" sz="2800" dirty="0" smtClean="0"/>
          </a:p>
          <a:p>
            <a:r>
              <a:rPr lang="en-US" sz="2800" dirty="0" smtClean="0"/>
              <a:t>Chair-Elect—Larry Crowley</a:t>
            </a:r>
          </a:p>
          <a:p>
            <a:r>
              <a:rPr lang="en-US" sz="2800" dirty="0" smtClean="0"/>
              <a:t>Secretary—Robin Jaffe</a:t>
            </a:r>
          </a:p>
          <a:p>
            <a:r>
              <a:rPr lang="en-US" sz="2800" dirty="0" smtClean="0"/>
              <a:t>Secretary-Elect—Judy Sheppard</a:t>
            </a:r>
          </a:p>
          <a:p>
            <a:endParaRPr lang="en-US" sz="2800" dirty="0"/>
          </a:p>
          <a:p>
            <a:r>
              <a:rPr lang="en-US" sz="2800" dirty="0" smtClean="0"/>
              <a:t>Parliamentarian—Constance Hendricks</a:t>
            </a:r>
          </a:p>
          <a:p>
            <a:r>
              <a:rPr lang="en-US" sz="2800" dirty="0" smtClean="0"/>
              <a:t>Administrative Assistant—Laura </a:t>
            </a:r>
            <a:r>
              <a:rPr lang="en-US" sz="2800" dirty="0" err="1" smtClean="0"/>
              <a:t>Kloberg</a:t>
            </a:r>
            <a:endParaRPr lang="en-US" sz="28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a:t>
            </a:r>
            <a:endParaRPr lang="en-US" dirty="0"/>
          </a:p>
        </p:txBody>
      </p:sp>
      <p:sp>
        <p:nvSpPr>
          <p:cNvPr id="3" name="Content Placeholder 2"/>
          <p:cNvSpPr>
            <a:spLocks noGrp="1"/>
          </p:cNvSpPr>
          <p:nvPr>
            <p:ph idx="1"/>
          </p:nvPr>
        </p:nvSpPr>
        <p:spPr/>
        <p:txBody>
          <a:bodyPr/>
          <a:lstStyle/>
          <a:p>
            <a:r>
              <a:rPr lang="en-US" sz="2400" dirty="0" smtClean="0"/>
              <a:t>All AU Senate committee members must be endorsed by the Senate; that is why we bring forward almost every month a few replacement faculty members to consider.  </a:t>
            </a:r>
          </a:p>
          <a:p>
            <a:pPr marL="0" indent="0">
              <a:buNone/>
            </a:pPr>
            <a:endParaRPr lang="en-US" sz="2400" dirty="0" smtClean="0"/>
          </a:p>
          <a:p>
            <a:r>
              <a:rPr lang="en-US" sz="2400" dirty="0" smtClean="0"/>
              <a:t>The change in membership of the University Writing Committee is a “housekeeping” matter, but since it requires an amendment to the Senate Constitution we are bringing it forward this month as an item for pending action.</a:t>
            </a:r>
            <a:endParaRPr lang="en-US" sz="2400" dirty="0"/>
          </a:p>
        </p:txBody>
      </p:sp>
    </p:spTree>
    <p:extLst>
      <p:ext uri="{BB962C8B-B14F-4D97-AF65-F5344CB8AC3E}">
        <p14:creationId xmlns:p14="http://schemas.microsoft.com/office/powerpoint/2010/main" val="295563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Notes on the Agenda (Continued)</a:t>
            </a:r>
            <a:endParaRPr lang="en-US" dirty="0"/>
          </a:p>
        </p:txBody>
      </p:sp>
      <p:sp>
        <p:nvSpPr>
          <p:cNvPr id="3" name="Content Placeholder 2"/>
          <p:cNvSpPr>
            <a:spLocks noGrp="1"/>
          </p:cNvSpPr>
          <p:nvPr>
            <p:ph idx="1"/>
          </p:nvPr>
        </p:nvSpPr>
        <p:spPr>
          <a:xfrm>
            <a:off x="1182688" y="1905000"/>
            <a:ext cx="7772400" cy="4227513"/>
          </a:xfrm>
        </p:spPr>
        <p:txBody>
          <a:bodyPr/>
          <a:lstStyle/>
          <a:p>
            <a:r>
              <a:rPr lang="en-US" sz="2400" dirty="0" smtClean="0"/>
              <a:t>The other item for pending action today (regarding midterm grades for Core Curriculum courses) is an idea intended to improve student retention.  Ordinarily it would be coming to the Senate from the Retention Committee, but since we did not yet have a chair of the Retention Committee when the matter came to our attention, we assigned it instead to the Core Curriculum and General Education Committee for review before bringing it to the Senate floor.  </a:t>
            </a:r>
          </a:p>
          <a:p>
            <a:r>
              <a:rPr lang="en-US" sz="2400" dirty="0" smtClean="0"/>
              <a:t>We want all matters vetted by </a:t>
            </a:r>
            <a:r>
              <a:rPr lang="en-US" sz="2400" i="1" dirty="0" smtClean="0"/>
              <a:t>at least one </a:t>
            </a:r>
            <a:r>
              <a:rPr lang="en-US" sz="2400" dirty="0" smtClean="0"/>
              <a:t>Senate committee before they come to the floor of the Senate for deliberation.</a:t>
            </a:r>
            <a:endParaRPr lang="en-US" sz="2400" dirty="0"/>
          </a:p>
        </p:txBody>
      </p:sp>
    </p:spTree>
    <p:extLst>
      <p:ext uri="{BB962C8B-B14F-4D97-AF65-F5344CB8AC3E}">
        <p14:creationId xmlns:p14="http://schemas.microsoft.com/office/powerpoint/2010/main" val="154417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Future of the AU Campus</a:t>
            </a:r>
            <a:endParaRPr lang="en-US" dirty="0"/>
          </a:p>
        </p:txBody>
      </p:sp>
      <p:sp>
        <p:nvSpPr>
          <p:cNvPr id="3" name="Content Placeholder 2"/>
          <p:cNvSpPr>
            <a:spLocks noGrp="1"/>
          </p:cNvSpPr>
          <p:nvPr>
            <p:ph idx="1"/>
          </p:nvPr>
        </p:nvSpPr>
        <p:spPr/>
        <p:txBody>
          <a:bodyPr/>
          <a:lstStyle/>
          <a:p>
            <a:pPr marL="0" indent="0">
              <a:buNone/>
            </a:pPr>
            <a:r>
              <a:rPr lang="en-US" sz="2000" dirty="0" smtClean="0"/>
              <a:t>There are several concurrent actions underway that could affect the future of the AU campus.  These include:</a:t>
            </a:r>
          </a:p>
          <a:p>
            <a:r>
              <a:rPr lang="en-US" sz="2000" dirty="0" smtClean="0"/>
              <a:t>Opening of the Health and Wellness Center</a:t>
            </a:r>
            <a:endParaRPr lang="en-US" sz="2000" dirty="0"/>
          </a:p>
          <a:p>
            <a:r>
              <a:rPr lang="en-US" sz="2000" dirty="0" smtClean="0"/>
              <a:t>Plans for the central classroom facility</a:t>
            </a:r>
          </a:p>
          <a:p>
            <a:r>
              <a:rPr lang="en-US" sz="2000" dirty="0" smtClean="0"/>
              <a:t>Updating the Campus Master Plan</a:t>
            </a:r>
          </a:p>
          <a:p>
            <a:r>
              <a:rPr lang="en-US" sz="2000" dirty="0" smtClean="0"/>
              <a:t>Plans for a Health Sciences sector on campus</a:t>
            </a:r>
          </a:p>
          <a:p>
            <a:r>
              <a:rPr lang="en-US" sz="2000" dirty="0" smtClean="0"/>
              <a:t>A Master Landscaping Plan</a:t>
            </a:r>
          </a:p>
          <a:p>
            <a:r>
              <a:rPr lang="en-US" sz="2000" dirty="0" smtClean="0"/>
              <a:t>Plans for </a:t>
            </a:r>
            <a:r>
              <a:rPr lang="en-US" sz="2000" dirty="0" err="1" smtClean="0"/>
              <a:t>Toomer’s</a:t>
            </a:r>
            <a:r>
              <a:rPr lang="en-US" sz="2000" dirty="0" smtClean="0"/>
              <a:t> Corner</a:t>
            </a:r>
          </a:p>
          <a:p>
            <a:r>
              <a:rPr lang="en-US" sz="2000" dirty="0" smtClean="0"/>
              <a:t>Campus land use planning</a:t>
            </a:r>
            <a:endParaRPr lang="en-US" sz="2000" dirty="0"/>
          </a:p>
          <a:p>
            <a:pPr marL="0" indent="0">
              <a:buNone/>
            </a:pPr>
            <a:r>
              <a:rPr lang="en-US" sz="2000" dirty="0" smtClean="0"/>
              <a:t>Today we’ll hear reports about the latest developments in these planning efforts.</a:t>
            </a:r>
          </a:p>
          <a:p>
            <a:endParaRPr lang="en-US" sz="2400" dirty="0" smtClean="0"/>
          </a:p>
          <a:p>
            <a:pPr marL="0" indent="0">
              <a:buNone/>
            </a:pPr>
            <a:endParaRPr lang="en-US" sz="2400" dirty="0"/>
          </a:p>
        </p:txBody>
      </p:sp>
    </p:spTree>
    <p:extLst>
      <p:ext uri="{BB962C8B-B14F-4D97-AF65-F5344CB8AC3E}">
        <p14:creationId xmlns:p14="http://schemas.microsoft.com/office/powerpoint/2010/main" val="3034324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VOTE!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lgn="ctr">
              <a:buNone/>
            </a:pPr>
            <a:r>
              <a:rPr lang="en-US" dirty="0" smtClean="0"/>
              <a:t>If you have not already done so, be sure to go and cast your ballot when today’s meeting is adjourned. </a:t>
            </a:r>
            <a:endParaRPr lang="en-US" dirty="0"/>
          </a:p>
        </p:txBody>
      </p:sp>
    </p:spTree>
    <p:extLst>
      <p:ext uri="{BB962C8B-B14F-4D97-AF65-F5344CB8AC3E}">
        <p14:creationId xmlns:p14="http://schemas.microsoft.com/office/powerpoint/2010/main" val="3432655565"/>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319</Words>
  <Application>Microsoft Office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Blends</vt:lpstr>
      <vt:lpstr>AU Senate Chair’s Report</vt:lpstr>
      <vt:lpstr>AU Senate Officers for 2012-13</vt:lpstr>
      <vt:lpstr>Notes on the Agenda</vt:lpstr>
      <vt:lpstr>Notes on the Agenda (Continued)</vt:lpstr>
      <vt:lpstr>The Future of the AU Campus</vt:lpstr>
      <vt:lpstr>VOTE!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William Sauser</cp:lastModifiedBy>
  <cp:revision>29</cp:revision>
  <dcterms:created xsi:type="dcterms:W3CDTF">2012-08-20T19:18:31Z</dcterms:created>
  <dcterms:modified xsi:type="dcterms:W3CDTF">2012-11-06T21:01:06Z</dcterms:modified>
</cp:coreProperties>
</file>