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5.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778" r:id="rId2"/>
    <p:sldId id="783" r:id="rId3"/>
    <p:sldId id="795" r:id="rId4"/>
    <p:sldId id="794" r:id="rId5"/>
    <p:sldId id="765" r:id="rId6"/>
    <p:sldId id="771" r:id="rId7"/>
    <p:sldId id="772" r:id="rId8"/>
    <p:sldId id="773" r:id="rId9"/>
    <p:sldId id="774" r:id="rId10"/>
    <p:sldId id="776" r:id="rId11"/>
    <p:sldId id="775" r:id="rId12"/>
    <p:sldId id="777" r:id="rId13"/>
    <p:sldId id="786" r:id="rId14"/>
    <p:sldId id="780" r:id="rId15"/>
    <p:sldId id="784" r:id="rId16"/>
    <p:sldId id="782" r:id="rId17"/>
    <p:sldId id="785" r:id="rId18"/>
    <p:sldId id="787" r:id="rId19"/>
    <p:sldId id="788" r:id="rId20"/>
    <p:sldId id="781" r:id="rId21"/>
    <p:sldId id="789" r:id="rId22"/>
    <p:sldId id="790" r:id="rId23"/>
    <p:sldId id="791" r:id="rId24"/>
    <p:sldId id="792" r:id="rId25"/>
    <p:sldId id="793" r:id="rId26"/>
  </p:sldIdLst>
  <p:sldSz cx="9144000" cy="6858000" type="screen4x3"/>
  <p:notesSz cx="7010400" cy="92964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6600"/>
    <a:srgbClr val="006600"/>
    <a:srgbClr val="001E54"/>
    <a:srgbClr val="FCD904"/>
    <a:srgbClr val="99FF33"/>
    <a:srgbClr val="00CCFF"/>
    <a:srgbClr val="FF1DFF"/>
    <a:srgbClr val="71E2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0191" autoAdjust="0"/>
  </p:normalViewPr>
  <p:slideViewPr>
    <p:cSldViewPr snapToGrid="0">
      <p:cViewPr>
        <p:scale>
          <a:sx n="66" d="100"/>
          <a:sy n="66" d="100"/>
        </p:scale>
        <p:origin x="-1262" y="-475"/>
      </p:cViewPr>
      <p:guideLst>
        <p:guide orient="horz" pos="2160"/>
        <p:guide pos="2880"/>
      </p:guideLst>
    </p:cSldViewPr>
  </p:slideViewPr>
  <p:notesTextViewPr>
    <p:cViewPr>
      <p:scale>
        <a:sx n="1" d="1"/>
        <a:sy n="1" d="1"/>
      </p:scale>
      <p:origin x="0" y="0"/>
    </p:cViewPr>
  </p:notesTextViewPr>
  <p:sorterViewPr>
    <p:cViewPr>
      <p:scale>
        <a:sx n="100" d="100"/>
        <a:sy n="100" d="100"/>
      </p:scale>
      <p:origin x="0" y="31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7892" cy="465369"/>
          </a:xfrm>
          <a:prstGeom prst="rect">
            <a:avLst/>
          </a:prstGeom>
        </p:spPr>
        <p:txBody>
          <a:bodyPr vert="horz" lIns="90074" tIns="45036" rIns="90074" bIns="45036" rtlCol="0"/>
          <a:lstStyle>
            <a:lvl1pPr algn="l">
              <a:defRPr sz="1200"/>
            </a:lvl1pPr>
          </a:lstStyle>
          <a:p>
            <a:endParaRPr lang="en-US"/>
          </a:p>
        </p:txBody>
      </p:sp>
      <p:sp>
        <p:nvSpPr>
          <p:cNvPr id="3" name="Date Placeholder 2"/>
          <p:cNvSpPr>
            <a:spLocks noGrp="1"/>
          </p:cNvSpPr>
          <p:nvPr>
            <p:ph type="dt" sz="quarter" idx="1"/>
          </p:nvPr>
        </p:nvSpPr>
        <p:spPr>
          <a:xfrm>
            <a:off x="3970950" y="1"/>
            <a:ext cx="3037891" cy="465369"/>
          </a:xfrm>
          <a:prstGeom prst="rect">
            <a:avLst/>
          </a:prstGeom>
        </p:spPr>
        <p:txBody>
          <a:bodyPr vert="horz" lIns="90074" tIns="45036" rIns="90074" bIns="45036" rtlCol="0"/>
          <a:lstStyle>
            <a:lvl1pPr algn="r">
              <a:defRPr sz="1200"/>
            </a:lvl1pPr>
          </a:lstStyle>
          <a:p>
            <a:fld id="{4BFB3177-E1F5-4247-8DDA-C76E99CD47D7}" type="datetimeFigureOut">
              <a:rPr lang="en-US" smtClean="0"/>
              <a:t>11/6/2012</a:t>
            </a:fld>
            <a:endParaRPr lang="en-US"/>
          </a:p>
        </p:txBody>
      </p:sp>
      <p:sp>
        <p:nvSpPr>
          <p:cNvPr id="4" name="Footer Placeholder 3"/>
          <p:cNvSpPr>
            <a:spLocks noGrp="1"/>
          </p:cNvSpPr>
          <p:nvPr>
            <p:ph type="ftr" sz="quarter" idx="2"/>
          </p:nvPr>
        </p:nvSpPr>
        <p:spPr>
          <a:xfrm>
            <a:off x="2" y="8829467"/>
            <a:ext cx="3037892" cy="465368"/>
          </a:xfrm>
          <a:prstGeom prst="rect">
            <a:avLst/>
          </a:prstGeom>
        </p:spPr>
        <p:txBody>
          <a:bodyPr vert="horz" lIns="90074" tIns="45036" rIns="90074" bIns="45036" rtlCol="0" anchor="b"/>
          <a:lstStyle>
            <a:lvl1pPr algn="l">
              <a:defRPr sz="1200"/>
            </a:lvl1pPr>
          </a:lstStyle>
          <a:p>
            <a:endParaRPr lang="en-US"/>
          </a:p>
        </p:txBody>
      </p:sp>
      <p:sp>
        <p:nvSpPr>
          <p:cNvPr id="5" name="Slide Number Placeholder 4"/>
          <p:cNvSpPr>
            <a:spLocks noGrp="1"/>
          </p:cNvSpPr>
          <p:nvPr>
            <p:ph type="sldNum" sz="quarter" idx="3"/>
          </p:nvPr>
        </p:nvSpPr>
        <p:spPr>
          <a:xfrm>
            <a:off x="3970950" y="8829467"/>
            <a:ext cx="3037891" cy="465368"/>
          </a:xfrm>
          <a:prstGeom prst="rect">
            <a:avLst/>
          </a:prstGeom>
        </p:spPr>
        <p:txBody>
          <a:bodyPr vert="horz" lIns="90074" tIns="45036" rIns="90074" bIns="45036" rtlCol="0" anchor="b"/>
          <a:lstStyle>
            <a:lvl1pPr algn="r">
              <a:defRPr sz="1200"/>
            </a:lvl1pPr>
          </a:lstStyle>
          <a:p>
            <a:fld id="{1D4FF1EF-DBB4-43AE-974E-A5BD8101B87F}" type="slidenum">
              <a:rPr lang="en-US" smtClean="0"/>
              <a:t>‹#›</a:t>
            </a:fld>
            <a:endParaRPr lang="en-US"/>
          </a:p>
        </p:txBody>
      </p:sp>
    </p:spTree>
    <p:extLst>
      <p:ext uri="{BB962C8B-B14F-4D97-AF65-F5344CB8AC3E}">
        <p14:creationId xmlns:p14="http://schemas.microsoft.com/office/powerpoint/2010/main" val="425041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1" rIns="93162" bIns="46581"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2" tIns="46581" rIns="93162" bIns="46581" rtlCol="0"/>
          <a:lstStyle>
            <a:lvl1pPr algn="r">
              <a:defRPr sz="1200"/>
            </a:lvl1pPr>
          </a:lstStyle>
          <a:p>
            <a:fld id="{86A18B51-5BB4-491B-A0B6-0DFEF979BF91}" type="datetimeFigureOut">
              <a:rPr lang="en-US" smtClean="0"/>
              <a:pPr/>
              <a:t>11/6/2012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1" rIns="93162" bIns="46581"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1" rIns="93162" bIns="4658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62" tIns="46581" rIns="93162" bIns="46581"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62" tIns="46581" rIns="93162" bIns="46581" rtlCol="0" anchor="b"/>
          <a:lstStyle>
            <a:lvl1pPr algn="r">
              <a:defRPr sz="1200"/>
            </a:lvl1pPr>
          </a:lstStyle>
          <a:p>
            <a:fld id="{56A5CA1A-96A3-4978-857B-F356FF2E063B}" type="slidenum">
              <a:rPr lang="en-US" smtClean="0"/>
              <a:pPr/>
              <a:t>‹#›</a:t>
            </a:fld>
            <a:endParaRPr lang="en-US"/>
          </a:p>
        </p:txBody>
      </p:sp>
    </p:spTree>
    <p:extLst>
      <p:ext uri="{BB962C8B-B14F-4D97-AF65-F5344CB8AC3E}">
        <p14:creationId xmlns:p14="http://schemas.microsoft.com/office/powerpoint/2010/main" val="302507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Image path: M:\16601.96\Proposal\Cover\Auburn Cover FINAL.jpg</a:t>
            </a:r>
          </a:p>
          <a:p>
            <a:r>
              <a:rPr lang="en-US" dirty="0" smtClean="0"/>
              <a:t>Original Size: 2MB W:2,738px H:3,338px</a:t>
            </a:r>
          </a:p>
          <a:p>
            <a:r>
              <a:rPr lang="en-US" dirty="0" smtClean="0"/>
              <a:t>Compressed Size: 80KB W:839px H:1,024px (96.1% using JPEG compression of 95)</a:t>
            </a:r>
          </a:p>
          <a:p>
            <a:r>
              <a:rPr lang="en-US" dirty="0" smtClean="0"/>
              <a:t>Last Updated: 1/11/2012 9:16:54 AM by </a:t>
            </a:r>
            <a:r>
              <a:rPr lang="en-US" dirty="0" err="1" smtClean="0"/>
              <a:t>mlewey</a:t>
            </a:r>
            <a:r>
              <a:rPr lang="en-US" dirty="0" smtClean="0"/>
              <a:t> via Sasaki PPT Image Manager</a:t>
            </a:r>
            <a:endParaRPr lang="en-US" dirty="0"/>
          </a:p>
        </p:txBody>
      </p:sp>
      <p:sp>
        <p:nvSpPr>
          <p:cNvPr id="4" name="Slide Number Placeholder 3"/>
          <p:cNvSpPr>
            <a:spLocks noGrp="1"/>
          </p:cNvSpPr>
          <p:nvPr>
            <p:ph type="sldNum" sz="quarter" idx="10"/>
          </p:nvPr>
        </p:nvSpPr>
        <p:spPr/>
        <p:txBody>
          <a:bodyPr/>
          <a:lstStyle/>
          <a:p>
            <a:fld id="{B1B61C5B-BB41-4F96-97B4-AE9E3126BE6A}" type="slidenum">
              <a:rPr lang="en-US" smtClean="0"/>
              <a:pPr/>
              <a:t>1</a:t>
            </a:fld>
            <a:endParaRPr lang="en-US"/>
          </a:p>
        </p:txBody>
      </p:sp>
    </p:spTree>
    <p:extLst>
      <p:ext uri="{BB962C8B-B14F-4D97-AF65-F5344CB8AC3E}">
        <p14:creationId xmlns:p14="http://schemas.microsoft.com/office/powerpoint/2010/main" val="1607351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Original Image path: G:\16601.00\Graphics\00_PPT\05_WS5\Future Land Use Diagrams\_0010_OVERLAPS.jpg</a:t>
            </a:r>
          </a:p>
          <a:p>
            <a:endParaRPr lang="en-US" smtClean="0"/>
          </a:p>
          <a:p>
            <a:r>
              <a:rPr lang="en-US" smtClean="0"/>
              <a:t>Last Updated: 10/15/2012 4:22:31 PM by ryork via Sasaki PPT Image Manager</a:t>
            </a:r>
            <a:endParaRPr lang="en-US"/>
          </a:p>
        </p:txBody>
      </p:sp>
      <p:sp>
        <p:nvSpPr>
          <p:cNvPr id="4" name="Slide Number Placeholder 3"/>
          <p:cNvSpPr>
            <a:spLocks noGrp="1"/>
          </p:cNvSpPr>
          <p:nvPr>
            <p:ph type="sldNum" sz="quarter" idx="10"/>
          </p:nvPr>
        </p:nvSpPr>
        <p:spPr/>
        <p:txBody>
          <a:bodyPr/>
          <a:lstStyle/>
          <a:p>
            <a:fld id="{3E75C600-3FE1-47D0-9C06-A8ADD46B566E}" type="slidenum">
              <a:rPr lang="en-US" smtClean="0"/>
              <a:pPr/>
              <a:t>14</a:t>
            </a:fld>
            <a:endParaRPr lang="en-US"/>
          </a:p>
        </p:txBody>
      </p:sp>
    </p:spTree>
    <p:extLst>
      <p:ext uri="{BB962C8B-B14F-4D97-AF65-F5344CB8AC3E}">
        <p14:creationId xmlns:p14="http://schemas.microsoft.com/office/powerpoint/2010/main" val="3198211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Image path: G:\16601.00\Graphics\00_PPT\05_WS5\Future Land Use Diagrams\_0009_OUTLINES.jpg</a:t>
            </a:r>
          </a:p>
          <a:p>
            <a:endParaRPr lang="en-US" dirty="0" smtClean="0"/>
          </a:p>
          <a:p>
            <a:r>
              <a:rPr lang="en-US" dirty="0" smtClean="0"/>
              <a:t>Last Updated: 10/15/2012 4:22:19 PM by </a:t>
            </a:r>
            <a:r>
              <a:rPr lang="en-US" dirty="0" err="1" smtClean="0"/>
              <a:t>ryork</a:t>
            </a:r>
            <a:r>
              <a:rPr lang="en-US" dirty="0" smtClean="0"/>
              <a:t> via Sasaki PPT Image Manager</a:t>
            </a:r>
            <a:endParaRPr lang="en-US" dirty="0"/>
          </a:p>
        </p:txBody>
      </p:sp>
      <p:sp>
        <p:nvSpPr>
          <p:cNvPr id="4" name="Slide Number Placeholder 3"/>
          <p:cNvSpPr>
            <a:spLocks noGrp="1"/>
          </p:cNvSpPr>
          <p:nvPr>
            <p:ph type="sldNum" sz="quarter" idx="10"/>
          </p:nvPr>
        </p:nvSpPr>
        <p:spPr/>
        <p:txBody>
          <a:bodyPr/>
          <a:lstStyle/>
          <a:p>
            <a:fld id="{3E75C600-3FE1-47D0-9C06-A8ADD46B566E}"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293053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Image path: G:\16601.00\Graphics\00_PPT\05_WS5\Future Land Use Diagrams\_0009_OUTLINES.jpg</a:t>
            </a:r>
          </a:p>
          <a:p>
            <a:endParaRPr lang="en-US" dirty="0" smtClean="0"/>
          </a:p>
          <a:p>
            <a:r>
              <a:rPr lang="en-US" dirty="0" smtClean="0"/>
              <a:t>Last Updated: 10/15/2012 4:22:19 PM by </a:t>
            </a:r>
            <a:r>
              <a:rPr lang="en-US" dirty="0" err="1" smtClean="0"/>
              <a:t>ryork</a:t>
            </a:r>
            <a:r>
              <a:rPr lang="en-US" dirty="0" smtClean="0"/>
              <a:t> via Sasaki PPT Image Manager</a:t>
            </a:r>
            <a:endParaRPr lang="en-US" dirty="0"/>
          </a:p>
        </p:txBody>
      </p:sp>
      <p:sp>
        <p:nvSpPr>
          <p:cNvPr id="4" name="Slide Number Placeholder 3"/>
          <p:cNvSpPr>
            <a:spLocks noGrp="1"/>
          </p:cNvSpPr>
          <p:nvPr>
            <p:ph type="sldNum" sz="quarter" idx="10"/>
          </p:nvPr>
        </p:nvSpPr>
        <p:spPr/>
        <p:txBody>
          <a:bodyPr/>
          <a:lstStyle/>
          <a:p>
            <a:fld id="{3E75C600-3FE1-47D0-9C06-A8ADD46B566E}"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293053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Image path: G:\16601.00\Graphics\00_PPT\05_WS5\Future Land Use Diagrams\_0009_OUTLINES.jpg</a:t>
            </a:r>
          </a:p>
          <a:p>
            <a:endParaRPr lang="en-US" dirty="0" smtClean="0"/>
          </a:p>
          <a:p>
            <a:r>
              <a:rPr lang="en-US" dirty="0" smtClean="0"/>
              <a:t>Last Updated: 10/15/2012 4:22:19 PM by </a:t>
            </a:r>
            <a:r>
              <a:rPr lang="en-US" dirty="0" err="1" smtClean="0"/>
              <a:t>ryork</a:t>
            </a:r>
            <a:r>
              <a:rPr lang="en-US" dirty="0" smtClean="0"/>
              <a:t> via Sasaki PPT Image Manager</a:t>
            </a:r>
            <a:endParaRPr lang="en-US" dirty="0"/>
          </a:p>
        </p:txBody>
      </p:sp>
      <p:sp>
        <p:nvSpPr>
          <p:cNvPr id="4" name="Slide Number Placeholder 3"/>
          <p:cNvSpPr>
            <a:spLocks noGrp="1"/>
          </p:cNvSpPr>
          <p:nvPr>
            <p:ph type="sldNum" sz="quarter" idx="10"/>
          </p:nvPr>
        </p:nvSpPr>
        <p:spPr/>
        <p:txBody>
          <a:bodyPr/>
          <a:lstStyle/>
          <a:p>
            <a:fld id="{3E75C600-3FE1-47D0-9C06-A8ADD46B566E}"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2930537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485644-D1FA-4EEE-BEAF-FB994A2C6268}"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Image path: G:\16601.00\Graphics\00_PPT\05_WS5\Future Land Use Diagrams\_0009_OUTLINES.jpg</a:t>
            </a:r>
          </a:p>
          <a:p>
            <a:endParaRPr lang="en-US" dirty="0" smtClean="0"/>
          </a:p>
          <a:p>
            <a:r>
              <a:rPr lang="en-US" dirty="0" smtClean="0"/>
              <a:t>Last Updated: 10/15/2012 4:22:19 PM by </a:t>
            </a:r>
            <a:r>
              <a:rPr lang="en-US" dirty="0" err="1" smtClean="0"/>
              <a:t>ryork</a:t>
            </a:r>
            <a:r>
              <a:rPr lang="en-US" dirty="0" smtClean="0"/>
              <a:t> via Sasaki PPT Image Manager</a:t>
            </a:r>
            <a:endParaRPr lang="en-US" dirty="0"/>
          </a:p>
        </p:txBody>
      </p:sp>
      <p:sp>
        <p:nvSpPr>
          <p:cNvPr id="4" name="Slide Number Placeholder 3"/>
          <p:cNvSpPr>
            <a:spLocks noGrp="1"/>
          </p:cNvSpPr>
          <p:nvPr>
            <p:ph type="sldNum" sz="quarter" idx="10"/>
          </p:nvPr>
        </p:nvSpPr>
        <p:spPr/>
        <p:txBody>
          <a:bodyPr/>
          <a:lstStyle/>
          <a:p>
            <a:fld id="{3E75C600-3FE1-47D0-9C06-A8ADD46B566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293053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Original Image path: G:\16601.00\Graphics\00_PPT\05_WS5\Future Land Use Diagrams\_0009_OUTLINES.jpg</a:t>
            </a:r>
          </a:p>
          <a:p>
            <a:endParaRPr lang="en-US" dirty="0" smtClean="0"/>
          </a:p>
          <a:p>
            <a:r>
              <a:rPr lang="en-US" dirty="0" smtClean="0"/>
              <a:t>Last Updated: 10/15/2012 4:22:19 PM by </a:t>
            </a:r>
            <a:r>
              <a:rPr lang="en-US" dirty="0" err="1" smtClean="0"/>
              <a:t>ryork</a:t>
            </a:r>
            <a:r>
              <a:rPr lang="en-US" dirty="0" smtClean="0"/>
              <a:t> via Sasaki PPT Image Manager</a:t>
            </a:r>
            <a:endParaRPr lang="en-US" dirty="0"/>
          </a:p>
        </p:txBody>
      </p:sp>
      <p:sp>
        <p:nvSpPr>
          <p:cNvPr id="4" name="Slide Number Placeholder 3"/>
          <p:cNvSpPr>
            <a:spLocks noGrp="1"/>
          </p:cNvSpPr>
          <p:nvPr>
            <p:ph type="sldNum" sz="quarter" idx="10"/>
          </p:nvPr>
        </p:nvSpPr>
        <p:spPr/>
        <p:txBody>
          <a:bodyPr/>
          <a:lstStyle/>
          <a:p>
            <a:fld id="{3E75C600-3FE1-47D0-9C06-A8ADD46B566E}"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29305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485644-D1FA-4EEE-BEAF-FB994A2C626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Original Image path: G:\16601.00\Cad\3DM\Tasks\02-AUGUST\render\AU_OPTIONS-_CCF_1cam-toEngineering2.jpg</a:t>
            </a:r>
          </a:p>
          <a:p>
            <a:r>
              <a:rPr lang="en-US" smtClean="0"/>
              <a:t>Original Size: 0.5MB W:2,400px H:1,350px</a:t>
            </a:r>
          </a:p>
          <a:p>
            <a:r>
              <a:rPr lang="en-US" smtClean="0"/>
              <a:t>Compressed Size: 312KB W:1,600px H:900px (41.6% using JPEG compression of 80)</a:t>
            </a:r>
          </a:p>
          <a:p>
            <a:r>
              <a:rPr lang="en-US" smtClean="0"/>
              <a:t>Cropping: Left:0% Right:0% Top:0% Bottom:0%</a:t>
            </a:r>
          </a:p>
          <a:p>
            <a:r>
              <a:rPr lang="en-US" smtClean="0"/>
              <a:t>Last Updated: 8/27/2012 1:53:09 PM by pbrigham via Sasaki PPT Image Manager</a:t>
            </a:r>
            <a:endParaRPr lang="en-US" dirty="0"/>
          </a:p>
        </p:txBody>
      </p:sp>
      <p:sp>
        <p:nvSpPr>
          <p:cNvPr id="4" name="Slide Number Placeholder 3"/>
          <p:cNvSpPr>
            <a:spLocks noGrp="1"/>
          </p:cNvSpPr>
          <p:nvPr>
            <p:ph type="sldNum" sz="quarter" idx="10"/>
          </p:nvPr>
        </p:nvSpPr>
        <p:spPr/>
        <p:txBody>
          <a:bodyPr/>
          <a:lstStyle/>
          <a:p>
            <a:fld id="{56A5CA1A-96A3-4978-857B-F356FF2E063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53109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Original Image path: G:\16601.00\Cad\3DM\Tasks\02-AUGUST\render\AU_OPTIONS-__OPT1v2cam-toEngineering2.jpg</a:t>
            </a:r>
          </a:p>
          <a:p>
            <a:r>
              <a:rPr lang="en-US" smtClean="0"/>
              <a:t>Original Size: 0.5MB W:2,400px H:1,350px</a:t>
            </a:r>
          </a:p>
          <a:p>
            <a:r>
              <a:rPr lang="en-US" smtClean="0"/>
              <a:t>Compressed Size: 309KB W:1,600px H:900px (41.5% using JPEG compression of 80)</a:t>
            </a:r>
          </a:p>
          <a:p>
            <a:r>
              <a:rPr lang="en-US" smtClean="0"/>
              <a:t>Cropping: Left:0% Right:0% Top:0% Bottom:0%</a:t>
            </a:r>
          </a:p>
          <a:p>
            <a:r>
              <a:rPr lang="en-US" smtClean="0"/>
              <a:t>Last Updated: 8/27/2012 1:53:10 PM by pbrigham via Sasaki PPT Image Manager</a:t>
            </a:r>
            <a:endParaRPr lang="en-US" dirty="0"/>
          </a:p>
        </p:txBody>
      </p:sp>
      <p:sp>
        <p:nvSpPr>
          <p:cNvPr id="4" name="Slide Number Placeholder 3"/>
          <p:cNvSpPr>
            <a:spLocks noGrp="1"/>
          </p:cNvSpPr>
          <p:nvPr>
            <p:ph type="sldNum" sz="quarter" idx="10"/>
          </p:nvPr>
        </p:nvSpPr>
        <p:spPr/>
        <p:txBody>
          <a:bodyPr/>
          <a:lstStyle/>
          <a:p>
            <a:fld id="{56A5CA1A-96A3-4978-857B-F356FF2E063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53109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Original Image path: G:\16601.00\Cad\3DM\Tasks\02-AUGUST\render\AU_OPTIONS-__OPT1v2cam-toEngineering2.jpg</a:t>
            </a:r>
          </a:p>
          <a:p>
            <a:r>
              <a:rPr lang="en-US" smtClean="0"/>
              <a:t>Original Size: 0.5MB W:2,400px H:1,350px</a:t>
            </a:r>
          </a:p>
          <a:p>
            <a:r>
              <a:rPr lang="en-US" smtClean="0"/>
              <a:t>Compressed Size: 309KB W:1,600px H:900px (41.5% using JPEG compression of 80)</a:t>
            </a:r>
          </a:p>
          <a:p>
            <a:r>
              <a:rPr lang="en-US" smtClean="0"/>
              <a:t>Cropping: Left:0% Right:0% Top:0% Bottom:0%</a:t>
            </a:r>
          </a:p>
          <a:p>
            <a:r>
              <a:rPr lang="en-US" smtClean="0"/>
              <a:t>Last Updated: 8/27/2012 1:53:10 PM by pbrigham via Sasaki PPT Image Manager</a:t>
            </a:r>
            <a:endParaRPr lang="en-US" dirty="0"/>
          </a:p>
        </p:txBody>
      </p:sp>
      <p:sp>
        <p:nvSpPr>
          <p:cNvPr id="4" name="Slide Number Placeholder 3"/>
          <p:cNvSpPr>
            <a:spLocks noGrp="1"/>
          </p:cNvSpPr>
          <p:nvPr>
            <p:ph type="sldNum" sz="quarter" idx="10"/>
          </p:nvPr>
        </p:nvSpPr>
        <p:spPr/>
        <p:txBody>
          <a:bodyPr/>
          <a:lstStyle/>
          <a:p>
            <a:fld id="{56A5CA1A-96A3-4978-857B-F356FF2E063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53109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Original Image path: G:\16601.00\Cad\3DM\Tasks\02-AUGUST\render\AU_OPTIONS-__OPT1v2cam-toEngineering2.jpg</a:t>
            </a:r>
          </a:p>
          <a:p>
            <a:r>
              <a:rPr lang="en-US" smtClean="0"/>
              <a:t>Original Size: 0.5MB W:2,400px H:1,350px</a:t>
            </a:r>
          </a:p>
          <a:p>
            <a:r>
              <a:rPr lang="en-US" smtClean="0"/>
              <a:t>Compressed Size: 309KB W:1,600px H:900px (41.5% using JPEG compression of 80)</a:t>
            </a:r>
          </a:p>
          <a:p>
            <a:r>
              <a:rPr lang="en-US" smtClean="0"/>
              <a:t>Cropping: Left:0% Right:0% Top:0% Bottom:0%</a:t>
            </a:r>
          </a:p>
          <a:p>
            <a:r>
              <a:rPr lang="en-US" smtClean="0"/>
              <a:t>Last Updated: 8/27/2012 1:53:10 PM by pbrigham via Sasaki PPT Image Manager</a:t>
            </a:r>
            <a:endParaRPr lang="en-US" dirty="0"/>
          </a:p>
        </p:txBody>
      </p:sp>
      <p:sp>
        <p:nvSpPr>
          <p:cNvPr id="4" name="Slide Number Placeholder 3"/>
          <p:cNvSpPr>
            <a:spLocks noGrp="1"/>
          </p:cNvSpPr>
          <p:nvPr>
            <p:ph type="sldNum" sz="quarter" idx="10"/>
          </p:nvPr>
        </p:nvSpPr>
        <p:spPr/>
        <p:txBody>
          <a:bodyPr/>
          <a:lstStyle/>
          <a:p>
            <a:fld id="{56A5CA1A-96A3-4978-857B-F356FF2E063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531091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Original Image path: G:\16601.00\Cad\3DM\Tasks\02-AUGUST\render\AU_OPTIONS-__OPT1v2cam-toEngineering2.jpg</a:t>
            </a:r>
          </a:p>
          <a:p>
            <a:r>
              <a:rPr lang="en-US" smtClean="0"/>
              <a:t>Original Size: 0.5MB W:2,400px H:1,350px</a:t>
            </a:r>
          </a:p>
          <a:p>
            <a:r>
              <a:rPr lang="en-US" smtClean="0"/>
              <a:t>Compressed Size: 309KB W:1,600px H:900px (41.5% using JPEG compression of 80)</a:t>
            </a:r>
          </a:p>
          <a:p>
            <a:r>
              <a:rPr lang="en-US" smtClean="0"/>
              <a:t>Cropping: Left:0% Right:0% Top:0% Bottom:0%</a:t>
            </a:r>
          </a:p>
          <a:p>
            <a:r>
              <a:rPr lang="en-US" smtClean="0"/>
              <a:t>Last Updated: 8/27/2012 1:53:10 PM by pbrigham via Sasaki PPT Image Manager</a:t>
            </a:r>
            <a:endParaRPr lang="en-US" dirty="0"/>
          </a:p>
        </p:txBody>
      </p:sp>
      <p:sp>
        <p:nvSpPr>
          <p:cNvPr id="4" name="Slide Number Placeholder 3"/>
          <p:cNvSpPr>
            <a:spLocks noGrp="1"/>
          </p:cNvSpPr>
          <p:nvPr>
            <p:ph type="sldNum" sz="quarter" idx="10"/>
          </p:nvPr>
        </p:nvSpPr>
        <p:spPr/>
        <p:txBody>
          <a:bodyPr/>
          <a:lstStyle/>
          <a:p>
            <a:fld id="{56A5CA1A-96A3-4978-857B-F356FF2E063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531091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Original Image path: G:\16601.00\Cad\3DM\Tasks\02-AUGUST\render\AU_OPTIONS-__OPT1v2cam-toEngineering2.jpg</a:t>
            </a:r>
          </a:p>
          <a:p>
            <a:r>
              <a:rPr lang="en-US" smtClean="0"/>
              <a:t>Original Size: 0.5MB W:2,400px H:1,350px</a:t>
            </a:r>
          </a:p>
          <a:p>
            <a:r>
              <a:rPr lang="en-US" smtClean="0"/>
              <a:t>Compressed Size: 309KB W:1,600px H:900px (41.5% using JPEG compression of 80)</a:t>
            </a:r>
          </a:p>
          <a:p>
            <a:r>
              <a:rPr lang="en-US" smtClean="0"/>
              <a:t>Cropping: Left:0% Right:0% Top:0% Bottom:0%</a:t>
            </a:r>
          </a:p>
          <a:p>
            <a:r>
              <a:rPr lang="en-US" smtClean="0"/>
              <a:t>Last Updated: 8/27/2012 1:53:10 PM by pbrigham via Sasaki PPT Image Manager</a:t>
            </a:r>
            <a:endParaRPr lang="en-US" dirty="0"/>
          </a:p>
        </p:txBody>
      </p:sp>
      <p:sp>
        <p:nvSpPr>
          <p:cNvPr id="4" name="Slide Number Placeholder 3"/>
          <p:cNvSpPr>
            <a:spLocks noGrp="1"/>
          </p:cNvSpPr>
          <p:nvPr>
            <p:ph type="sldNum" sz="quarter" idx="10"/>
          </p:nvPr>
        </p:nvSpPr>
        <p:spPr/>
        <p:txBody>
          <a:bodyPr/>
          <a:lstStyle/>
          <a:p>
            <a:fld id="{56A5CA1A-96A3-4978-857B-F356FF2E063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531091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9485644-D1FA-4EEE-BEAF-FB994A2C6268}"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FF4166E-92FF-410D-B01C-FB847416FB04}" type="datetime1">
              <a:rPr lang="en-US" smtClean="0"/>
              <a:t>11/6/2012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F2BC74A-D98D-47E6-BFCD-EBAE3534361F}" type="slidenum">
              <a:rPr lang="en-US" smtClean="0"/>
              <a:pPr/>
              <a:t>‹#›</a:t>
            </a:fld>
            <a:endParaRPr lang="en-US"/>
          </a:p>
        </p:txBody>
      </p:sp>
    </p:spTree>
    <p:extLst>
      <p:ext uri="{BB962C8B-B14F-4D97-AF65-F5344CB8AC3E}">
        <p14:creationId xmlns:p14="http://schemas.microsoft.com/office/powerpoint/2010/main" val="995348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5CF9FEE-B97D-4F0C-9937-741250513EAE}" type="datetime1">
              <a:rPr lang="en-US" smtClean="0"/>
              <a:t>11/6/2012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3"/>
          <p:cNvSpPr>
            <a:spLocks noGrp="1"/>
          </p:cNvSpPr>
          <p:nvPr>
            <p:ph type="sldNum" sz="quarter" idx="12"/>
          </p:nvPr>
        </p:nvSpPr>
        <p:spPr>
          <a:xfrm>
            <a:off x="8382000" y="6501210"/>
            <a:ext cx="762000" cy="228600"/>
          </a:xfrm>
        </p:spPr>
        <p:txBody>
          <a:bodyPr/>
          <a:lstStyle>
            <a:lvl1pPr>
              <a:defRPr sz="1800" b="1">
                <a:solidFill>
                  <a:schemeClr val="tx1"/>
                </a:solidFill>
              </a:defRPr>
            </a:lvl1pPr>
          </a:lstStyle>
          <a:p>
            <a:fld id="{6F2BC74A-D98D-47E6-BFCD-EBAE3534361F}" type="slidenum">
              <a:rPr lang="en-US" smtClean="0"/>
              <a:pPr/>
              <a:t>‹#›</a:t>
            </a:fld>
            <a:endParaRPr lang="en-US"/>
          </a:p>
        </p:txBody>
      </p:sp>
    </p:spTree>
    <p:extLst>
      <p:ext uri="{BB962C8B-B14F-4D97-AF65-F5344CB8AC3E}">
        <p14:creationId xmlns:p14="http://schemas.microsoft.com/office/powerpoint/2010/main" val="34323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DCF6E6-9906-4C1E-9A7C-906838E39590}" type="datetime1">
              <a:rPr lang="en-US" smtClean="0"/>
              <a:t>11/6/2012</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6F2BC74A-D98D-47E6-BFCD-EBAE3534361F}" type="slidenum">
              <a:rPr lang="en-US" smtClean="0"/>
              <a:pPr/>
              <a:t>‹#›</a:t>
            </a:fld>
            <a:endParaRPr lang="en-US"/>
          </a:p>
        </p:txBody>
      </p:sp>
    </p:spTree>
    <p:extLst>
      <p:ext uri="{BB962C8B-B14F-4D97-AF65-F5344CB8AC3E}">
        <p14:creationId xmlns:p14="http://schemas.microsoft.com/office/powerpoint/2010/main" val="394856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2B5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2550" y="2574219"/>
            <a:ext cx="8587212" cy="576387"/>
          </a:xfrm>
        </p:spPr>
        <p:txBody>
          <a:bodyPr/>
          <a:lstStyle>
            <a:lvl1pPr algn="r">
              <a:defRPr cap="all" baseline="0">
                <a:solidFill>
                  <a:schemeClr val="bg1"/>
                </a:solidFill>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6F2BC74A-D98D-47E6-BFCD-EBAE3534361F}" type="slidenum">
              <a:rPr lang="en-US" smtClean="0"/>
              <a:pPr/>
              <a:t>‹#›</a:t>
            </a:fld>
            <a:endParaRPr lang="en-US" dirty="0"/>
          </a:p>
        </p:txBody>
      </p:sp>
    </p:spTree>
    <p:extLst>
      <p:ext uri="{BB962C8B-B14F-4D97-AF65-F5344CB8AC3E}">
        <p14:creationId xmlns:p14="http://schemas.microsoft.com/office/powerpoint/2010/main" val="101689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Swis721 Cn BT" pitchFamily="34" charset="0"/>
              </a:defRPr>
            </a:lvl1pPr>
            <a:lvl2pPr>
              <a:defRPr>
                <a:latin typeface="Swis721 Cn BT" pitchFamily="34" charset="0"/>
              </a:defRPr>
            </a:lvl2pPr>
            <a:lvl3pPr>
              <a:defRPr>
                <a:latin typeface="Swis721 Cn BT" pitchFamily="34" charset="0"/>
              </a:defRPr>
            </a:lvl3pPr>
            <a:lvl4pPr>
              <a:defRPr>
                <a:latin typeface="Swis721 Cn BT" pitchFamily="34" charset="0"/>
              </a:defRPr>
            </a:lvl4pPr>
            <a:lvl5pPr>
              <a:defRPr>
                <a:latin typeface="Swis721 Cn B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6F2BC74A-D98D-47E6-BFCD-EBAE3534361F}" type="slidenum">
              <a:rPr lang="en-US" smtClean="0"/>
              <a:pPr/>
              <a:t>‹#›</a:t>
            </a:fld>
            <a:endParaRPr lang="en-US"/>
          </a:p>
        </p:txBody>
      </p:sp>
      <p:sp>
        <p:nvSpPr>
          <p:cNvPr id="7" name="Slide Number Placeholder 4"/>
          <p:cNvSpPr txBox="1">
            <a:spLocks/>
          </p:cNvSpPr>
          <p:nvPr userDrawn="1"/>
        </p:nvSpPr>
        <p:spPr>
          <a:xfrm>
            <a:off x="152400" y="6398664"/>
            <a:ext cx="762000" cy="228600"/>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2BC74A-D98D-47E6-BFCD-EBAE3534361F}" type="slidenum">
              <a:rPr lang="en-US" smtClean="0"/>
              <a:pPr/>
              <a:t>‹#›</a:t>
            </a:fld>
            <a:endParaRPr lang="en-US"/>
          </a:p>
        </p:txBody>
      </p:sp>
    </p:spTree>
    <p:extLst>
      <p:ext uri="{BB962C8B-B14F-4D97-AF65-F5344CB8AC3E}">
        <p14:creationId xmlns:p14="http://schemas.microsoft.com/office/powerpoint/2010/main" val="106859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6F2BC74A-D98D-47E6-BFCD-EBAE3534361F}" type="slidenum">
              <a:rPr lang="en-US" smtClean="0"/>
              <a:pPr/>
              <a:t>‹#›</a:t>
            </a:fld>
            <a:endParaRPr lang="en-US"/>
          </a:p>
        </p:txBody>
      </p:sp>
      <p:sp>
        <p:nvSpPr>
          <p:cNvPr id="7" name="Slide Number Placeholder 4"/>
          <p:cNvSpPr txBox="1">
            <a:spLocks/>
          </p:cNvSpPr>
          <p:nvPr userDrawn="1"/>
        </p:nvSpPr>
        <p:spPr>
          <a:xfrm>
            <a:off x="152400" y="6398664"/>
            <a:ext cx="762000" cy="228600"/>
          </a:xfrm>
          <a:prstGeom prst="rect">
            <a:avLst/>
          </a:prstGeom>
        </p:spPr>
        <p:txBody>
          <a:bodyPr vert="horz" lIns="91440" tIns="45720" rIns="91440" bIns="45720" rtlCol="0" anchor="ctr"/>
          <a:lstStyle>
            <a:defPPr>
              <a:defRPr lang="en-US"/>
            </a:defPPr>
            <a:lvl1pPr marL="0" algn="r" defTabSz="914400" rtl="0" eaLnBrk="1" latinLnBrk="0" hangingPunct="1">
              <a:defRPr sz="16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2BC74A-D98D-47E6-BFCD-EBAE3534361F}" type="slidenum">
              <a:rPr lang="en-US" smtClean="0"/>
              <a:pPr/>
              <a:t>‹#›</a:t>
            </a:fld>
            <a:endParaRPr lang="en-US"/>
          </a:p>
        </p:txBody>
      </p:sp>
    </p:spTree>
    <p:extLst>
      <p:ext uri="{BB962C8B-B14F-4D97-AF65-F5344CB8AC3E}">
        <p14:creationId xmlns:p14="http://schemas.microsoft.com/office/powerpoint/2010/main" val="78312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4"/>
          <p:cNvSpPr>
            <a:spLocks noGrp="1"/>
          </p:cNvSpPr>
          <p:nvPr>
            <p:ph type="sldNum" sz="quarter" idx="12"/>
          </p:nvPr>
        </p:nvSpPr>
        <p:spPr>
          <a:xfrm>
            <a:off x="152400" y="6398664"/>
            <a:ext cx="762000" cy="228600"/>
          </a:xfrm>
        </p:spPr>
        <p:txBody>
          <a:bodyPr/>
          <a:lstStyle>
            <a:lvl1pPr>
              <a:defRPr sz="1600" b="1">
                <a:solidFill>
                  <a:schemeClr val="tx1"/>
                </a:solidFill>
              </a:defRPr>
            </a:lvl1pPr>
          </a:lstStyle>
          <a:p>
            <a:fld id="{6F2BC74A-D98D-47E6-BFCD-EBAE3534361F}" type="slidenum">
              <a:rPr lang="en-US" smtClean="0"/>
              <a:pPr/>
              <a:t>‹#›</a:t>
            </a:fld>
            <a:endParaRPr lang="en-US"/>
          </a:p>
        </p:txBody>
      </p:sp>
    </p:spTree>
    <p:extLst>
      <p:ext uri="{BB962C8B-B14F-4D97-AF65-F5344CB8AC3E}">
        <p14:creationId xmlns:p14="http://schemas.microsoft.com/office/powerpoint/2010/main" val="287799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152400" y="6398664"/>
            <a:ext cx="762000" cy="228600"/>
          </a:xfrm>
        </p:spPr>
        <p:txBody>
          <a:bodyPr/>
          <a:lstStyle>
            <a:lvl1pPr>
              <a:defRPr sz="1600" b="1">
                <a:solidFill>
                  <a:schemeClr val="tx1"/>
                </a:solidFill>
              </a:defRPr>
            </a:lvl1pPr>
          </a:lstStyle>
          <a:p>
            <a:fld id="{6F2BC74A-D98D-47E6-BFCD-EBAE3534361F}" type="slidenum">
              <a:rPr lang="en-US" smtClean="0"/>
              <a:pPr/>
              <a:t>‹#›</a:t>
            </a:fld>
            <a:endParaRPr lang="en-US"/>
          </a:p>
        </p:txBody>
      </p:sp>
    </p:spTree>
    <p:extLst>
      <p:ext uri="{BB962C8B-B14F-4D97-AF65-F5344CB8AC3E}">
        <p14:creationId xmlns:p14="http://schemas.microsoft.com/office/powerpoint/2010/main" val="22035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152400" y="6398664"/>
            <a:ext cx="762000" cy="228600"/>
          </a:xfrm>
        </p:spPr>
        <p:txBody>
          <a:bodyPr/>
          <a:lstStyle>
            <a:lvl1pPr>
              <a:defRPr sz="1600" b="1">
                <a:solidFill>
                  <a:schemeClr val="tx1"/>
                </a:solidFill>
              </a:defRPr>
            </a:lvl1pPr>
          </a:lstStyle>
          <a:p>
            <a:fld id="{6F2BC74A-D98D-47E6-BFCD-EBAE3534361F}" type="slidenum">
              <a:rPr lang="en-US" smtClean="0"/>
              <a:pPr/>
              <a:t>‹#›</a:t>
            </a:fld>
            <a:endParaRPr lang="en-US"/>
          </a:p>
        </p:txBody>
      </p:sp>
    </p:spTree>
    <p:extLst>
      <p:ext uri="{BB962C8B-B14F-4D97-AF65-F5344CB8AC3E}">
        <p14:creationId xmlns:p14="http://schemas.microsoft.com/office/powerpoint/2010/main" val="22971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26763" y="6407207"/>
            <a:ext cx="762000" cy="228600"/>
          </a:xfrm>
        </p:spPr>
        <p:txBody>
          <a:bodyPr/>
          <a:lstStyle>
            <a:lvl1pPr>
              <a:defRPr sz="1800" b="1">
                <a:solidFill>
                  <a:schemeClr val="tx1"/>
                </a:solidFill>
              </a:defRPr>
            </a:lvl1pPr>
          </a:lstStyle>
          <a:p>
            <a:fld id="{6F2BC74A-D98D-47E6-BFCD-EBAE3534361F}" type="slidenum">
              <a:rPr lang="en-US" smtClean="0"/>
              <a:pPr/>
              <a:t>‹#›</a:t>
            </a:fld>
            <a:endParaRPr lang="en-US"/>
          </a:p>
        </p:txBody>
      </p:sp>
    </p:spTree>
    <p:extLst>
      <p:ext uri="{BB962C8B-B14F-4D97-AF65-F5344CB8AC3E}">
        <p14:creationId xmlns:p14="http://schemas.microsoft.com/office/powerpoint/2010/main" val="137362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48CF664-1E09-4BE0-A191-1322B50ED85D}" type="datetime1">
              <a:rPr lang="en-US" smtClean="0"/>
              <a:t>11/6/2012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3"/>
          <p:cNvSpPr>
            <a:spLocks noGrp="1"/>
          </p:cNvSpPr>
          <p:nvPr>
            <p:ph type="sldNum" sz="quarter" idx="12"/>
          </p:nvPr>
        </p:nvSpPr>
        <p:spPr>
          <a:xfrm>
            <a:off x="8382000" y="6501210"/>
            <a:ext cx="762000" cy="228600"/>
          </a:xfrm>
        </p:spPr>
        <p:txBody>
          <a:bodyPr/>
          <a:lstStyle>
            <a:lvl1pPr>
              <a:defRPr sz="1800" b="1">
                <a:solidFill>
                  <a:schemeClr val="tx1"/>
                </a:solidFill>
              </a:defRPr>
            </a:lvl1pPr>
          </a:lstStyle>
          <a:p>
            <a:fld id="{6F2BC74A-D98D-47E6-BFCD-EBAE3534361F}" type="slidenum">
              <a:rPr lang="en-US" smtClean="0"/>
              <a:pPr/>
              <a:t>‹#›</a:t>
            </a:fld>
            <a:endParaRPr lang="en-US"/>
          </a:p>
        </p:txBody>
      </p:sp>
    </p:spTree>
    <p:extLst>
      <p:ext uri="{BB962C8B-B14F-4D97-AF65-F5344CB8AC3E}">
        <p14:creationId xmlns:p14="http://schemas.microsoft.com/office/powerpoint/2010/main" val="1845413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54A4849F-1AE1-40F8-A0D9-442E9BE46B2A}" type="datetime1">
              <a:rPr lang="en-US" smtClean="0"/>
              <a:t>11/6/2012</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8" name="Slide Number Placeholder 3"/>
          <p:cNvSpPr>
            <a:spLocks noGrp="1"/>
          </p:cNvSpPr>
          <p:nvPr>
            <p:ph type="sldNum" sz="quarter" idx="12"/>
          </p:nvPr>
        </p:nvSpPr>
        <p:spPr>
          <a:xfrm>
            <a:off x="8382000" y="6501210"/>
            <a:ext cx="762000" cy="228600"/>
          </a:xfrm>
        </p:spPr>
        <p:txBody>
          <a:bodyPr/>
          <a:lstStyle>
            <a:lvl1pPr>
              <a:defRPr sz="1800" b="1">
                <a:solidFill>
                  <a:schemeClr val="tx1"/>
                </a:solidFill>
              </a:defRPr>
            </a:lvl1pPr>
          </a:lstStyle>
          <a:p>
            <a:fld id="{6F2BC74A-D98D-47E6-BFCD-EBAE3534361F}" type="slidenum">
              <a:rPr lang="en-US" smtClean="0"/>
              <a:pPr/>
              <a:t>‹#›</a:t>
            </a:fld>
            <a:endParaRPr lang="en-US"/>
          </a:p>
        </p:txBody>
      </p:sp>
    </p:spTree>
    <p:extLst>
      <p:ext uri="{BB962C8B-B14F-4D97-AF65-F5344CB8AC3E}">
        <p14:creationId xmlns:p14="http://schemas.microsoft.com/office/powerpoint/2010/main" val="3747124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771985"/>
            <a:ext cx="9144000" cy="91440"/>
          </a:xfrm>
          <a:prstGeom prst="rect">
            <a:avLst/>
          </a:prstGeom>
          <a:solidFill>
            <a:srgbClr val="002B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40328" y="111676"/>
            <a:ext cx="8229600" cy="57638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76542" y="1047939"/>
            <a:ext cx="8795442" cy="51446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382000" y="6629400"/>
            <a:ext cx="762000" cy="228600"/>
          </a:xfrm>
          <a:prstGeom prst="rect">
            <a:avLst/>
          </a:prstGeom>
        </p:spPr>
        <p:txBody>
          <a:bodyPr vert="horz" lIns="91440" tIns="45720" rIns="91440" bIns="45720" rtlCol="0" anchor="ctr"/>
          <a:lstStyle>
            <a:lvl1pPr algn="r">
              <a:defRPr sz="800">
                <a:solidFill>
                  <a:schemeClr val="tx1">
                    <a:tint val="75000"/>
                  </a:schemeClr>
                </a:solidFill>
              </a:defRPr>
            </a:lvl1pPr>
          </a:lstStyle>
          <a:p>
            <a:fld id="{6F2BC74A-D98D-47E6-BFCD-EBAE3534361F}" type="slidenum">
              <a:rPr lang="en-US" smtClean="0"/>
              <a:pPr/>
              <a:t>‹#›</a:t>
            </a:fld>
            <a:endParaRPr lang="en-US" dirty="0"/>
          </a:p>
        </p:txBody>
      </p:sp>
    </p:spTree>
    <p:extLst>
      <p:ext uri="{BB962C8B-B14F-4D97-AF65-F5344CB8AC3E}">
        <p14:creationId xmlns:p14="http://schemas.microsoft.com/office/powerpoint/2010/main" val="101622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rgbClr val="7F7F7F"/>
          </a:solidFill>
          <a:latin typeface="Swis721 BT"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rgbClr val="7F7F7F"/>
          </a:solidFill>
          <a:latin typeface="Swis721 BT"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rgbClr val="7F7F7F"/>
          </a:solidFill>
          <a:latin typeface="Swis721 BT"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7F7F7F"/>
          </a:solidFill>
          <a:latin typeface="Swis721 BT" pitchFamily="34" charset="0"/>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7F7F7F"/>
          </a:solidFill>
          <a:latin typeface="Swis721 B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251" b="39040"/>
          <a:stretch/>
        </p:blipFill>
        <p:spPr>
          <a:xfrm>
            <a:off x="-250004" y="-152399"/>
            <a:ext cx="9394004" cy="70104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70466" t="9272" b="81878"/>
          <a:stretch/>
        </p:blipFill>
        <p:spPr>
          <a:xfrm>
            <a:off x="5930388" y="-119347"/>
            <a:ext cx="3191578" cy="1165952"/>
          </a:xfrm>
          <a:prstGeom prst="rect">
            <a:avLst/>
          </a:prstGeom>
        </p:spPr>
      </p:pic>
      <p:sp>
        <p:nvSpPr>
          <p:cNvPr id="5" name="Text Box 5"/>
          <p:cNvSpPr txBox="1">
            <a:spLocks noChangeArrowheads="1"/>
          </p:cNvSpPr>
          <p:nvPr/>
        </p:nvSpPr>
        <p:spPr bwMode="auto">
          <a:xfrm>
            <a:off x="115747" y="1734975"/>
            <a:ext cx="8799653"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eaLnBrk="0" fontAlgn="base" hangingPunct="0">
              <a:spcBef>
                <a:spcPct val="0"/>
              </a:spcBef>
              <a:spcAft>
                <a:spcPct val="0"/>
              </a:spcAft>
            </a:pPr>
            <a:r>
              <a:rPr lang="en-US" sz="3200" dirty="0" smtClean="0">
                <a:solidFill>
                  <a:schemeClr val="bg1"/>
                </a:solidFill>
                <a:latin typeface="Swis721 BlkCn BT" pitchFamily="34" charset="0"/>
              </a:rPr>
              <a:t>Campus Master Plan 2012 Update</a:t>
            </a:r>
            <a:endParaRPr lang="en-US" sz="3200" dirty="0" smtClean="0">
              <a:solidFill>
                <a:schemeClr val="bg1"/>
              </a:solidFill>
              <a:latin typeface="Swis721 BlkCn BT" pitchFamily="34" charset="0"/>
            </a:endParaRPr>
          </a:p>
          <a:p>
            <a:pPr algn="r" eaLnBrk="0" fontAlgn="base" hangingPunct="0">
              <a:spcBef>
                <a:spcPct val="0"/>
              </a:spcBef>
              <a:spcAft>
                <a:spcPct val="0"/>
              </a:spcAft>
            </a:pPr>
            <a:r>
              <a:rPr lang="en-US" sz="3200" dirty="0">
                <a:solidFill>
                  <a:schemeClr val="bg1"/>
                </a:solidFill>
                <a:latin typeface="Swis721 BlkCn BT" pitchFamily="34" charset="0"/>
              </a:rPr>
              <a:t>University Senate</a:t>
            </a:r>
          </a:p>
          <a:p>
            <a:pPr algn="r" eaLnBrk="0" fontAlgn="base" hangingPunct="0">
              <a:spcBef>
                <a:spcPct val="0"/>
              </a:spcBef>
              <a:spcAft>
                <a:spcPct val="0"/>
              </a:spcAft>
            </a:pPr>
            <a:endParaRPr lang="en-US" sz="3200" dirty="0" smtClean="0">
              <a:solidFill>
                <a:schemeClr val="bg1"/>
              </a:solidFill>
              <a:latin typeface="Swis721 BlkCn BT" pitchFamily="34" charset="0"/>
            </a:endParaRPr>
          </a:p>
          <a:p>
            <a:pPr algn="r" eaLnBrk="0" fontAlgn="base" hangingPunct="0">
              <a:spcBef>
                <a:spcPct val="0"/>
              </a:spcBef>
              <a:spcAft>
                <a:spcPct val="0"/>
              </a:spcAft>
            </a:pPr>
            <a:r>
              <a:rPr lang="en-US" sz="2400" dirty="0" smtClean="0">
                <a:solidFill>
                  <a:schemeClr val="bg1"/>
                </a:solidFill>
                <a:latin typeface="Swis721 BlkCn BT" pitchFamily="34" charset="0"/>
              </a:rPr>
              <a:t>November 6, 2012</a:t>
            </a:r>
            <a:r>
              <a:rPr lang="en-US" sz="2800" dirty="0" smtClean="0">
                <a:solidFill>
                  <a:schemeClr val="bg1"/>
                </a:solidFill>
                <a:latin typeface="Swis721 BlkCn BT" pitchFamily="34" charset="0"/>
              </a:rPr>
              <a:t> </a:t>
            </a:r>
            <a:endParaRPr lang="en-US" sz="2800" dirty="0">
              <a:solidFill>
                <a:schemeClr val="bg1"/>
              </a:solidFill>
              <a:latin typeface="Swis721 BlkCn BT" pitchFamily="34" charset="0"/>
            </a:endParaRPr>
          </a:p>
          <a:p>
            <a:pPr algn="r" eaLnBrk="0" fontAlgn="base" hangingPunct="0">
              <a:spcBef>
                <a:spcPct val="0"/>
              </a:spcBef>
              <a:spcAft>
                <a:spcPct val="0"/>
              </a:spcAft>
            </a:pPr>
            <a:endParaRPr lang="en-US" sz="3600" dirty="0">
              <a:solidFill>
                <a:srgbClr val="FFFFFF"/>
              </a:solidFill>
              <a:latin typeface="Swis721 LtEx BT" pitchFamily="34" charset="0"/>
            </a:endParaRPr>
          </a:p>
        </p:txBody>
      </p:sp>
      <p:sp>
        <p:nvSpPr>
          <p:cNvPr id="2" name="Slide Number Placeholder 1"/>
          <p:cNvSpPr>
            <a:spLocks noGrp="1"/>
          </p:cNvSpPr>
          <p:nvPr>
            <p:ph type="sldNum" sz="quarter" idx="12"/>
          </p:nvPr>
        </p:nvSpPr>
        <p:spPr/>
        <p:txBody>
          <a:bodyPr/>
          <a:lstStyle/>
          <a:p>
            <a:fld id="{6F2BC74A-D98D-47E6-BFCD-EBAE3534361F}" type="slidenum">
              <a:rPr lang="en-US" smtClean="0"/>
              <a:pPr/>
              <a:t>1</a:t>
            </a:fld>
            <a:endParaRPr lang="en-US" dirty="0"/>
          </a:p>
        </p:txBody>
      </p:sp>
    </p:spTree>
    <p:extLst>
      <p:ext uri="{BB962C8B-B14F-4D97-AF65-F5344CB8AC3E}">
        <p14:creationId xmlns:p14="http://schemas.microsoft.com/office/powerpoint/2010/main" val="394190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30046" t="15190" r="7483"/>
          <a:stretch/>
        </p:blipFill>
        <p:spPr>
          <a:xfrm>
            <a:off x="896701" y="44674"/>
            <a:ext cx="6319777" cy="6629827"/>
          </a:xfrm>
          <a:prstGeom prst="rect">
            <a:avLst/>
          </a:prstGeom>
        </p:spPr>
      </p:pic>
      <p:sp>
        <p:nvSpPr>
          <p:cNvPr id="2" name="Rectangle 1"/>
          <p:cNvSpPr/>
          <p:nvPr/>
        </p:nvSpPr>
        <p:spPr>
          <a:xfrm>
            <a:off x="4014253" y="3518861"/>
            <a:ext cx="844875" cy="409535"/>
          </a:xfrm>
          <a:prstGeom prst="rect">
            <a:avLst/>
          </a:prstGeom>
          <a:solidFill>
            <a:srgbClr val="FF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5" name="Rectangle 4"/>
          <p:cNvSpPr/>
          <p:nvPr/>
        </p:nvSpPr>
        <p:spPr>
          <a:xfrm>
            <a:off x="4014252" y="3923228"/>
            <a:ext cx="846801" cy="376194"/>
          </a:xfrm>
          <a:prstGeom prst="rect">
            <a:avLst/>
          </a:prstGeom>
          <a:solidFill>
            <a:srgbClr val="00FF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 name="Rectangle 5"/>
          <p:cNvSpPr/>
          <p:nvPr/>
        </p:nvSpPr>
        <p:spPr>
          <a:xfrm>
            <a:off x="4010403" y="4299422"/>
            <a:ext cx="848725" cy="279598"/>
          </a:xfrm>
          <a:prstGeom prst="rect">
            <a:avLst/>
          </a:prstGeom>
          <a:solidFill>
            <a:srgbClr val="FF9933"/>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 name="TextBox 2"/>
          <p:cNvSpPr txBox="1"/>
          <p:nvPr/>
        </p:nvSpPr>
        <p:spPr>
          <a:xfrm>
            <a:off x="3878782" y="3528396"/>
            <a:ext cx="1136570" cy="415498"/>
          </a:xfrm>
          <a:prstGeom prst="rect">
            <a:avLst/>
          </a:prstGeom>
          <a:noFill/>
        </p:spPr>
        <p:txBody>
          <a:bodyPr wrap="square" rtlCol="0">
            <a:spAutoFit/>
          </a:bodyPr>
          <a:lstStyle/>
          <a:p>
            <a:pPr algn="ctr"/>
            <a:r>
              <a:rPr lang="en-US" sz="1050" dirty="0" smtClean="0"/>
              <a:t>Health Science </a:t>
            </a:r>
            <a:r>
              <a:rPr lang="en-US" sz="1050" dirty="0" smtClean="0"/>
              <a:t>Campus</a:t>
            </a:r>
            <a:endParaRPr lang="en-US" sz="1050" dirty="0"/>
          </a:p>
        </p:txBody>
      </p:sp>
      <p:sp>
        <p:nvSpPr>
          <p:cNvPr id="7" name="TextBox 6"/>
          <p:cNvSpPr txBox="1"/>
          <p:nvPr/>
        </p:nvSpPr>
        <p:spPr>
          <a:xfrm>
            <a:off x="3878782" y="3900858"/>
            <a:ext cx="1098638" cy="415498"/>
          </a:xfrm>
          <a:prstGeom prst="rect">
            <a:avLst/>
          </a:prstGeom>
          <a:noFill/>
        </p:spPr>
        <p:txBody>
          <a:bodyPr wrap="square" rtlCol="0">
            <a:spAutoFit/>
          </a:bodyPr>
          <a:lstStyle/>
          <a:p>
            <a:pPr algn="ctr"/>
            <a:r>
              <a:rPr lang="en-US" sz="1050" dirty="0" smtClean="0"/>
              <a:t>AU Research Facilities</a:t>
            </a:r>
            <a:endParaRPr lang="en-US" sz="1050" dirty="0"/>
          </a:p>
        </p:txBody>
      </p:sp>
      <p:sp>
        <p:nvSpPr>
          <p:cNvPr id="8" name="TextBox 7"/>
          <p:cNvSpPr txBox="1"/>
          <p:nvPr/>
        </p:nvSpPr>
        <p:spPr>
          <a:xfrm>
            <a:off x="3986366" y="4312818"/>
            <a:ext cx="840646" cy="261610"/>
          </a:xfrm>
          <a:prstGeom prst="rect">
            <a:avLst/>
          </a:prstGeom>
          <a:noFill/>
        </p:spPr>
        <p:txBody>
          <a:bodyPr wrap="square" rtlCol="0">
            <a:spAutoFit/>
          </a:bodyPr>
          <a:lstStyle/>
          <a:p>
            <a:pPr algn="ctr"/>
            <a:r>
              <a:rPr lang="en-US" sz="1050" dirty="0" smtClean="0"/>
              <a:t>VCOM</a:t>
            </a:r>
            <a:endParaRPr lang="en-US" sz="105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2168" y="4677009"/>
            <a:ext cx="1361407" cy="1765976"/>
          </a:xfrm>
          <a:prstGeom prst="rect">
            <a:avLst/>
          </a:prstGeom>
        </p:spPr>
      </p:pic>
      <p:sp>
        <p:nvSpPr>
          <p:cNvPr id="11" name="Title 2"/>
          <p:cNvSpPr>
            <a:spLocks noGrp="1"/>
          </p:cNvSpPr>
          <p:nvPr>
            <p:ph type="title"/>
          </p:nvPr>
        </p:nvSpPr>
        <p:spPr>
          <a:xfrm>
            <a:off x="140327" y="1605"/>
            <a:ext cx="9003673" cy="912791"/>
          </a:xfrm>
          <a:solidFill>
            <a:schemeClr val="bg1"/>
          </a:solidFill>
        </p:spPr>
        <p:txBody>
          <a:bodyPr>
            <a:normAutofit fontScale="90000"/>
          </a:bodyPr>
          <a:lstStyle/>
          <a:p>
            <a:r>
              <a:rPr lang="en-US" sz="800" b="1" dirty="0" smtClean="0">
                <a:solidFill>
                  <a:srgbClr val="000099"/>
                </a:solidFill>
              </a:rPr>
              <a:t/>
            </a:r>
            <a:br>
              <a:rPr lang="en-US" sz="800" b="1" dirty="0" smtClean="0">
                <a:solidFill>
                  <a:srgbClr val="000099"/>
                </a:solidFill>
              </a:rPr>
            </a:br>
            <a:r>
              <a:rPr lang="en-US" sz="2800" b="1" dirty="0" smtClean="0">
                <a:solidFill>
                  <a:srgbClr val="000099"/>
                </a:solidFill>
              </a:rPr>
              <a:t>Health Science Campus</a:t>
            </a:r>
            <a:br>
              <a:rPr lang="en-US" sz="2800" b="1" dirty="0" smtClean="0">
                <a:solidFill>
                  <a:srgbClr val="000099"/>
                </a:solidFill>
              </a:rPr>
            </a:br>
            <a:r>
              <a:rPr lang="en-US" sz="2000" b="1" dirty="0" smtClean="0">
                <a:solidFill>
                  <a:srgbClr val="000099"/>
                </a:solidFill>
              </a:rPr>
              <a:t>Proposed Location</a:t>
            </a:r>
            <a:endParaRPr lang="en-US" sz="1600" b="1" dirty="0">
              <a:solidFill>
                <a:srgbClr val="000099"/>
              </a:solidFill>
            </a:endParaRPr>
          </a:p>
        </p:txBody>
      </p:sp>
      <p:cxnSp>
        <p:nvCxnSpPr>
          <p:cNvPr id="12" name="Straight Connector 11"/>
          <p:cNvCxnSpPr/>
          <p:nvPr/>
        </p:nvCxnSpPr>
        <p:spPr>
          <a:xfrm>
            <a:off x="2134" y="8995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1179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30046" t="15190" r="7483" b="2142"/>
          <a:stretch/>
        </p:blipFill>
        <p:spPr>
          <a:xfrm>
            <a:off x="1402670" y="216203"/>
            <a:ext cx="6319777" cy="646239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7278" y="3542690"/>
            <a:ext cx="1361407" cy="1765976"/>
          </a:xfrm>
          <a:prstGeom prst="rect">
            <a:avLst/>
          </a:prstGeom>
        </p:spPr>
      </p:pic>
      <p:sp>
        <p:nvSpPr>
          <p:cNvPr id="11" name="Title 2"/>
          <p:cNvSpPr>
            <a:spLocks noGrp="1"/>
          </p:cNvSpPr>
          <p:nvPr>
            <p:ph type="title"/>
          </p:nvPr>
        </p:nvSpPr>
        <p:spPr>
          <a:xfrm>
            <a:off x="140327" y="1605"/>
            <a:ext cx="9003673" cy="912791"/>
          </a:xfrm>
          <a:solidFill>
            <a:schemeClr val="bg1"/>
          </a:solidFill>
        </p:spPr>
        <p:txBody>
          <a:bodyPr>
            <a:normAutofit fontScale="90000"/>
          </a:bodyPr>
          <a:lstStyle/>
          <a:p>
            <a:r>
              <a:rPr lang="en-US" sz="800" b="1" dirty="0" smtClean="0">
                <a:solidFill>
                  <a:srgbClr val="000099"/>
                </a:solidFill>
              </a:rPr>
              <a:t/>
            </a:r>
            <a:br>
              <a:rPr lang="en-US" sz="800" b="1" dirty="0" smtClean="0">
                <a:solidFill>
                  <a:srgbClr val="000099"/>
                </a:solidFill>
              </a:rPr>
            </a:br>
            <a:r>
              <a:rPr lang="en-US" sz="2800" b="1" dirty="0" smtClean="0">
                <a:solidFill>
                  <a:srgbClr val="000099"/>
                </a:solidFill>
              </a:rPr>
              <a:t>Health Science Campus</a:t>
            </a:r>
            <a:br>
              <a:rPr lang="en-US" sz="2800" b="1" dirty="0" smtClean="0">
                <a:solidFill>
                  <a:srgbClr val="000099"/>
                </a:solidFill>
              </a:rPr>
            </a:br>
            <a:r>
              <a:rPr lang="en-US" sz="2000" b="1" dirty="0" smtClean="0">
                <a:solidFill>
                  <a:srgbClr val="000099"/>
                </a:solidFill>
              </a:rPr>
              <a:t>Proposed Location</a:t>
            </a:r>
            <a:endParaRPr lang="en-US" sz="1600" b="1" dirty="0">
              <a:solidFill>
                <a:srgbClr val="000099"/>
              </a:solidFill>
            </a:endParaRPr>
          </a:p>
        </p:txBody>
      </p:sp>
      <p:cxnSp>
        <p:nvCxnSpPr>
          <p:cNvPr id="12" name="Straight Connector 11"/>
          <p:cNvCxnSpPr/>
          <p:nvPr/>
        </p:nvCxnSpPr>
        <p:spPr>
          <a:xfrm>
            <a:off x="-9441" y="8995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523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459" y="1445183"/>
            <a:ext cx="3766942" cy="4886363"/>
          </a:xfrm>
          <a:prstGeom prst="rect">
            <a:avLst/>
          </a:prstGeom>
          <a:ln w="12700">
            <a:solidFill>
              <a:schemeClr val="tx1"/>
            </a:solidFill>
          </a:ln>
        </p:spPr>
      </p:pic>
      <p:sp>
        <p:nvSpPr>
          <p:cNvPr id="11" name="Title 2"/>
          <p:cNvSpPr>
            <a:spLocks noGrp="1"/>
          </p:cNvSpPr>
          <p:nvPr>
            <p:ph type="title"/>
          </p:nvPr>
        </p:nvSpPr>
        <p:spPr>
          <a:xfrm>
            <a:off x="140327" y="1605"/>
            <a:ext cx="9003673" cy="912791"/>
          </a:xfrm>
          <a:solidFill>
            <a:schemeClr val="bg1"/>
          </a:solidFill>
        </p:spPr>
        <p:txBody>
          <a:bodyPr>
            <a:normAutofit fontScale="90000"/>
          </a:bodyPr>
          <a:lstStyle/>
          <a:p>
            <a:r>
              <a:rPr lang="en-US" sz="800" b="1" dirty="0" smtClean="0">
                <a:solidFill>
                  <a:srgbClr val="000099"/>
                </a:solidFill>
              </a:rPr>
              <a:t/>
            </a:r>
            <a:br>
              <a:rPr lang="en-US" sz="800" b="1" dirty="0" smtClean="0">
                <a:solidFill>
                  <a:srgbClr val="000099"/>
                </a:solidFill>
              </a:rPr>
            </a:br>
            <a:r>
              <a:rPr lang="en-US" sz="2800" b="1" dirty="0" smtClean="0">
                <a:solidFill>
                  <a:srgbClr val="000099"/>
                </a:solidFill>
              </a:rPr>
              <a:t>Health Science Campus</a:t>
            </a:r>
            <a:br>
              <a:rPr lang="en-US" sz="2800" b="1" dirty="0" smtClean="0">
                <a:solidFill>
                  <a:srgbClr val="000099"/>
                </a:solidFill>
              </a:rPr>
            </a:br>
            <a:r>
              <a:rPr lang="en-US" sz="2000" b="1" dirty="0" smtClean="0">
                <a:solidFill>
                  <a:srgbClr val="000099"/>
                </a:solidFill>
              </a:rPr>
              <a:t>Proposed Location</a:t>
            </a:r>
            <a:endParaRPr lang="en-US" sz="1600" b="1" dirty="0">
              <a:solidFill>
                <a:srgbClr val="000099"/>
              </a:solidFill>
            </a:endParaRPr>
          </a:p>
        </p:txBody>
      </p:sp>
      <p:cxnSp>
        <p:nvCxnSpPr>
          <p:cNvPr id="12" name="Straight Connector 11"/>
          <p:cNvCxnSpPr/>
          <p:nvPr/>
        </p:nvCxnSpPr>
        <p:spPr>
          <a:xfrm>
            <a:off x="2134" y="8995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7240" y="1445183"/>
            <a:ext cx="3766942" cy="4886363"/>
          </a:xfrm>
          <a:prstGeom prst="rect">
            <a:avLst/>
          </a:prstGeom>
          <a:ln w="12700">
            <a:solidFill>
              <a:schemeClr val="tx1"/>
            </a:solidFill>
          </a:ln>
        </p:spPr>
      </p:pic>
      <p:sp>
        <p:nvSpPr>
          <p:cNvPr id="3" name="TextBox 2"/>
          <p:cNvSpPr txBox="1"/>
          <p:nvPr/>
        </p:nvSpPr>
        <p:spPr>
          <a:xfrm>
            <a:off x="1117594" y="1007525"/>
            <a:ext cx="2584554" cy="369332"/>
          </a:xfrm>
          <a:prstGeom prst="rect">
            <a:avLst/>
          </a:prstGeom>
          <a:noFill/>
        </p:spPr>
        <p:txBody>
          <a:bodyPr wrap="none" rtlCol="0">
            <a:spAutoFit/>
          </a:bodyPr>
          <a:lstStyle/>
          <a:p>
            <a:r>
              <a:rPr lang="en-US" b="1" dirty="0" smtClean="0"/>
              <a:t>Preliminary Site Layout A</a:t>
            </a:r>
            <a:endParaRPr lang="en-US" b="1" dirty="0"/>
          </a:p>
        </p:txBody>
      </p:sp>
      <p:sp>
        <p:nvSpPr>
          <p:cNvPr id="8" name="TextBox 7"/>
          <p:cNvSpPr txBox="1"/>
          <p:nvPr/>
        </p:nvSpPr>
        <p:spPr>
          <a:xfrm>
            <a:off x="5429051" y="1007525"/>
            <a:ext cx="2574936" cy="369332"/>
          </a:xfrm>
          <a:prstGeom prst="rect">
            <a:avLst/>
          </a:prstGeom>
          <a:noFill/>
        </p:spPr>
        <p:txBody>
          <a:bodyPr wrap="none" rtlCol="0">
            <a:spAutoFit/>
          </a:bodyPr>
          <a:lstStyle/>
          <a:p>
            <a:r>
              <a:rPr lang="en-US" b="1" dirty="0" smtClean="0"/>
              <a:t>Preliminary Site Layout B</a:t>
            </a:r>
            <a:endParaRPr lang="en-US" b="1" dirty="0"/>
          </a:p>
        </p:txBody>
      </p:sp>
    </p:spTree>
    <p:extLst>
      <p:ext uri="{BB962C8B-B14F-4D97-AF65-F5344CB8AC3E}">
        <p14:creationId xmlns:p14="http://schemas.microsoft.com/office/powerpoint/2010/main" val="505448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000500"/>
          </a:xfrm>
        </p:spPr>
        <p:txBody>
          <a:bodyPr>
            <a:noAutofit/>
          </a:bodyPr>
          <a:lstStyle/>
          <a:p>
            <a:r>
              <a:rPr lang="en-US" sz="2000" b="1" dirty="0" smtClean="0">
                <a:solidFill>
                  <a:schemeClr val="tx1"/>
                </a:solidFill>
              </a:rPr>
              <a:t>Based on input provided by AU University organizations, the following land use requirements for the future are being addressed in the Campus Master Plan 2012 Update.  These land use requirements are in addition to the already existing land uses. </a:t>
            </a:r>
          </a:p>
          <a:p>
            <a:endParaRPr lang="en-US" sz="500" b="1" dirty="0"/>
          </a:p>
          <a:p>
            <a:pPr lvl="1"/>
            <a:r>
              <a:rPr lang="en-US" sz="1800" dirty="0" smtClean="0">
                <a:solidFill>
                  <a:srgbClr val="000099"/>
                </a:solidFill>
              </a:rPr>
              <a:t>Health Science Campus</a:t>
            </a:r>
          </a:p>
          <a:p>
            <a:pPr lvl="1"/>
            <a:r>
              <a:rPr lang="en-US" sz="1800" dirty="0" smtClean="0">
                <a:solidFill>
                  <a:srgbClr val="000099"/>
                </a:solidFill>
              </a:rPr>
              <a:t>College of Osteopathy Medicine</a:t>
            </a:r>
          </a:p>
          <a:p>
            <a:pPr lvl="1"/>
            <a:r>
              <a:rPr lang="en-US" sz="1800" dirty="0" smtClean="0">
                <a:solidFill>
                  <a:srgbClr val="000099"/>
                </a:solidFill>
              </a:rPr>
              <a:t>Performing Arts Center &amp; Welcome Center</a:t>
            </a:r>
          </a:p>
          <a:p>
            <a:pPr lvl="1"/>
            <a:r>
              <a:rPr lang="en-US" sz="1800" dirty="0" smtClean="0">
                <a:solidFill>
                  <a:srgbClr val="000099"/>
                </a:solidFill>
              </a:rPr>
              <a:t>Expansion of Recreational Fields</a:t>
            </a:r>
          </a:p>
          <a:p>
            <a:pPr lvl="1"/>
            <a:r>
              <a:rPr lang="en-US" sz="1800" dirty="0" smtClean="0">
                <a:solidFill>
                  <a:srgbClr val="000099"/>
                </a:solidFill>
              </a:rPr>
              <a:t>Field </a:t>
            </a:r>
            <a:r>
              <a:rPr lang="en-US" sz="1800" dirty="0">
                <a:solidFill>
                  <a:srgbClr val="000099"/>
                </a:solidFill>
              </a:rPr>
              <a:t>Laboratories</a:t>
            </a:r>
            <a:endParaRPr lang="en-US" sz="1600" dirty="0"/>
          </a:p>
          <a:p>
            <a:pPr lvl="1"/>
            <a:r>
              <a:rPr lang="en-US" sz="1800" dirty="0" smtClean="0">
                <a:solidFill>
                  <a:srgbClr val="000099"/>
                </a:solidFill>
              </a:rPr>
              <a:t>Athletics </a:t>
            </a:r>
            <a:r>
              <a:rPr lang="en-US" sz="1800" dirty="0" smtClean="0">
                <a:solidFill>
                  <a:srgbClr val="000099"/>
                </a:solidFill>
              </a:rPr>
              <a:t>Complex Expansion</a:t>
            </a:r>
            <a:endParaRPr lang="en-US" sz="1800" dirty="0">
              <a:solidFill>
                <a:srgbClr val="000099"/>
              </a:solidFill>
            </a:endParaRPr>
          </a:p>
          <a:p>
            <a:pPr lvl="1"/>
            <a:r>
              <a:rPr lang="en-US" sz="1800" dirty="0" smtClean="0">
                <a:solidFill>
                  <a:srgbClr val="000099"/>
                </a:solidFill>
              </a:rPr>
              <a:t>Consolidation of Service Functions</a:t>
            </a:r>
          </a:p>
          <a:p>
            <a:pPr lvl="1"/>
            <a:r>
              <a:rPr lang="en-US" sz="1800" dirty="0" smtClean="0">
                <a:solidFill>
                  <a:srgbClr val="000099"/>
                </a:solidFill>
              </a:rPr>
              <a:t>Game Day </a:t>
            </a:r>
            <a:r>
              <a:rPr lang="en-US" sz="1800" dirty="0" smtClean="0">
                <a:solidFill>
                  <a:srgbClr val="000099"/>
                </a:solidFill>
              </a:rPr>
              <a:t>Activities</a:t>
            </a:r>
          </a:p>
        </p:txBody>
      </p:sp>
      <p:sp>
        <p:nvSpPr>
          <p:cNvPr id="6" name="Title 2"/>
          <p:cNvSpPr>
            <a:spLocks noGrp="1"/>
          </p:cNvSpPr>
          <p:nvPr>
            <p:ph type="title"/>
          </p:nvPr>
        </p:nvSpPr>
        <p:spPr>
          <a:xfrm>
            <a:off x="140327" y="1605"/>
            <a:ext cx="9003673" cy="912791"/>
          </a:xfrm>
          <a:solidFill>
            <a:schemeClr val="bg1"/>
          </a:solidFill>
        </p:spPr>
        <p:txBody>
          <a:bodyPr>
            <a:normAutofit fontScale="90000"/>
          </a:bodyPr>
          <a:lstStyle/>
          <a:p>
            <a:r>
              <a:rPr lang="en-US" sz="800" b="1" dirty="0" smtClean="0">
                <a:solidFill>
                  <a:srgbClr val="000099"/>
                </a:solidFill>
              </a:rPr>
              <a:t/>
            </a:r>
            <a:br>
              <a:rPr lang="en-US" sz="800" b="1" dirty="0" smtClean="0">
                <a:solidFill>
                  <a:srgbClr val="000099"/>
                </a:solidFill>
              </a:rPr>
            </a:br>
            <a:r>
              <a:rPr lang="en-US" sz="2800" b="1" dirty="0" smtClean="0">
                <a:solidFill>
                  <a:srgbClr val="000099"/>
                </a:solidFill>
              </a:rPr>
              <a:t>Options for Proposed Land Use</a:t>
            </a:r>
            <a:br>
              <a:rPr lang="en-US" sz="2800" b="1" dirty="0" smtClean="0">
                <a:solidFill>
                  <a:srgbClr val="000099"/>
                </a:solidFill>
              </a:rPr>
            </a:br>
            <a:r>
              <a:rPr lang="en-US" sz="2000" b="1" dirty="0" smtClean="0">
                <a:solidFill>
                  <a:srgbClr val="000099"/>
                </a:solidFill>
              </a:rPr>
              <a:t>Requirements Being Addressed in the Campus Master Plan 2012 Update</a:t>
            </a:r>
            <a:endParaRPr lang="en-US" sz="1600" b="1" dirty="0">
              <a:solidFill>
                <a:srgbClr val="000099"/>
              </a:solidFill>
            </a:endParaRPr>
          </a:p>
        </p:txBody>
      </p:sp>
      <p:cxnSp>
        <p:nvCxnSpPr>
          <p:cNvPr id="9" name="Straight Connector 8"/>
          <p:cNvCxnSpPr/>
          <p:nvPr/>
        </p:nvCxnSpPr>
        <p:spPr>
          <a:xfrm>
            <a:off x="2134" y="8995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6090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iginal Image path: G:\16601.00\Graphics\00_PPT\05_WS5\Future Land Use Diagrams\_0010_OVERLAPS.jpg&#10;&#10;Last Updated: 10/15/2012 4:22:31 PM by ryork via Sasaki PPT Image Manage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b="3889"/>
          <a:stretch/>
        </p:blipFill>
        <p:spPr>
          <a:xfrm>
            <a:off x="0" y="266700"/>
            <a:ext cx="8934923" cy="6591300"/>
          </a:xfrm>
          <a:prstGeom prst="rect">
            <a:avLst/>
          </a:prstGeom>
        </p:spPr>
      </p:pic>
      <p:sp>
        <p:nvSpPr>
          <p:cNvPr id="3" name="Title 3"/>
          <p:cNvSpPr txBox="1">
            <a:spLocks/>
          </p:cNvSpPr>
          <p:nvPr/>
        </p:nvSpPr>
        <p:spPr>
          <a:xfrm>
            <a:off x="447675" y="1095375"/>
            <a:ext cx="1657350" cy="908215"/>
          </a:xfrm>
          <a:prstGeom prst="rect">
            <a:avLst/>
          </a:prstGeom>
          <a:solidFill>
            <a:schemeClr val="bg1"/>
          </a:solidFill>
          <a:ln w="28575">
            <a:solidFill>
              <a:srgbClr val="FF0000"/>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rgbClr val="FF0000"/>
                </a:solidFill>
              </a:rPr>
              <a:t>CAMPUS GARDENS</a:t>
            </a:r>
            <a:endParaRPr lang="en-US" sz="1100" noProof="0" dirty="0" smtClean="0">
              <a:solidFill>
                <a:srgbClr val="FF0000"/>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noProof="0" dirty="0" smtClean="0">
                <a:solidFill>
                  <a:schemeClr val="tx1">
                    <a:lumMod val="65000"/>
                    <a:lumOff val="35000"/>
                  </a:schemeClr>
                </a:solidFill>
              </a:rPr>
              <a:t>Intramurals Expansion</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dirty="0" smtClean="0">
                <a:ln>
                  <a:noFill/>
                </a:ln>
                <a:solidFill>
                  <a:schemeClr val="tx1">
                    <a:lumMod val="65000"/>
                    <a:lumOff val="35000"/>
                  </a:schemeClr>
                </a:solidFill>
                <a:effectLst/>
                <a:uLnTx/>
                <a:uFillTx/>
              </a:rPr>
              <a:t>Athletics Expansion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noProof="0" dirty="0" smtClean="0">
                <a:solidFill>
                  <a:schemeClr val="tx1">
                    <a:lumMod val="65000"/>
                    <a:lumOff val="35000"/>
                  </a:schemeClr>
                </a:solidFill>
              </a:rPr>
              <a:t>Game Day Expansion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dirty="0" smtClean="0">
                <a:ln>
                  <a:noFill/>
                </a:ln>
                <a:solidFill>
                  <a:schemeClr val="tx1">
                    <a:lumMod val="65000"/>
                    <a:lumOff val="35000"/>
                  </a:schemeClr>
                </a:solidFill>
                <a:effectLst/>
                <a:uLnTx/>
                <a:uFillTx/>
              </a:rPr>
              <a:t>Service </a:t>
            </a:r>
            <a:r>
              <a:rPr kumimoji="0" lang="en-US" sz="1100" b="0" i="0" u="none" strike="noStrike" kern="1200" cap="none" spc="0" normalizeH="0" dirty="0" smtClean="0">
                <a:ln>
                  <a:noFill/>
                </a:ln>
                <a:solidFill>
                  <a:schemeClr val="tx1">
                    <a:lumMod val="65000"/>
                    <a:lumOff val="35000"/>
                  </a:schemeClr>
                </a:solidFill>
                <a:effectLst/>
                <a:uLnTx/>
                <a:uFillTx/>
              </a:rPr>
              <a:t>Consolidation</a:t>
            </a:r>
            <a:endParaRPr kumimoji="0" lang="en-US" sz="1100" b="0" i="0" u="none" strike="noStrike" kern="1200" cap="none" spc="0" normalizeH="0" baseline="0" noProof="0" dirty="0">
              <a:ln>
                <a:noFill/>
              </a:ln>
              <a:solidFill>
                <a:schemeClr val="tx1">
                  <a:lumMod val="65000"/>
                  <a:lumOff val="35000"/>
                </a:schemeClr>
              </a:solidFill>
              <a:effectLst/>
              <a:uLnTx/>
              <a:uFillTx/>
            </a:endParaRPr>
          </a:p>
        </p:txBody>
      </p:sp>
      <p:cxnSp>
        <p:nvCxnSpPr>
          <p:cNvPr id="5" name="Straight Arrow Connector 4"/>
          <p:cNvCxnSpPr/>
          <p:nvPr/>
        </p:nvCxnSpPr>
        <p:spPr>
          <a:xfrm>
            <a:off x="5695950" y="678696"/>
            <a:ext cx="0" cy="1324894"/>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 name="Title 3"/>
          <p:cNvSpPr txBox="1">
            <a:spLocks/>
          </p:cNvSpPr>
          <p:nvPr/>
        </p:nvSpPr>
        <p:spPr>
          <a:xfrm>
            <a:off x="447675" y="2805030"/>
            <a:ext cx="1657350" cy="676440"/>
          </a:xfrm>
          <a:prstGeom prst="rect">
            <a:avLst/>
          </a:prstGeom>
          <a:solidFill>
            <a:schemeClr val="bg1"/>
          </a:solidFill>
          <a:ln w="28575">
            <a:solidFill>
              <a:srgbClr val="FF0000"/>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100" noProof="0" dirty="0" smtClean="0">
                <a:solidFill>
                  <a:srgbClr val="FF0000"/>
                </a:solidFill>
              </a:rPr>
              <a:t>INTRAMURAL FIELDS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dirty="0" smtClean="0">
                <a:ln>
                  <a:noFill/>
                </a:ln>
                <a:solidFill>
                  <a:schemeClr val="tx1">
                    <a:lumMod val="65000"/>
                    <a:lumOff val="35000"/>
                  </a:schemeClr>
                </a:solidFill>
                <a:effectLst/>
                <a:uLnTx/>
                <a:uFillTx/>
              </a:rPr>
              <a:t>Athletics Expansion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chemeClr val="tx1">
                    <a:lumMod val="65000"/>
                    <a:lumOff val="35000"/>
                  </a:schemeClr>
                </a:solidFill>
              </a:rPr>
              <a:t>Game Day Expansion</a:t>
            </a:r>
            <a:endParaRPr kumimoji="0" lang="en-US" sz="1100" b="0" i="0" u="none" strike="noStrike" kern="1200" cap="none" spc="0" normalizeH="0" baseline="0" dirty="0" smtClean="0">
              <a:ln>
                <a:noFill/>
              </a:ln>
              <a:solidFill>
                <a:schemeClr val="tx1">
                  <a:lumMod val="65000"/>
                  <a:lumOff val="35000"/>
                </a:schemeClr>
              </a:solidFill>
              <a:effectLst/>
              <a:uLnTx/>
              <a:uFillTx/>
            </a:endParaRPr>
          </a:p>
        </p:txBody>
      </p:sp>
      <p:cxnSp>
        <p:nvCxnSpPr>
          <p:cNvPr id="7" name="Straight Arrow Connector 6"/>
          <p:cNvCxnSpPr>
            <a:stCxn id="6" idx="3"/>
          </p:cNvCxnSpPr>
          <p:nvPr/>
        </p:nvCxnSpPr>
        <p:spPr>
          <a:xfrm>
            <a:off x="2105025" y="3143250"/>
            <a:ext cx="337185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9" name="Title 3"/>
          <p:cNvSpPr txBox="1">
            <a:spLocks/>
          </p:cNvSpPr>
          <p:nvPr/>
        </p:nvSpPr>
        <p:spPr>
          <a:xfrm>
            <a:off x="7306621" y="1797554"/>
            <a:ext cx="1837379" cy="1205159"/>
          </a:xfrm>
          <a:prstGeom prst="rect">
            <a:avLst/>
          </a:prstGeom>
          <a:solidFill>
            <a:schemeClr val="bg1"/>
          </a:solidFill>
          <a:ln w="28575">
            <a:solidFill>
              <a:srgbClr val="FF0000"/>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lvl="0">
              <a:defRPr/>
            </a:pPr>
            <a:r>
              <a:rPr lang="en-US" sz="1200" dirty="0">
                <a:solidFill>
                  <a:srgbClr val="FF0000"/>
                </a:solidFill>
              </a:rPr>
              <a:t>“HAYFIELD”</a:t>
            </a:r>
          </a:p>
          <a:p>
            <a:pPr marL="0" marR="0" lvl="0" indent="0" defTabSz="914400" rtl="0" eaLnBrk="1" fontAlgn="auto" latinLnBrk="0" hangingPunct="1">
              <a:lnSpc>
                <a:spcPct val="100000"/>
              </a:lnSpc>
              <a:spcBef>
                <a:spcPct val="0"/>
              </a:spcBef>
              <a:spcAft>
                <a:spcPts val="0"/>
              </a:spcAft>
              <a:buClrTx/>
              <a:buSzTx/>
              <a:buFontTx/>
              <a:buNone/>
              <a:tabLst/>
              <a:defRPr/>
            </a:pPr>
            <a:r>
              <a:rPr lang="en-US" sz="1200" noProof="0" dirty="0" smtClean="0">
                <a:solidFill>
                  <a:schemeClr val="tx1">
                    <a:lumMod val="65000"/>
                    <a:lumOff val="35000"/>
                  </a:schemeClr>
                </a:solidFill>
              </a:rPr>
              <a:t>Intramural Expansion</a:t>
            </a:r>
          </a:p>
          <a:p>
            <a:pPr marL="0" marR="0" lvl="0" indent="0" defTabSz="914400" rtl="0" eaLnBrk="1" fontAlgn="auto" latinLnBrk="0" hangingPunct="1">
              <a:lnSpc>
                <a:spcPct val="100000"/>
              </a:lnSpc>
              <a:spcBef>
                <a:spcPct val="0"/>
              </a:spcBef>
              <a:spcAft>
                <a:spcPts val="0"/>
              </a:spcAft>
              <a:buClrTx/>
              <a:buSzTx/>
              <a:buFontTx/>
              <a:buNone/>
              <a:tabLst/>
              <a:defRPr/>
            </a:pPr>
            <a:r>
              <a:rPr lang="en-US" sz="1200" dirty="0" smtClean="0">
                <a:solidFill>
                  <a:schemeClr val="tx1">
                    <a:lumMod val="65000"/>
                    <a:lumOff val="35000"/>
                  </a:schemeClr>
                </a:solidFill>
              </a:rPr>
              <a:t>Game Day Expansion</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dirty="0" smtClean="0">
                <a:ln>
                  <a:noFill/>
                </a:ln>
                <a:solidFill>
                  <a:schemeClr val="tx1">
                    <a:lumMod val="65000"/>
                    <a:lumOff val="35000"/>
                  </a:schemeClr>
                </a:solidFill>
                <a:effectLst/>
                <a:uLnTx/>
                <a:uFillTx/>
              </a:rPr>
              <a:t>Health Science / VCOM</a:t>
            </a:r>
          </a:p>
          <a:p>
            <a:pPr marL="0" marR="0" lvl="0" indent="0" defTabSz="914400" rtl="0" eaLnBrk="1" fontAlgn="auto" latinLnBrk="0" hangingPunct="1">
              <a:lnSpc>
                <a:spcPct val="100000"/>
              </a:lnSpc>
              <a:spcBef>
                <a:spcPct val="0"/>
              </a:spcBef>
              <a:spcAft>
                <a:spcPts val="0"/>
              </a:spcAft>
              <a:buClrTx/>
              <a:buSzTx/>
              <a:buFontTx/>
              <a:buNone/>
              <a:tabLst/>
              <a:defRPr/>
            </a:pPr>
            <a:r>
              <a:rPr lang="en-US" sz="1200" dirty="0" smtClean="0">
                <a:solidFill>
                  <a:schemeClr val="tx1">
                    <a:lumMod val="65000"/>
                    <a:lumOff val="35000"/>
                  </a:schemeClr>
                </a:solidFill>
              </a:rPr>
              <a:t>Agronomy Plots</a:t>
            </a:r>
            <a:endParaRPr kumimoji="0" lang="en-US" sz="1200" b="0" i="0" u="none" strike="noStrike" kern="1200" cap="none" spc="0" normalizeH="0" baseline="0" dirty="0" smtClean="0">
              <a:ln>
                <a:noFill/>
              </a:ln>
              <a:solidFill>
                <a:schemeClr val="tx1">
                  <a:lumMod val="65000"/>
                  <a:lumOff val="35000"/>
                </a:schemeClr>
              </a:solidFill>
              <a:effectLst/>
              <a:uLnTx/>
              <a:uFillTx/>
            </a:endParaRPr>
          </a:p>
        </p:txBody>
      </p:sp>
      <p:cxnSp>
        <p:nvCxnSpPr>
          <p:cNvPr id="10" name="Straight Arrow Connector 9"/>
          <p:cNvCxnSpPr/>
          <p:nvPr/>
        </p:nvCxnSpPr>
        <p:spPr>
          <a:xfrm>
            <a:off x="7181851" y="2202450"/>
            <a:ext cx="0" cy="17980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4" name="Title 3"/>
          <p:cNvSpPr txBox="1">
            <a:spLocks/>
          </p:cNvSpPr>
          <p:nvPr/>
        </p:nvSpPr>
        <p:spPr>
          <a:xfrm>
            <a:off x="447675" y="3523256"/>
            <a:ext cx="1657350" cy="845881"/>
          </a:xfrm>
          <a:prstGeom prst="rect">
            <a:avLst/>
          </a:prstGeom>
          <a:solidFill>
            <a:schemeClr val="bg1"/>
          </a:solidFill>
          <a:ln w="28575">
            <a:solidFill>
              <a:srgbClr val="FF0000"/>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100" noProof="0" dirty="0" smtClean="0">
                <a:solidFill>
                  <a:srgbClr val="FF0000"/>
                </a:solidFill>
              </a:rPr>
              <a:t>PASTURE</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dirty="0" smtClean="0">
                <a:ln>
                  <a:noFill/>
                </a:ln>
                <a:solidFill>
                  <a:schemeClr val="tx1">
                    <a:lumMod val="65000"/>
                    <a:lumOff val="35000"/>
                  </a:schemeClr>
                </a:solidFill>
                <a:effectLst/>
                <a:uLnTx/>
                <a:uFillTx/>
              </a:rPr>
              <a:t>Athletics Expansion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chemeClr val="tx1">
                    <a:lumMod val="65000"/>
                    <a:lumOff val="35000"/>
                  </a:schemeClr>
                </a:solidFill>
              </a:rPr>
              <a:t>Intramural Expansion</a:t>
            </a:r>
            <a:endParaRPr kumimoji="0" lang="en-US" sz="1100" b="0" i="0" u="none" strike="noStrike" kern="1200" cap="none" spc="0" normalizeH="0" baseline="0" dirty="0" smtClean="0">
              <a:ln>
                <a:noFill/>
              </a:ln>
              <a:solidFill>
                <a:schemeClr val="tx1">
                  <a:lumMod val="65000"/>
                  <a:lumOff val="35000"/>
                </a:schemeClr>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chemeClr val="tx1">
                    <a:lumMod val="65000"/>
                    <a:lumOff val="35000"/>
                  </a:schemeClr>
                </a:solidFill>
              </a:rPr>
              <a:t>Game Day Expansion</a:t>
            </a:r>
            <a:endParaRPr kumimoji="0" lang="en-US" sz="1100" b="0" i="0" u="none" strike="noStrike" kern="1200" cap="none" spc="0" normalizeH="0" baseline="0" dirty="0" smtClean="0">
              <a:ln>
                <a:noFill/>
              </a:ln>
              <a:solidFill>
                <a:schemeClr val="tx1">
                  <a:lumMod val="65000"/>
                  <a:lumOff val="35000"/>
                </a:schemeClr>
              </a:solidFill>
              <a:effectLst/>
              <a:uLnTx/>
              <a:uFillTx/>
            </a:endParaRPr>
          </a:p>
        </p:txBody>
      </p:sp>
      <p:cxnSp>
        <p:nvCxnSpPr>
          <p:cNvPr id="15" name="Straight Arrow Connector 14"/>
          <p:cNvCxnSpPr>
            <a:stCxn id="14" idx="3"/>
          </p:cNvCxnSpPr>
          <p:nvPr/>
        </p:nvCxnSpPr>
        <p:spPr>
          <a:xfrm flipV="1">
            <a:off x="2105025" y="3946196"/>
            <a:ext cx="3171825" cy="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itle 3"/>
          <p:cNvSpPr txBox="1">
            <a:spLocks/>
          </p:cNvSpPr>
          <p:nvPr/>
        </p:nvSpPr>
        <p:spPr>
          <a:xfrm>
            <a:off x="447675" y="4428959"/>
            <a:ext cx="1666875" cy="1028865"/>
          </a:xfrm>
          <a:prstGeom prst="rect">
            <a:avLst/>
          </a:prstGeom>
          <a:solidFill>
            <a:schemeClr val="bg1"/>
          </a:solidFill>
          <a:ln w="28575">
            <a:solidFill>
              <a:srgbClr val="FF0000"/>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rgbClr val="FF0000"/>
                </a:solidFill>
              </a:rPr>
              <a:t>FORESTED AREA</a:t>
            </a:r>
            <a:endParaRPr lang="en-US" sz="1100" noProof="0" dirty="0" smtClean="0">
              <a:solidFill>
                <a:srgbClr val="FF0000"/>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dirty="0" smtClean="0">
                <a:ln>
                  <a:noFill/>
                </a:ln>
                <a:solidFill>
                  <a:schemeClr val="tx1">
                    <a:lumMod val="65000"/>
                    <a:lumOff val="35000"/>
                  </a:schemeClr>
                </a:solidFill>
                <a:effectLst/>
                <a:uLnTx/>
                <a:uFillTx/>
              </a:rPr>
              <a:t>Athletics Expansion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chemeClr val="tx1">
                    <a:lumMod val="65000"/>
                    <a:lumOff val="35000"/>
                  </a:schemeClr>
                </a:solidFill>
              </a:rPr>
              <a:t>Intramural Expansion</a:t>
            </a:r>
            <a:endParaRPr kumimoji="0" lang="en-US" sz="1100" b="0" i="0" u="none" strike="noStrike" kern="1200" cap="none" spc="0" normalizeH="0" baseline="0" dirty="0" smtClean="0">
              <a:ln>
                <a:noFill/>
              </a:ln>
              <a:solidFill>
                <a:schemeClr val="tx1">
                  <a:lumMod val="65000"/>
                  <a:lumOff val="35000"/>
                </a:schemeClr>
              </a:solidFill>
              <a:effectLst/>
              <a:uLnTx/>
              <a:uFillTx/>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chemeClr val="tx1">
                    <a:lumMod val="65000"/>
                    <a:lumOff val="35000"/>
                  </a:schemeClr>
                </a:solidFill>
              </a:rPr>
              <a:t>Game Day Expansion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chemeClr val="tx1">
                    <a:lumMod val="65000"/>
                    <a:lumOff val="35000"/>
                  </a:schemeClr>
                </a:solidFill>
              </a:rPr>
              <a:t>Health Campus/VCOM</a:t>
            </a:r>
            <a:endParaRPr kumimoji="0" lang="en-US" sz="1100" b="0" i="0" u="none" strike="noStrike" kern="1200" cap="none" spc="0" normalizeH="0" baseline="0" dirty="0" smtClean="0">
              <a:ln>
                <a:noFill/>
              </a:ln>
              <a:solidFill>
                <a:schemeClr val="tx1">
                  <a:lumMod val="65000"/>
                  <a:lumOff val="35000"/>
                </a:schemeClr>
              </a:solidFill>
              <a:effectLst/>
              <a:uLnTx/>
              <a:uFillTx/>
            </a:endParaRPr>
          </a:p>
        </p:txBody>
      </p:sp>
      <p:cxnSp>
        <p:nvCxnSpPr>
          <p:cNvPr id="17" name="Straight Arrow Connector 16"/>
          <p:cNvCxnSpPr/>
          <p:nvPr/>
        </p:nvCxnSpPr>
        <p:spPr>
          <a:xfrm flipV="1">
            <a:off x="5362575" y="3861478"/>
            <a:ext cx="790575" cy="10819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V="1">
            <a:off x="6343650" y="4428961"/>
            <a:ext cx="0" cy="21364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1" name="Title 3"/>
          <p:cNvSpPr txBox="1">
            <a:spLocks/>
          </p:cNvSpPr>
          <p:nvPr/>
        </p:nvSpPr>
        <p:spPr>
          <a:xfrm>
            <a:off x="447675" y="352424"/>
            <a:ext cx="1657350" cy="652545"/>
          </a:xfrm>
          <a:prstGeom prst="rect">
            <a:avLst/>
          </a:prstGeom>
          <a:solidFill>
            <a:schemeClr val="bg1"/>
          </a:solidFill>
          <a:ln w="28575">
            <a:solidFill>
              <a:srgbClr val="FF0000"/>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dirty="0" smtClean="0">
                <a:ln>
                  <a:noFill/>
                </a:ln>
                <a:solidFill>
                  <a:schemeClr val="tx1">
                    <a:lumMod val="65000"/>
                    <a:lumOff val="35000"/>
                  </a:schemeClr>
                </a:solidFill>
                <a:effectLst/>
                <a:uLnTx/>
                <a:uFillTx/>
              </a:rPr>
              <a:t>Athletics Expansion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noProof="0" dirty="0" smtClean="0">
                <a:solidFill>
                  <a:schemeClr val="tx1">
                    <a:lumMod val="65000"/>
                    <a:lumOff val="35000"/>
                  </a:schemeClr>
                </a:solidFill>
              </a:rPr>
              <a:t>Game Day Expansion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chemeClr val="tx1">
                    <a:lumMod val="65000"/>
                    <a:lumOff val="35000"/>
                  </a:schemeClr>
                </a:solidFill>
              </a:rPr>
              <a:t>Service Expansion</a:t>
            </a:r>
            <a:endParaRPr kumimoji="0" lang="en-US" sz="1100" b="0" i="0" u="none" strike="noStrike" kern="1200" cap="none" spc="0" normalizeH="0" baseline="0" noProof="0" dirty="0">
              <a:ln>
                <a:noFill/>
              </a:ln>
              <a:solidFill>
                <a:schemeClr val="tx1">
                  <a:lumMod val="65000"/>
                  <a:lumOff val="35000"/>
                </a:schemeClr>
              </a:solidFill>
              <a:effectLst/>
              <a:uLnTx/>
              <a:uFillTx/>
            </a:endParaRPr>
          </a:p>
        </p:txBody>
      </p:sp>
      <p:cxnSp>
        <p:nvCxnSpPr>
          <p:cNvPr id="35" name="Straight Connector 34"/>
          <p:cNvCxnSpPr>
            <a:stCxn id="31" idx="3"/>
          </p:cNvCxnSpPr>
          <p:nvPr/>
        </p:nvCxnSpPr>
        <p:spPr>
          <a:xfrm flipV="1">
            <a:off x="2105025" y="678696"/>
            <a:ext cx="3590925"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2114550" y="1569285"/>
            <a:ext cx="1914525"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0" name="Title 3"/>
          <p:cNvSpPr txBox="1">
            <a:spLocks/>
          </p:cNvSpPr>
          <p:nvPr/>
        </p:nvSpPr>
        <p:spPr>
          <a:xfrm>
            <a:off x="447675" y="2071440"/>
            <a:ext cx="1657350" cy="676440"/>
          </a:xfrm>
          <a:prstGeom prst="rect">
            <a:avLst/>
          </a:prstGeom>
          <a:solidFill>
            <a:schemeClr val="bg1"/>
          </a:solidFill>
          <a:ln w="28575">
            <a:solidFill>
              <a:srgbClr val="FF0000"/>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rgbClr val="FF0000"/>
                </a:solidFill>
              </a:rPr>
              <a:t>AG HERITAGE PARK</a:t>
            </a:r>
            <a:endParaRPr lang="en-US" sz="1100" noProof="0" dirty="0" smtClean="0">
              <a:solidFill>
                <a:srgbClr val="FF0000"/>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100" b="0" i="0" u="none" strike="noStrike" kern="1200" cap="none" spc="0" normalizeH="0" baseline="0" dirty="0" smtClean="0">
                <a:ln>
                  <a:noFill/>
                </a:ln>
                <a:solidFill>
                  <a:schemeClr val="tx1">
                    <a:lumMod val="65000"/>
                    <a:lumOff val="35000"/>
                  </a:schemeClr>
                </a:solidFill>
                <a:effectLst/>
                <a:uLnTx/>
                <a:uFillTx/>
              </a:rPr>
              <a:t>Athletics Expansion</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chemeClr val="tx1">
                    <a:lumMod val="65000"/>
                    <a:lumOff val="35000"/>
                  </a:schemeClr>
                </a:solidFill>
              </a:rPr>
              <a:t>Game Day Expansion</a:t>
            </a:r>
            <a:endParaRPr kumimoji="0" lang="en-US" sz="1100" b="0" i="0" u="none" strike="noStrike" kern="1200" cap="none" spc="0" normalizeH="0" baseline="0" dirty="0" smtClean="0">
              <a:ln>
                <a:noFill/>
              </a:ln>
              <a:solidFill>
                <a:schemeClr val="tx1">
                  <a:lumMod val="65000"/>
                  <a:lumOff val="35000"/>
                </a:schemeClr>
              </a:solidFill>
              <a:effectLst/>
              <a:uLnTx/>
              <a:uFillTx/>
            </a:endParaRPr>
          </a:p>
        </p:txBody>
      </p:sp>
      <p:cxnSp>
        <p:nvCxnSpPr>
          <p:cNvPr id="42" name="Straight Connector 41"/>
          <p:cNvCxnSpPr/>
          <p:nvPr/>
        </p:nvCxnSpPr>
        <p:spPr>
          <a:xfrm flipV="1">
            <a:off x="2114550" y="2409660"/>
            <a:ext cx="403860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Arrow Connector 43"/>
          <p:cNvCxnSpPr/>
          <p:nvPr/>
        </p:nvCxnSpPr>
        <p:spPr>
          <a:xfrm>
            <a:off x="6153150" y="2409661"/>
            <a:ext cx="0" cy="395369"/>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a:off x="4895850" y="678696"/>
            <a:ext cx="0" cy="870786"/>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0" name="Title 3"/>
          <p:cNvSpPr txBox="1">
            <a:spLocks/>
          </p:cNvSpPr>
          <p:nvPr/>
        </p:nvSpPr>
        <p:spPr>
          <a:xfrm>
            <a:off x="7306621" y="542673"/>
            <a:ext cx="1752127" cy="571416"/>
          </a:xfrm>
          <a:prstGeom prst="rect">
            <a:avLst/>
          </a:prstGeom>
          <a:solidFill>
            <a:schemeClr val="bg1"/>
          </a:solidFill>
          <a:ln w="28575">
            <a:solidFill>
              <a:srgbClr val="FF0000"/>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200" noProof="0" dirty="0" smtClean="0">
                <a:solidFill>
                  <a:srgbClr val="FF0000"/>
                </a:solidFill>
              </a:rPr>
              <a:t>FORESTED AREA</a:t>
            </a:r>
          </a:p>
          <a:p>
            <a:pPr marL="0" marR="0" lvl="0" indent="0" defTabSz="914400" rtl="0" eaLnBrk="1" fontAlgn="auto" latinLnBrk="0" hangingPunct="1">
              <a:lnSpc>
                <a:spcPct val="100000"/>
              </a:lnSpc>
              <a:spcBef>
                <a:spcPct val="0"/>
              </a:spcBef>
              <a:spcAft>
                <a:spcPts val="0"/>
              </a:spcAft>
              <a:buClrTx/>
              <a:buSzTx/>
              <a:buFontTx/>
              <a:buNone/>
              <a:tabLst/>
              <a:defRPr/>
            </a:pPr>
            <a:r>
              <a:rPr lang="en-US" sz="1200" dirty="0" smtClean="0">
                <a:solidFill>
                  <a:schemeClr val="tx1">
                    <a:lumMod val="65000"/>
                    <a:lumOff val="35000"/>
                  </a:schemeClr>
                </a:solidFill>
              </a:rPr>
              <a:t>Game Day Expansion</a:t>
            </a:r>
          </a:p>
        </p:txBody>
      </p:sp>
      <p:cxnSp>
        <p:nvCxnSpPr>
          <p:cNvPr id="51" name="Straight Arrow Connector 50"/>
          <p:cNvCxnSpPr/>
          <p:nvPr/>
        </p:nvCxnSpPr>
        <p:spPr>
          <a:xfrm>
            <a:off x="6819901" y="809667"/>
            <a:ext cx="0" cy="22147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a:endCxn id="9" idx="1"/>
          </p:cNvCxnSpPr>
          <p:nvPr/>
        </p:nvCxnSpPr>
        <p:spPr>
          <a:xfrm>
            <a:off x="7181851" y="2202449"/>
            <a:ext cx="124770" cy="19768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6153150" y="2805030"/>
            <a:ext cx="0" cy="395369"/>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flipV="1">
            <a:off x="6815612" y="809331"/>
            <a:ext cx="481484" cy="250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2105024" y="6565397"/>
            <a:ext cx="4238626" cy="209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V="1">
            <a:off x="2114550" y="4943391"/>
            <a:ext cx="3248025" cy="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itle 3"/>
          <p:cNvSpPr txBox="1">
            <a:spLocks/>
          </p:cNvSpPr>
          <p:nvPr/>
        </p:nvSpPr>
        <p:spPr>
          <a:xfrm>
            <a:off x="447675" y="6238875"/>
            <a:ext cx="1647589" cy="619125"/>
          </a:xfrm>
          <a:prstGeom prst="rect">
            <a:avLst/>
          </a:prstGeom>
          <a:solidFill>
            <a:schemeClr val="bg1"/>
          </a:solidFill>
          <a:ln w="28575">
            <a:solidFill>
              <a:srgbClr val="FF0000"/>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rgbClr val="FF0000"/>
                </a:solidFill>
              </a:rPr>
              <a:t>FORESTED AREA</a:t>
            </a:r>
            <a:endParaRPr lang="en-US" sz="1100" noProof="0" dirty="0" smtClean="0">
              <a:solidFill>
                <a:srgbClr val="FF0000"/>
              </a:solidFill>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chemeClr val="tx1">
                    <a:lumMod val="65000"/>
                    <a:lumOff val="35000"/>
                  </a:schemeClr>
                </a:solidFill>
              </a:rPr>
              <a:t>Health Campus/VCOM</a:t>
            </a:r>
            <a:endParaRPr kumimoji="0" lang="en-US" sz="1100" b="0" i="0" u="none" strike="noStrike" kern="1200" cap="none" spc="0" normalizeH="0" baseline="0" dirty="0" smtClean="0">
              <a:ln>
                <a:noFill/>
              </a:ln>
              <a:solidFill>
                <a:schemeClr val="tx1">
                  <a:lumMod val="65000"/>
                  <a:lumOff val="35000"/>
                </a:schemeClr>
              </a:solidFill>
              <a:effectLst/>
              <a:uLnTx/>
              <a:uFillTx/>
            </a:endParaRPr>
          </a:p>
        </p:txBody>
      </p:sp>
      <p:sp>
        <p:nvSpPr>
          <p:cNvPr id="78" name="Title 3"/>
          <p:cNvSpPr txBox="1">
            <a:spLocks/>
          </p:cNvSpPr>
          <p:nvPr/>
        </p:nvSpPr>
        <p:spPr>
          <a:xfrm>
            <a:off x="447674" y="5535278"/>
            <a:ext cx="1647589" cy="619125"/>
          </a:xfrm>
          <a:prstGeom prst="rect">
            <a:avLst/>
          </a:prstGeom>
          <a:solidFill>
            <a:schemeClr val="bg1"/>
          </a:solidFill>
          <a:ln w="28575">
            <a:solidFill>
              <a:srgbClr val="FF0000"/>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100" noProof="0" dirty="0" smtClean="0">
                <a:solidFill>
                  <a:srgbClr val="FF0000"/>
                </a:solidFill>
              </a:rPr>
              <a:t>POULTRY FARM</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chemeClr val="tx1">
                    <a:lumMod val="65000"/>
                    <a:lumOff val="35000"/>
                  </a:schemeClr>
                </a:solidFill>
              </a:rPr>
              <a:t>Research Park Expand</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smtClean="0">
                <a:solidFill>
                  <a:schemeClr val="tx1">
                    <a:lumMod val="65000"/>
                    <a:lumOff val="35000"/>
                  </a:schemeClr>
                </a:solidFill>
              </a:rPr>
              <a:t>Service Expansion</a:t>
            </a:r>
            <a:endParaRPr kumimoji="0" lang="en-US" sz="1100" b="0" i="0" u="none" strike="noStrike" kern="1200" cap="none" spc="0" normalizeH="0" baseline="0" dirty="0" smtClean="0">
              <a:ln>
                <a:noFill/>
              </a:ln>
              <a:solidFill>
                <a:schemeClr val="tx1">
                  <a:lumMod val="65000"/>
                  <a:lumOff val="35000"/>
                </a:schemeClr>
              </a:solidFill>
              <a:effectLst/>
              <a:uLnTx/>
              <a:uFillTx/>
            </a:endParaRPr>
          </a:p>
        </p:txBody>
      </p:sp>
      <p:cxnSp>
        <p:nvCxnSpPr>
          <p:cNvPr id="79" name="Straight Connector 78"/>
          <p:cNvCxnSpPr/>
          <p:nvPr/>
        </p:nvCxnSpPr>
        <p:spPr>
          <a:xfrm>
            <a:off x="2114550" y="5835235"/>
            <a:ext cx="27051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4819650" y="5227807"/>
            <a:ext cx="0" cy="6074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86" name="Title 3"/>
          <p:cNvSpPr txBox="1">
            <a:spLocks/>
          </p:cNvSpPr>
          <p:nvPr/>
        </p:nvSpPr>
        <p:spPr>
          <a:xfrm>
            <a:off x="7244236" y="5397379"/>
            <a:ext cx="1752127" cy="1362718"/>
          </a:xfrm>
          <a:prstGeom prst="rect">
            <a:avLst/>
          </a:prstGeom>
          <a:solidFill>
            <a:schemeClr val="bg1"/>
          </a:solidFill>
          <a:ln w="28575">
            <a:solidFill>
              <a:srgbClr val="FF0000"/>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en-US" sz="1200" noProof="0" dirty="0" smtClean="0">
                <a:solidFill>
                  <a:srgbClr val="FF0000"/>
                </a:solidFill>
              </a:rPr>
              <a:t>“WOODFIELD AVE”</a:t>
            </a:r>
          </a:p>
          <a:p>
            <a:pPr marL="0" marR="0" lvl="0" indent="0" defTabSz="914400" rtl="0" eaLnBrk="1" fontAlgn="auto" latinLnBrk="0" hangingPunct="1">
              <a:lnSpc>
                <a:spcPct val="100000"/>
              </a:lnSpc>
              <a:spcBef>
                <a:spcPct val="0"/>
              </a:spcBef>
              <a:spcAft>
                <a:spcPts val="0"/>
              </a:spcAft>
              <a:buClrTx/>
              <a:buSzTx/>
              <a:buFontTx/>
              <a:buNone/>
              <a:tabLst/>
              <a:defRPr/>
            </a:pPr>
            <a:r>
              <a:rPr lang="en-US" sz="1200" dirty="0" smtClean="0">
                <a:solidFill>
                  <a:schemeClr val="tx1">
                    <a:lumMod val="65000"/>
                    <a:lumOff val="35000"/>
                  </a:schemeClr>
                </a:solidFill>
              </a:rPr>
              <a:t>Plant Science Complex</a:t>
            </a:r>
          </a:p>
          <a:p>
            <a:pPr marL="0" marR="0" lvl="0" indent="0" defTabSz="914400" rtl="0" eaLnBrk="1" fontAlgn="auto" latinLnBrk="0" hangingPunct="1">
              <a:lnSpc>
                <a:spcPct val="100000"/>
              </a:lnSpc>
              <a:spcBef>
                <a:spcPct val="0"/>
              </a:spcBef>
              <a:spcAft>
                <a:spcPts val="0"/>
              </a:spcAft>
              <a:buClrTx/>
              <a:buSzTx/>
              <a:buFontTx/>
              <a:buNone/>
              <a:tabLst/>
              <a:defRPr/>
            </a:pPr>
            <a:r>
              <a:rPr lang="en-US" sz="1200" noProof="0" dirty="0" smtClean="0">
                <a:solidFill>
                  <a:schemeClr val="tx1">
                    <a:lumMod val="65000"/>
                    <a:lumOff val="35000"/>
                  </a:schemeClr>
                </a:solidFill>
              </a:rPr>
              <a:t>Agronomy Plots</a:t>
            </a:r>
          </a:p>
          <a:p>
            <a:pPr marL="0" marR="0" lvl="0" indent="0" defTabSz="914400" rtl="0" eaLnBrk="1" fontAlgn="auto" latinLnBrk="0" hangingPunct="1">
              <a:lnSpc>
                <a:spcPct val="100000"/>
              </a:lnSpc>
              <a:spcBef>
                <a:spcPct val="0"/>
              </a:spcBef>
              <a:spcAft>
                <a:spcPts val="0"/>
              </a:spcAft>
              <a:buClrTx/>
              <a:buSzTx/>
              <a:buFontTx/>
              <a:buNone/>
              <a:tabLst/>
              <a:defRPr/>
            </a:pPr>
            <a:r>
              <a:rPr lang="en-US" sz="1200" dirty="0" smtClean="0">
                <a:solidFill>
                  <a:schemeClr val="tx1">
                    <a:lumMod val="65000"/>
                    <a:lumOff val="35000"/>
                  </a:schemeClr>
                </a:solidFill>
              </a:rPr>
              <a:t>Greenhouses</a:t>
            </a:r>
            <a:endParaRPr lang="en-US" sz="1200" noProof="0" dirty="0" smtClean="0">
              <a:solidFill>
                <a:schemeClr val="tx1">
                  <a:lumMod val="65000"/>
                  <a:lumOff val="35000"/>
                </a:schemeClr>
              </a:solidFill>
            </a:endParaRPr>
          </a:p>
          <a:p>
            <a:pPr marL="0" marR="0" lvl="0" indent="0" defTabSz="914400" rtl="0" eaLnBrk="1" fontAlgn="auto" latinLnBrk="0" hangingPunct="1">
              <a:lnSpc>
                <a:spcPct val="100000"/>
              </a:lnSpc>
              <a:spcBef>
                <a:spcPct val="0"/>
              </a:spcBef>
              <a:spcAft>
                <a:spcPts val="0"/>
              </a:spcAft>
              <a:buClrTx/>
              <a:buSzTx/>
              <a:buFontTx/>
              <a:buNone/>
              <a:tabLst/>
              <a:defRPr/>
            </a:pPr>
            <a:r>
              <a:rPr lang="en-US" sz="1200" dirty="0" smtClean="0">
                <a:solidFill>
                  <a:schemeClr val="tx1">
                    <a:lumMod val="65000"/>
                    <a:lumOff val="35000"/>
                  </a:schemeClr>
                </a:solidFill>
              </a:rPr>
              <a:t>Performing Arts Center</a:t>
            </a:r>
          </a:p>
        </p:txBody>
      </p:sp>
      <p:cxnSp>
        <p:nvCxnSpPr>
          <p:cNvPr id="87" name="Straight Arrow Connector 86"/>
          <p:cNvCxnSpPr/>
          <p:nvPr/>
        </p:nvCxnSpPr>
        <p:spPr>
          <a:xfrm flipV="1">
            <a:off x="7124702" y="4640354"/>
            <a:ext cx="1" cy="15140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7124702" y="6154403"/>
            <a:ext cx="124770" cy="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flipV="1">
            <a:off x="5276850" y="4457700"/>
            <a:ext cx="86178" cy="4909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5363028" y="3861478"/>
            <a:ext cx="394834" cy="108191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8116925" y="3883329"/>
            <a:ext cx="1" cy="1514049"/>
          </a:xfrm>
          <a:prstGeom prst="straightConnector1">
            <a:avLst/>
          </a:prstGeom>
          <a:ln>
            <a:solidFill>
              <a:schemeClr val="tx1"/>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p:nvPr/>
        </p:nvCxnSpPr>
        <p:spPr>
          <a:xfrm flipH="1">
            <a:off x="7467602" y="3883330"/>
            <a:ext cx="64932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V="1">
            <a:off x="4800600" y="5676900"/>
            <a:ext cx="476250" cy="152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6153150" y="2409660"/>
            <a:ext cx="400050" cy="338220"/>
          </a:xfrm>
          <a:prstGeom prst="straightConnector1">
            <a:avLst/>
          </a:prstGeom>
          <a:ln w="28575">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2444051" y="8206"/>
            <a:ext cx="4763292" cy="461665"/>
          </a:xfrm>
          <a:prstGeom prst="rect">
            <a:avLst/>
          </a:prstGeom>
          <a:solidFill>
            <a:schemeClr val="bg1"/>
          </a:solidFill>
        </p:spPr>
        <p:txBody>
          <a:bodyPr wrap="none" rtlCol="0">
            <a:spAutoFit/>
          </a:bodyPr>
          <a:lstStyle/>
          <a:p>
            <a:r>
              <a:rPr lang="en-US" sz="2400" b="1" dirty="0" smtClean="0">
                <a:solidFill>
                  <a:srgbClr val="000099"/>
                </a:solidFill>
              </a:rPr>
              <a:t>Many Competing Demands for Land</a:t>
            </a:r>
            <a:endParaRPr lang="en-US" sz="2400" b="1" dirty="0">
              <a:solidFill>
                <a:srgbClr val="000099"/>
              </a:solidFill>
            </a:endParaRPr>
          </a:p>
        </p:txBody>
      </p:sp>
    </p:spTree>
    <p:extLst>
      <p:ext uri="{BB962C8B-B14F-4D97-AF65-F5344CB8AC3E}">
        <p14:creationId xmlns:p14="http://schemas.microsoft.com/office/powerpoint/2010/main" val="13800947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iginal Image path: G:\16601.00\Graphics\00_PPT\05_WS5\Future Land Use Diagrams\_0009_OUTLINES.jpg&#10;&#10;Last Updated: 10/15/2012 4:22:19 PM by ryork via Sasaki PPT Image Manage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b="2447"/>
          <a:stretch/>
        </p:blipFill>
        <p:spPr>
          <a:xfrm>
            <a:off x="0" y="0"/>
            <a:ext cx="8934923" cy="6690167"/>
          </a:xfrm>
          <a:prstGeom prst="rect">
            <a:avLst/>
          </a:prstGeom>
        </p:spPr>
      </p:pic>
      <p:sp>
        <p:nvSpPr>
          <p:cNvPr id="3" name="Title 3"/>
          <p:cNvSpPr txBox="1">
            <a:spLocks/>
          </p:cNvSpPr>
          <p:nvPr/>
        </p:nvSpPr>
        <p:spPr>
          <a:xfrm>
            <a:off x="123825" y="5706319"/>
            <a:ext cx="4191000" cy="878924"/>
          </a:xfrm>
          <a:prstGeom prst="rect">
            <a:avLst/>
          </a:prstGeom>
          <a:solidFill>
            <a:schemeClr val="bg1"/>
          </a:solidFill>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defRPr/>
            </a:pPr>
            <a:r>
              <a:rPr lang="en-US" b="1" dirty="0" smtClean="0">
                <a:solidFill>
                  <a:srgbClr val="000099"/>
                </a:solidFill>
                <a:latin typeface="+mn-lt"/>
              </a:rPr>
              <a:t>Land Use </a:t>
            </a:r>
            <a:r>
              <a:rPr lang="en-US" b="1" dirty="0" smtClean="0">
                <a:solidFill>
                  <a:srgbClr val="000099"/>
                </a:solidFill>
                <a:latin typeface="+mn-lt"/>
              </a:rPr>
              <a:t>Areas Under Consideration</a:t>
            </a:r>
            <a:endParaRPr lang="en-US" b="1" dirty="0">
              <a:solidFill>
                <a:srgbClr val="000099"/>
              </a:solidFill>
              <a:latin typeface="+mn-lt"/>
            </a:endParaRPr>
          </a:p>
        </p:txBody>
      </p:sp>
      <p:sp>
        <p:nvSpPr>
          <p:cNvPr id="4" name="Freeform 3"/>
          <p:cNvSpPr/>
          <p:nvPr/>
        </p:nvSpPr>
        <p:spPr>
          <a:xfrm>
            <a:off x="6715897" y="3361038"/>
            <a:ext cx="920579" cy="803189"/>
          </a:xfrm>
          <a:custGeom>
            <a:avLst/>
            <a:gdLst>
              <a:gd name="connsiteX0" fmla="*/ 0 w 920579"/>
              <a:gd name="connsiteY0" fmla="*/ 37070 h 803189"/>
              <a:gd name="connsiteX1" fmla="*/ 296562 w 920579"/>
              <a:gd name="connsiteY1" fmla="*/ 18535 h 803189"/>
              <a:gd name="connsiteX2" fmla="*/ 333633 w 920579"/>
              <a:gd name="connsiteY2" fmla="*/ 0 h 803189"/>
              <a:gd name="connsiteX3" fmla="*/ 889687 w 920579"/>
              <a:gd name="connsiteY3" fmla="*/ 6178 h 803189"/>
              <a:gd name="connsiteX4" fmla="*/ 858795 w 920579"/>
              <a:gd name="connsiteY4" fmla="*/ 370703 h 803189"/>
              <a:gd name="connsiteX5" fmla="*/ 920579 w 920579"/>
              <a:gd name="connsiteY5" fmla="*/ 413951 h 803189"/>
              <a:gd name="connsiteX6" fmla="*/ 834081 w 920579"/>
              <a:gd name="connsiteY6" fmla="*/ 766119 h 803189"/>
              <a:gd name="connsiteX7" fmla="*/ 24714 w 920579"/>
              <a:gd name="connsiteY7" fmla="*/ 803189 h 803189"/>
              <a:gd name="connsiteX8" fmla="*/ 0 w 920579"/>
              <a:gd name="connsiteY8" fmla="*/ 37070 h 80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579" h="803189">
                <a:moveTo>
                  <a:pt x="0" y="37070"/>
                </a:moveTo>
                <a:lnTo>
                  <a:pt x="296562" y="18535"/>
                </a:lnTo>
                <a:lnTo>
                  <a:pt x="333633" y="0"/>
                </a:lnTo>
                <a:lnTo>
                  <a:pt x="889687" y="6178"/>
                </a:lnTo>
                <a:lnTo>
                  <a:pt x="858795" y="370703"/>
                </a:lnTo>
                <a:lnTo>
                  <a:pt x="920579" y="413951"/>
                </a:lnTo>
                <a:lnTo>
                  <a:pt x="834081" y="766119"/>
                </a:lnTo>
                <a:lnTo>
                  <a:pt x="24714" y="803189"/>
                </a:lnTo>
                <a:lnTo>
                  <a:pt x="0" y="37070"/>
                </a:lnTo>
                <a:close/>
              </a:path>
            </a:pathLst>
          </a:custGeom>
          <a:solidFill>
            <a:srgbClr val="C6D9F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5999205" y="3336324"/>
            <a:ext cx="698157" cy="1075038"/>
          </a:xfrm>
          <a:custGeom>
            <a:avLst/>
            <a:gdLst>
              <a:gd name="connsiteX0" fmla="*/ 12357 w 698157"/>
              <a:gd name="connsiteY0" fmla="*/ 0 h 1075038"/>
              <a:gd name="connsiteX1" fmla="*/ 661087 w 698157"/>
              <a:gd name="connsiteY1" fmla="*/ 61784 h 1075038"/>
              <a:gd name="connsiteX2" fmla="*/ 698157 w 698157"/>
              <a:gd name="connsiteY2" fmla="*/ 1075038 h 1075038"/>
              <a:gd name="connsiteX3" fmla="*/ 0 w 698157"/>
              <a:gd name="connsiteY3" fmla="*/ 1044146 h 1075038"/>
              <a:gd name="connsiteX4" fmla="*/ 12357 w 698157"/>
              <a:gd name="connsiteY4" fmla="*/ 0 h 1075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157" h="1075038">
                <a:moveTo>
                  <a:pt x="12357" y="0"/>
                </a:moveTo>
                <a:lnTo>
                  <a:pt x="661087" y="61784"/>
                </a:lnTo>
                <a:lnTo>
                  <a:pt x="698157" y="1075038"/>
                </a:lnTo>
                <a:lnTo>
                  <a:pt x="0" y="1044146"/>
                </a:lnTo>
                <a:lnTo>
                  <a:pt x="12357" y="0"/>
                </a:lnTo>
                <a:close/>
              </a:path>
            </a:pathLst>
          </a:custGeom>
          <a:solidFill>
            <a:schemeClr val="accent4">
              <a:lumMod val="60000"/>
              <a:lumOff val="4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a:off x="7228703" y="4164227"/>
            <a:ext cx="463378" cy="624016"/>
          </a:xfrm>
          <a:custGeom>
            <a:avLst/>
            <a:gdLst>
              <a:gd name="connsiteX0" fmla="*/ 0 w 463378"/>
              <a:gd name="connsiteY0" fmla="*/ 30892 h 630194"/>
              <a:gd name="connsiteX1" fmla="*/ 30892 w 463378"/>
              <a:gd name="connsiteY1" fmla="*/ 630194 h 630194"/>
              <a:gd name="connsiteX2" fmla="*/ 228600 w 463378"/>
              <a:gd name="connsiteY2" fmla="*/ 432486 h 630194"/>
              <a:gd name="connsiteX3" fmla="*/ 333632 w 463378"/>
              <a:gd name="connsiteY3" fmla="*/ 284205 h 630194"/>
              <a:gd name="connsiteX4" fmla="*/ 463378 w 463378"/>
              <a:gd name="connsiteY4" fmla="*/ 30892 h 630194"/>
              <a:gd name="connsiteX5" fmla="*/ 222421 w 463378"/>
              <a:gd name="connsiteY5" fmla="*/ 0 h 630194"/>
              <a:gd name="connsiteX6" fmla="*/ 0 w 463378"/>
              <a:gd name="connsiteY6" fmla="*/ 30892 h 6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378" h="630194">
                <a:moveTo>
                  <a:pt x="0" y="30892"/>
                </a:moveTo>
                <a:lnTo>
                  <a:pt x="30892" y="630194"/>
                </a:lnTo>
                <a:lnTo>
                  <a:pt x="228600" y="432486"/>
                </a:lnTo>
                <a:lnTo>
                  <a:pt x="333632" y="284205"/>
                </a:lnTo>
                <a:lnTo>
                  <a:pt x="463378" y="30892"/>
                </a:lnTo>
                <a:lnTo>
                  <a:pt x="222421" y="0"/>
                </a:lnTo>
                <a:lnTo>
                  <a:pt x="0" y="30892"/>
                </a:lnTo>
                <a:close/>
              </a:path>
            </a:pathLst>
          </a:cu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a:off x="6843132" y="4713249"/>
            <a:ext cx="416312" cy="293649"/>
          </a:xfrm>
          <a:custGeom>
            <a:avLst/>
            <a:gdLst>
              <a:gd name="connsiteX0" fmla="*/ 182136 w 416312"/>
              <a:gd name="connsiteY0" fmla="*/ 11151 h 293649"/>
              <a:gd name="connsiteX1" fmla="*/ 412595 w 416312"/>
              <a:gd name="connsiteY1" fmla="*/ 0 h 293649"/>
              <a:gd name="connsiteX2" fmla="*/ 416312 w 416312"/>
              <a:gd name="connsiteY2" fmla="*/ 85492 h 293649"/>
              <a:gd name="connsiteX3" fmla="*/ 115229 w 416312"/>
              <a:gd name="connsiteY3" fmla="*/ 293649 h 293649"/>
              <a:gd name="connsiteX4" fmla="*/ 0 w 416312"/>
              <a:gd name="connsiteY4" fmla="*/ 144966 h 293649"/>
              <a:gd name="connsiteX5" fmla="*/ 182136 w 416312"/>
              <a:gd name="connsiteY5" fmla="*/ 11151 h 29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12" h="293649">
                <a:moveTo>
                  <a:pt x="182136" y="11151"/>
                </a:moveTo>
                <a:lnTo>
                  <a:pt x="412595" y="0"/>
                </a:lnTo>
                <a:lnTo>
                  <a:pt x="416312" y="85492"/>
                </a:lnTo>
                <a:lnTo>
                  <a:pt x="115229" y="293649"/>
                </a:lnTo>
                <a:lnTo>
                  <a:pt x="0" y="144966"/>
                </a:lnTo>
                <a:lnTo>
                  <a:pt x="182136" y="11151"/>
                </a:lnTo>
                <a:close/>
              </a:path>
            </a:pathLst>
          </a:custGeom>
          <a:solidFill>
            <a:schemeClr val="accent6">
              <a:lumMod val="75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reeform 11"/>
          <p:cNvSpPr/>
          <p:nvPr/>
        </p:nvSpPr>
        <p:spPr>
          <a:xfrm>
            <a:off x="6729478" y="2768483"/>
            <a:ext cx="370817" cy="577294"/>
          </a:xfrm>
          <a:custGeom>
            <a:avLst/>
            <a:gdLst>
              <a:gd name="connsiteX0" fmla="*/ 12642 w 370817"/>
              <a:gd name="connsiteY0" fmla="*/ 8428 h 577294"/>
              <a:gd name="connsiteX1" fmla="*/ 337106 w 370817"/>
              <a:gd name="connsiteY1" fmla="*/ 0 h 577294"/>
              <a:gd name="connsiteX2" fmla="*/ 362389 w 370817"/>
              <a:gd name="connsiteY2" fmla="*/ 16855 h 577294"/>
              <a:gd name="connsiteX3" fmla="*/ 370817 w 370817"/>
              <a:gd name="connsiteY3" fmla="*/ 58993 h 577294"/>
              <a:gd name="connsiteX4" fmla="*/ 353962 w 370817"/>
              <a:gd name="connsiteY4" fmla="*/ 168553 h 577294"/>
              <a:gd name="connsiteX5" fmla="*/ 332893 w 370817"/>
              <a:gd name="connsiteY5" fmla="*/ 286540 h 577294"/>
              <a:gd name="connsiteX6" fmla="*/ 332893 w 370817"/>
              <a:gd name="connsiteY6" fmla="*/ 366603 h 577294"/>
              <a:gd name="connsiteX7" fmla="*/ 332893 w 370817"/>
              <a:gd name="connsiteY7" fmla="*/ 383458 h 577294"/>
              <a:gd name="connsiteX8" fmla="*/ 214905 w 370817"/>
              <a:gd name="connsiteY8" fmla="*/ 383458 h 577294"/>
              <a:gd name="connsiteX9" fmla="*/ 202264 w 370817"/>
              <a:gd name="connsiteY9" fmla="*/ 568866 h 577294"/>
              <a:gd name="connsiteX10" fmla="*/ 0 w 370817"/>
              <a:gd name="connsiteY10" fmla="*/ 577294 h 577294"/>
              <a:gd name="connsiteX11" fmla="*/ 0 w 370817"/>
              <a:gd name="connsiteY11" fmla="*/ 552011 h 577294"/>
              <a:gd name="connsiteX12" fmla="*/ 0 w 370817"/>
              <a:gd name="connsiteY12" fmla="*/ 101132 h 577294"/>
              <a:gd name="connsiteX13" fmla="*/ 12642 w 370817"/>
              <a:gd name="connsiteY13" fmla="*/ 8428 h 57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817" h="577294">
                <a:moveTo>
                  <a:pt x="12642" y="8428"/>
                </a:moveTo>
                <a:lnTo>
                  <a:pt x="337106" y="0"/>
                </a:lnTo>
                <a:lnTo>
                  <a:pt x="362389" y="16855"/>
                </a:lnTo>
                <a:lnTo>
                  <a:pt x="370817" y="58993"/>
                </a:lnTo>
                <a:lnTo>
                  <a:pt x="353962" y="168553"/>
                </a:lnTo>
                <a:lnTo>
                  <a:pt x="332893" y="286540"/>
                </a:lnTo>
                <a:lnTo>
                  <a:pt x="332893" y="366603"/>
                </a:lnTo>
                <a:lnTo>
                  <a:pt x="332893" y="383458"/>
                </a:lnTo>
                <a:lnTo>
                  <a:pt x="214905" y="383458"/>
                </a:lnTo>
                <a:lnTo>
                  <a:pt x="202264" y="568866"/>
                </a:lnTo>
                <a:lnTo>
                  <a:pt x="0" y="577294"/>
                </a:lnTo>
                <a:lnTo>
                  <a:pt x="0" y="552011"/>
                </a:lnTo>
                <a:lnTo>
                  <a:pt x="0" y="101132"/>
                </a:lnTo>
                <a:lnTo>
                  <a:pt x="12642" y="8428"/>
                </a:lnTo>
                <a:close/>
              </a:path>
            </a:pathLst>
          </a:custGeom>
          <a:solidFill>
            <a:srgbClr val="0099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Freeform 13"/>
          <p:cNvSpPr/>
          <p:nvPr/>
        </p:nvSpPr>
        <p:spPr>
          <a:xfrm>
            <a:off x="5248275" y="2305050"/>
            <a:ext cx="333375" cy="781050"/>
          </a:xfrm>
          <a:custGeom>
            <a:avLst/>
            <a:gdLst>
              <a:gd name="connsiteX0" fmla="*/ 0 w 333375"/>
              <a:gd name="connsiteY0" fmla="*/ 0 h 781050"/>
              <a:gd name="connsiteX1" fmla="*/ 333375 w 333375"/>
              <a:gd name="connsiteY1" fmla="*/ 0 h 781050"/>
              <a:gd name="connsiteX2" fmla="*/ 333375 w 333375"/>
              <a:gd name="connsiteY2" fmla="*/ 771525 h 781050"/>
              <a:gd name="connsiteX3" fmla="*/ 66675 w 333375"/>
              <a:gd name="connsiteY3" fmla="*/ 781050 h 781050"/>
              <a:gd name="connsiteX4" fmla="*/ 0 w 333375"/>
              <a:gd name="connsiteY4" fmla="*/ 742950 h 781050"/>
              <a:gd name="connsiteX5" fmla="*/ 0 w 333375"/>
              <a:gd name="connsiteY5" fmla="*/ 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75" h="781050">
                <a:moveTo>
                  <a:pt x="0" y="0"/>
                </a:moveTo>
                <a:lnTo>
                  <a:pt x="333375" y="0"/>
                </a:lnTo>
                <a:lnTo>
                  <a:pt x="333375" y="771525"/>
                </a:lnTo>
                <a:lnTo>
                  <a:pt x="66675" y="781050"/>
                </a:lnTo>
                <a:lnTo>
                  <a:pt x="0" y="742950"/>
                </a:lnTo>
                <a:lnTo>
                  <a:pt x="0" y="0"/>
                </a:lnTo>
                <a:close/>
              </a:path>
            </a:pathLst>
          </a:custGeom>
          <a:solidFill>
            <a:srgbClr val="3399FF"/>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Freeform 15"/>
          <p:cNvSpPr/>
          <p:nvPr/>
        </p:nvSpPr>
        <p:spPr>
          <a:xfrm>
            <a:off x="3810000" y="2076450"/>
            <a:ext cx="504825" cy="381000"/>
          </a:xfrm>
          <a:custGeom>
            <a:avLst/>
            <a:gdLst>
              <a:gd name="connsiteX0" fmla="*/ 0 w 504825"/>
              <a:gd name="connsiteY0" fmla="*/ 238125 h 381000"/>
              <a:gd name="connsiteX1" fmla="*/ 352425 w 504825"/>
              <a:gd name="connsiteY1" fmla="*/ 209550 h 381000"/>
              <a:gd name="connsiteX2" fmla="*/ 352425 w 504825"/>
              <a:gd name="connsiteY2" fmla="*/ 0 h 381000"/>
              <a:gd name="connsiteX3" fmla="*/ 495300 w 504825"/>
              <a:gd name="connsiteY3" fmla="*/ 0 h 381000"/>
              <a:gd name="connsiteX4" fmla="*/ 504825 w 504825"/>
              <a:gd name="connsiteY4" fmla="*/ 361950 h 381000"/>
              <a:gd name="connsiteX5" fmla="*/ 0 w 504825"/>
              <a:gd name="connsiteY5" fmla="*/ 381000 h 381000"/>
              <a:gd name="connsiteX6" fmla="*/ 0 w 504825"/>
              <a:gd name="connsiteY6" fmla="*/ 23812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825" h="381000">
                <a:moveTo>
                  <a:pt x="0" y="238125"/>
                </a:moveTo>
                <a:lnTo>
                  <a:pt x="352425" y="209550"/>
                </a:lnTo>
                <a:lnTo>
                  <a:pt x="352425" y="0"/>
                </a:lnTo>
                <a:lnTo>
                  <a:pt x="495300" y="0"/>
                </a:lnTo>
                <a:lnTo>
                  <a:pt x="504825" y="361950"/>
                </a:lnTo>
                <a:lnTo>
                  <a:pt x="0" y="381000"/>
                </a:lnTo>
                <a:lnTo>
                  <a:pt x="0" y="238125"/>
                </a:lnTo>
                <a:close/>
              </a:path>
            </a:pathLst>
          </a:custGeom>
          <a:solidFill>
            <a:srgbClr val="CC99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5" name="Freeform 34"/>
          <p:cNvSpPr/>
          <p:nvPr/>
        </p:nvSpPr>
        <p:spPr>
          <a:xfrm>
            <a:off x="4411980" y="1524000"/>
            <a:ext cx="899160" cy="472440"/>
          </a:xfrm>
          <a:custGeom>
            <a:avLst/>
            <a:gdLst>
              <a:gd name="connsiteX0" fmla="*/ 91440 w 899160"/>
              <a:gd name="connsiteY0" fmla="*/ 0 h 472440"/>
              <a:gd name="connsiteX1" fmla="*/ 541020 w 899160"/>
              <a:gd name="connsiteY1" fmla="*/ 30480 h 472440"/>
              <a:gd name="connsiteX2" fmla="*/ 899160 w 899160"/>
              <a:gd name="connsiteY2" fmla="*/ 312420 h 472440"/>
              <a:gd name="connsiteX3" fmla="*/ 426720 w 899160"/>
              <a:gd name="connsiteY3" fmla="*/ 472440 h 472440"/>
              <a:gd name="connsiteX4" fmla="*/ 335280 w 899160"/>
              <a:gd name="connsiteY4" fmla="*/ 434340 h 472440"/>
              <a:gd name="connsiteX5" fmla="*/ 335280 w 899160"/>
              <a:gd name="connsiteY5" fmla="*/ 251460 h 472440"/>
              <a:gd name="connsiteX6" fmla="*/ 0 w 899160"/>
              <a:gd name="connsiteY6" fmla="*/ 243840 h 472440"/>
              <a:gd name="connsiteX7" fmla="*/ 22860 w 899160"/>
              <a:gd name="connsiteY7" fmla="*/ 45720 h 472440"/>
              <a:gd name="connsiteX8" fmla="*/ 91440 w 899160"/>
              <a:gd name="connsiteY8" fmla="*/ 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 h="472440">
                <a:moveTo>
                  <a:pt x="91440" y="0"/>
                </a:moveTo>
                <a:lnTo>
                  <a:pt x="541020" y="30480"/>
                </a:lnTo>
                <a:lnTo>
                  <a:pt x="899160" y="312420"/>
                </a:lnTo>
                <a:lnTo>
                  <a:pt x="426720" y="472440"/>
                </a:lnTo>
                <a:lnTo>
                  <a:pt x="335280" y="434340"/>
                </a:lnTo>
                <a:lnTo>
                  <a:pt x="335280" y="251460"/>
                </a:lnTo>
                <a:lnTo>
                  <a:pt x="0" y="243840"/>
                </a:lnTo>
                <a:lnTo>
                  <a:pt x="22860" y="45720"/>
                </a:lnTo>
                <a:lnTo>
                  <a:pt x="91440" y="0"/>
                </a:lnTo>
                <a:close/>
              </a:path>
            </a:pathLst>
          </a:custGeom>
          <a:solidFill>
            <a:srgbClr val="CC99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a:xfrm>
            <a:off x="3369469" y="1066800"/>
            <a:ext cx="1566862" cy="381000"/>
          </a:xfrm>
          <a:prstGeom prst="rect">
            <a:avLst/>
          </a:prstGeom>
          <a:solidFill>
            <a:srgbClr val="CC99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4411980" y="1760220"/>
            <a:ext cx="352425" cy="219266"/>
          </a:xfrm>
          <a:prstGeom prst="rect">
            <a:avLst/>
          </a:prstGeom>
          <a:solidFill>
            <a:srgbClr val="66FF33"/>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400800" y="2286000"/>
            <a:ext cx="304800" cy="304800"/>
          </a:xfrm>
          <a:prstGeom prst="rect">
            <a:avLst/>
          </a:prstGeom>
          <a:solidFill>
            <a:srgbClr val="3399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191000" y="1219200"/>
            <a:ext cx="228600" cy="228600"/>
          </a:xfrm>
          <a:prstGeom prst="rect">
            <a:avLst/>
          </a:prstGeom>
          <a:solidFill>
            <a:srgbClr val="FF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rot="2176067">
            <a:off x="5412544" y="1695981"/>
            <a:ext cx="495711" cy="281844"/>
          </a:xfrm>
          <a:prstGeom prst="rect">
            <a:avLst/>
          </a:prstGeom>
          <a:solidFill>
            <a:srgbClr val="3399FF"/>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276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991" y="912981"/>
            <a:ext cx="3695205" cy="2780672"/>
          </a:xfrm>
          <a:prstGeom prst="rect">
            <a:avLst/>
          </a:prstGeom>
          <a:ln w="12700">
            <a:solidFill>
              <a:schemeClr val="tx1"/>
            </a:solidFill>
          </a:ln>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9599" y="939756"/>
            <a:ext cx="3578238" cy="2745919"/>
          </a:xfrm>
          <a:prstGeom prst="rect">
            <a:avLst/>
          </a:prstGeom>
          <a:ln w="12700">
            <a:solidFill>
              <a:schemeClr val="tx1"/>
            </a:solidFill>
          </a:ln>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2409" y="3778275"/>
            <a:ext cx="3695205" cy="2797974"/>
          </a:xfrm>
          <a:prstGeom prst="rect">
            <a:avLst/>
          </a:prstGeom>
          <a:ln w="12700">
            <a:solidFill>
              <a:schemeClr val="tx1"/>
            </a:solidFill>
          </a:ln>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59600" y="3762084"/>
            <a:ext cx="3578238" cy="2814165"/>
          </a:xfrm>
          <a:prstGeom prst="rect">
            <a:avLst/>
          </a:prstGeom>
          <a:ln w="12700">
            <a:solidFill>
              <a:schemeClr val="tx1"/>
            </a:solidFill>
          </a:ln>
        </p:spPr>
      </p:pic>
      <p:sp>
        <p:nvSpPr>
          <p:cNvPr id="49" name="Title 3"/>
          <p:cNvSpPr txBox="1">
            <a:spLocks/>
          </p:cNvSpPr>
          <p:nvPr/>
        </p:nvSpPr>
        <p:spPr>
          <a:xfrm>
            <a:off x="5000954" y="673531"/>
            <a:ext cx="2199190" cy="878924"/>
          </a:xfrm>
          <a:prstGeom prst="rect">
            <a:avLst/>
          </a:prstGeom>
          <a:noFill/>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defRPr/>
            </a:pPr>
            <a:r>
              <a:rPr lang="en-US" sz="1500" b="1" dirty="0" smtClean="0">
                <a:solidFill>
                  <a:srgbClr val="000099"/>
                </a:solidFill>
                <a:latin typeface="+mn-lt"/>
              </a:rPr>
              <a:t>Land Use Option </a:t>
            </a:r>
            <a:r>
              <a:rPr lang="en-US" sz="1500" b="1" dirty="0" smtClean="0">
                <a:solidFill>
                  <a:srgbClr val="000099"/>
                </a:solidFill>
                <a:latin typeface="+mn-lt"/>
              </a:rPr>
              <a:t>2</a:t>
            </a:r>
            <a:endParaRPr lang="en-US" sz="1500" b="1" dirty="0">
              <a:solidFill>
                <a:srgbClr val="000099"/>
              </a:solidFill>
              <a:latin typeface="+mn-lt"/>
            </a:endParaRPr>
          </a:p>
        </p:txBody>
      </p:sp>
      <p:sp>
        <p:nvSpPr>
          <p:cNvPr id="7" name="Title 2"/>
          <p:cNvSpPr txBox="1">
            <a:spLocks/>
          </p:cNvSpPr>
          <p:nvPr/>
        </p:nvSpPr>
        <p:spPr>
          <a:xfrm>
            <a:off x="140327" y="94206"/>
            <a:ext cx="9003673" cy="770624"/>
          </a:xfrm>
          <a:prstGeom prst="rect">
            <a:avLst/>
          </a:prstGeom>
          <a:solidFill>
            <a:schemeClr val="bg1"/>
          </a:solidFill>
        </p:spPr>
        <p:txBody>
          <a:bodyPr>
            <a:normAutofit fontScale="97500" lnSpcReduction="10000"/>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r>
              <a:rPr lang="en-US" sz="800" b="1" dirty="0" smtClean="0">
                <a:solidFill>
                  <a:srgbClr val="000099"/>
                </a:solidFill>
              </a:rPr>
              <a:t/>
            </a:r>
            <a:br>
              <a:rPr lang="en-US" sz="800" b="1" dirty="0" smtClean="0">
                <a:solidFill>
                  <a:srgbClr val="000099"/>
                </a:solidFill>
              </a:rPr>
            </a:br>
            <a:r>
              <a:rPr lang="en-US" sz="2800" b="1" dirty="0" smtClean="0">
                <a:solidFill>
                  <a:srgbClr val="000099"/>
                </a:solidFill>
              </a:rPr>
              <a:t>Options for Proposed Land Use</a:t>
            </a:r>
            <a:br>
              <a:rPr lang="en-US" sz="2800" b="1" dirty="0" smtClean="0">
                <a:solidFill>
                  <a:srgbClr val="000099"/>
                </a:solidFill>
              </a:rPr>
            </a:br>
            <a:endParaRPr lang="en-US" sz="1100" b="1" dirty="0">
              <a:solidFill>
                <a:srgbClr val="000099"/>
              </a:solidFill>
            </a:endParaRPr>
          </a:p>
        </p:txBody>
      </p:sp>
      <p:cxnSp>
        <p:nvCxnSpPr>
          <p:cNvPr id="8" name="Straight Connector 7"/>
          <p:cNvCxnSpPr/>
          <p:nvPr/>
        </p:nvCxnSpPr>
        <p:spPr>
          <a:xfrm>
            <a:off x="2134" y="841679"/>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7690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iginal Image path: G:\16601.00\Graphics\00_PPT\05_WS5\Future Land Use Diagrams\_0009_OUTLINES.jpg&#10;&#10;Last Updated: 10/15/2012 4:22:19 PM by ryork via Sasaki PPT Image Manager"/>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b="2447"/>
          <a:stretch/>
        </p:blipFill>
        <p:spPr>
          <a:xfrm>
            <a:off x="-20613" y="34031"/>
            <a:ext cx="8934923" cy="6690167"/>
          </a:xfrm>
          <a:prstGeom prst="rect">
            <a:avLst/>
          </a:prstGeom>
        </p:spPr>
      </p:pic>
      <p:sp>
        <p:nvSpPr>
          <p:cNvPr id="3" name="Title 3"/>
          <p:cNvSpPr txBox="1">
            <a:spLocks/>
          </p:cNvSpPr>
          <p:nvPr/>
        </p:nvSpPr>
        <p:spPr>
          <a:xfrm>
            <a:off x="0" y="0"/>
            <a:ext cx="3936372" cy="878924"/>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defRPr/>
            </a:pPr>
            <a:r>
              <a:rPr lang="en-US" b="1" dirty="0" smtClean="0">
                <a:solidFill>
                  <a:srgbClr val="000099"/>
                </a:solidFill>
                <a:latin typeface="+mn-lt"/>
              </a:rPr>
              <a:t>Field Laboratories</a:t>
            </a:r>
            <a:endParaRPr lang="en-US" b="1" dirty="0">
              <a:solidFill>
                <a:srgbClr val="000099"/>
              </a:solidFill>
              <a:latin typeface="+mn-lt"/>
            </a:endParaRPr>
          </a:p>
        </p:txBody>
      </p:sp>
      <p:sp>
        <p:nvSpPr>
          <p:cNvPr id="6" name="Oval 5"/>
          <p:cNvSpPr/>
          <p:nvPr/>
        </p:nvSpPr>
        <p:spPr>
          <a:xfrm>
            <a:off x="7100295" y="3159889"/>
            <a:ext cx="699068" cy="706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4816995" y="3473818"/>
            <a:ext cx="1259714" cy="12762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959155" y="3224615"/>
            <a:ext cx="1090681" cy="9953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931984" y="5833642"/>
            <a:ext cx="917800" cy="8565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3530278" y="5118633"/>
            <a:ext cx="881702" cy="8647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2824223" y="4220012"/>
            <a:ext cx="1043115" cy="10811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936372" y="980125"/>
            <a:ext cx="699068" cy="706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4307949" y="1686874"/>
            <a:ext cx="553410" cy="5057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553627" y="4195181"/>
            <a:ext cx="699068" cy="706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663541" y="2849052"/>
            <a:ext cx="1164538" cy="1060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553627" y="2767068"/>
            <a:ext cx="699068" cy="70674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467567" y="4826200"/>
            <a:ext cx="1164538" cy="10601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itle 3"/>
          <p:cNvSpPr txBox="1">
            <a:spLocks/>
          </p:cNvSpPr>
          <p:nvPr/>
        </p:nvSpPr>
        <p:spPr>
          <a:xfrm>
            <a:off x="50846" y="5446861"/>
            <a:ext cx="2777233" cy="878924"/>
          </a:xfrm>
          <a:prstGeom prst="rect">
            <a:avLst/>
          </a:prstGeom>
          <a:solidFill>
            <a:schemeClr val="bg1"/>
          </a:solidFill>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defRPr/>
            </a:pPr>
            <a:r>
              <a:rPr lang="en-US" sz="2400" b="1" dirty="0" smtClean="0">
                <a:solidFill>
                  <a:srgbClr val="000099"/>
                </a:solidFill>
                <a:latin typeface="+mn-lt"/>
              </a:rPr>
              <a:t>Plan is to Designate Land Involved in Instruction as Field Laboratories.</a:t>
            </a:r>
            <a:endParaRPr lang="en-US" sz="2400" b="1" dirty="0">
              <a:solidFill>
                <a:srgbClr val="000099"/>
              </a:solidFill>
              <a:latin typeface="+mn-lt"/>
            </a:endParaRPr>
          </a:p>
        </p:txBody>
      </p:sp>
    </p:spTree>
    <p:extLst>
      <p:ext uri="{BB962C8B-B14F-4D97-AF65-F5344CB8AC3E}">
        <p14:creationId xmlns:p14="http://schemas.microsoft.com/office/powerpoint/2010/main" val="864559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1759" y="2789498"/>
            <a:ext cx="7066347" cy="2319277"/>
          </a:xfrm>
        </p:spPr>
        <p:txBody>
          <a:bodyPr>
            <a:noAutofit/>
          </a:bodyPr>
          <a:lstStyle/>
          <a:p>
            <a:pPr marL="0" indent="0" algn="ctr">
              <a:spcBef>
                <a:spcPts val="0"/>
              </a:spcBef>
              <a:spcAft>
                <a:spcPts val="2400"/>
              </a:spcAft>
              <a:buNone/>
            </a:pPr>
            <a:r>
              <a:rPr lang="en-US" sz="2800" b="1" dirty="0" smtClean="0">
                <a:solidFill>
                  <a:schemeClr val="tx1"/>
                </a:solidFill>
              </a:rPr>
              <a:t>Backup Slides</a:t>
            </a:r>
            <a:endParaRPr lang="en-US" dirty="0" smtClean="0">
              <a:solidFill>
                <a:srgbClr val="000099"/>
              </a:solidFill>
            </a:endParaRPr>
          </a:p>
        </p:txBody>
      </p:sp>
      <p:cxnSp>
        <p:nvCxnSpPr>
          <p:cNvPr id="9" name="Straight Connector 8"/>
          <p:cNvCxnSpPr/>
          <p:nvPr/>
        </p:nvCxnSpPr>
        <p:spPr>
          <a:xfrm>
            <a:off x="2134" y="8995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4996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PK0002\AppData\Local\Microsoft\Windows\Temporary Internet Files\Content.Outlook\JED9NWGF\_0002_VCOM-11-31-12-SK-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53627" y="212450"/>
            <a:ext cx="7184318" cy="6228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18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31759" y="1108276"/>
            <a:ext cx="7066347" cy="4000500"/>
          </a:xfrm>
        </p:spPr>
        <p:txBody>
          <a:bodyPr>
            <a:noAutofit/>
          </a:bodyPr>
          <a:lstStyle/>
          <a:p>
            <a:pPr marL="457200" indent="-457200">
              <a:spcBef>
                <a:spcPts val="0"/>
              </a:spcBef>
              <a:spcAft>
                <a:spcPts val="2400"/>
              </a:spcAft>
              <a:buFont typeface="+mj-lt"/>
              <a:buAutoNum type="arabicPeriod"/>
            </a:pPr>
            <a:r>
              <a:rPr lang="en-US" sz="2800" b="1" dirty="0" smtClean="0">
                <a:solidFill>
                  <a:schemeClr val="tx1"/>
                </a:solidFill>
              </a:rPr>
              <a:t>Central Classroom Facility Location</a:t>
            </a:r>
          </a:p>
          <a:p>
            <a:pPr marL="457200" indent="-457200">
              <a:spcBef>
                <a:spcPts val="0"/>
              </a:spcBef>
              <a:spcAft>
                <a:spcPts val="2400"/>
              </a:spcAft>
              <a:buFont typeface="+mj-lt"/>
              <a:buAutoNum type="arabicPeriod"/>
            </a:pPr>
            <a:r>
              <a:rPr lang="en-US" sz="2800" b="1" dirty="0" smtClean="0">
                <a:solidFill>
                  <a:schemeClr val="tx1"/>
                </a:solidFill>
              </a:rPr>
              <a:t>Replacement of Older Academic Buildings in the Core of Campus</a:t>
            </a:r>
          </a:p>
          <a:p>
            <a:pPr marL="457200" indent="-457200">
              <a:spcBef>
                <a:spcPts val="0"/>
              </a:spcBef>
              <a:spcAft>
                <a:spcPts val="2400"/>
              </a:spcAft>
              <a:buFont typeface="+mj-lt"/>
              <a:buAutoNum type="arabicPeriod"/>
            </a:pPr>
            <a:r>
              <a:rPr lang="en-US" sz="2800" b="1" dirty="0" smtClean="0">
                <a:solidFill>
                  <a:schemeClr val="tx1"/>
                </a:solidFill>
              </a:rPr>
              <a:t>Health Science Campus</a:t>
            </a:r>
          </a:p>
          <a:p>
            <a:pPr marL="457200" indent="-457200">
              <a:spcBef>
                <a:spcPts val="0"/>
              </a:spcBef>
              <a:spcAft>
                <a:spcPts val="2400"/>
              </a:spcAft>
              <a:buFont typeface="+mj-lt"/>
              <a:buAutoNum type="arabicPeriod"/>
            </a:pPr>
            <a:r>
              <a:rPr lang="en-US" sz="2800" b="1" dirty="0" smtClean="0">
                <a:solidFill>
                  <a:schemeClr val="tx1"/>
                </a:solidFill>
              </a:rPr>
              <a:t>Land Use</a:t>
            </a:r>
            <a:r>
              <a:rPr lang="en-US" sz="2800" b="1" dirty="0" smtClean="0">
                <a:solidFill>
                  <a:schemeClr val="tx1"/>
                </a:solidFill>
              </a:rPr>
              <a:t> </a:t>
            </a:r>
            <a:endParaRPr lang="en-US" dirty="0" smtClean="0">
              <a:solidFill>
                <a:srgbClr val="000099"/>
              </a:solidFill>
            </a:endParaRPr>
          </a:p>
        </p:txBody>
      </p:sp>
      <p:sp>
        <p:nvSpPr>
          <p:cNvPr id="6" name="Title 2"/>
          <p:cNvSpPr>
            <a:spLocks noGrp="1"/>
          </p:cNvSpPr>
          <p:nvPr>
            <p:ph type="title"/>
          </p:nvPr>
        </p:nvSpPr>
        <p:spPr>
          <a:xfrm>
            <a:off x="140327" y="1605"/>
            <a:ext cx="9003673" cy="912791"/>
          </a:xfrm>
          <a:solidFill>
            <a:schemeClr val="bg1"/>
          </a:solidFill>
        </p:spPr>
        <p:txBody>
          <a:bodyPr>
            <a:normAutofit fontScale="90000"/>
          </a:bodyPr>
          <a:lstStyle/>
          <a:p>
            <a:r>
              <a:rPr lang="en-US" sz="800" b="1" dirty="0" smtClean="0">
                <a:solidFill>
                  <a:srgbClr val="000099"/>
                </a:solidFill>
              </a:rPr>
              <a:t/>
            </a:r>
            <a:br>
              <a:rPr lang="en-US" sz="800" b="1" dirty="0" smtClean="0">
                <a:solidFill>
                  <a:srgbClr val="000099"/>
                </a:solidFill>
              </a:rPr>
            </a:br>
            <a:r>
              <a:rPr lang="en-US" sz="2800" b="1" dirty="0" smtClean="0">
                <a:solidFill>
                  <a:srgbClr val="000099"/>
                </a:solidFill>
              </a:rPr>
              <a:t>Campus Master Update for University Senate                  </a:t>
            </a:r>
            <a:r>
              <a:rPr lang="en-US" sz="2000" b="1" dirty="0" smtClean="0">
                <a:solidFill>
                  <a:srgbClr val="000099"/>
                </a:solidFill>
              </a:rPr>
              <a:t>Outline</a:t>
            </a:r>
            <a:endParaRPr lang="en-US" sz="1600" b="1" dirty="0">
              <a:solidFill>
                <a:srgbClr val="000099"/>
              </a:solidFill>
            </a:endParaRPr>
          </a:p>
        </p:txBody>
      </p:sp>
      <p:cxnSp>
        <p:nvCxnSpPr>
          <p:cNvPr id="9" name="Straight Connector 8"/>
          <p:cNvCxnSpPr/>
          <p:nvPr/>
        </p:nvCxnSpPr>
        <p:spPr>
          <a:xfrm>
            <a:off x="2134" y="8995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846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riginal Image path: G:\16601.00\Graphics\00_PPT\05_WS5\Future Land Use Diagrams\_0009_OUTLINES.jpg&#10;&#10;Last Updated: 10/15/2012 4:22:19 PM by ryork via Sasaki PPT Image Manage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0" y="0"/>
            <a:ext cx="8934923" cy="6858000"/>
          </a:xfrm>
          <a:prstGeom prst="rect">
            <a:avLst/>
          </a:prstGeom>
        </p:spPr>
      </p:pic>
      <p:sp>
        <p:nvSpPr>
          <p:cNvPr id="3" name="Title 3"/>
          <p:cNvSpPr txBox="1">
            <a:spLocks/>
          </p:cNvSpPr>
          <p:nvPr/>
        </p:nvSpPr>
        <p:spPr>
          <a:xfrm>
            <a:off x="0" y="0"/>
            <a:ext cx="3936372" cy="878924"/>
          </a:xfrm>
          <a:prstGeom prst="rect">
            <a:avLst/>
          </a:prstGeom>
          <a:solidFill>
            <a:schemeClr val="bg1"/>
          </a:solidFill>
        </p:spPr>
        <p:txBody>
          <a:bodyPr vert="horz" lIns="91440" tIns="45720" rIns="91440" bIns="45720" rtlCol="0" anchor="ctr">
            <a:normAutofit fontScale="97500"/>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defRPr/>
            </a:pPr>
            <a:r>
              <a:rPr lang="en-US" b="1" dirty="0" smtClean="0">
                <a:solidFill>
                  <a:srgbClr val="000099"/>
                </a:solidFill>
                <a:latin typeface="+mn-lt"/>
              </a:rPr>
              <a:t>Land Use Option 1</a:t>
            </a:r>
            <a:endParaRPr lang="en-US" b="1" dirty="0">
              <a:solidFill>
                <a:srgbClr val="000099"/>
              </a:solidFill>
              <a:latin typeface="+mn-lt"/>
            </a:endParaRPr>
          </a:p>
        </p:txBody>
      </p:sp>
      <p:sp>
        <p:nvSpPr>
          <p:cNvPr id="4" name="Freeform 3"/>
          <p:cNvSpPr/>
          <p:nvPr/>
        </p:nvSpPr>
        <p:spPr>
          <a:xfrm>
            <a:off x="6715897" y="3361038"/>
            <a:ext cx="920579" cy="803189"/>
          </a:xfrm>
          <a:custGeom>
            <a:avLst/>
            <a:gdLst>
              <a:gd name="connsiteX0" fmla="*/ 0 w 920579"/>
              <a:gd name="connsiteY0" fmla="*/ 37070 h 803189"/>
              <a:gd name="connsiteX1" fmla="*/ 296562 w 920579"/>
              <a:gd name="connsiteY1" fmla="*/ 18535 h 803189"/>
              <a:gd name="connsiteX2" fmla="*/ 333633 w 920579"/>
              <a:gd name="connsiteY2" fmla="*/ 0 h 803189"/>
              <a:gd name="connsiteX3" fmla="*/ 889687 w 920579"/>
              <a:gd name="connsiteY3" fmla="*/ 6178 h 803189"/>
              <a:gd name="connsiteX4" fmla="*/ 858795 w 920579"/>
              <a:gd name="connsiteY4" fmla="*/ 370703 h 803189"/>
              <a:gd name="connsiteX5" fmla="*/ 920579 w 920579"/>
              <a:gd name="connsiteY5" fmla="*/ 413951 h 803189"/>
              <a:gd name="connsiteX6" fmla="*/ 834081 w 920579"/>
              <a:gd name="connsiteY6" fmla="*/ 766119 h 803189"/>
              <a:gd name="connsiteX7" fmla="*/ 24714 w 920579"/>
              <a:gd name="connsiteY7" fmla="*/ 803189 h 803189"/>
              <a:gd name="connsiteX8" fmla="*/ 0 w 920579"/>
              <a:gd name="connsiteY8" fmla="*/ 37070 h 80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0579" h="803189">
                <a:moveTo>
                  <a:pt x="0" y="37070"/>
                </a:moveTo>
                <a:lnTo>
                  <a:pt x="296562" y="18535"/>
                </a:lnTo>
                <a:lnTo>
                  <a:pt x="333633" y="0"/>
                </a:lnTo>
                <a:lnTo>
                  <a:pt x="889687" y="6178"/>
                </a:lnTo>
                <a:lnTo>
                  <a:pt x="858795" y="370703"/>
                </a:lnTo>
                <a:lnTo>
                  <a:pt x="920579" y="413951"/>
                </a:lnTo>
                <a:lnTo>
                  <a:pt x="834081" y="766119"/>
                </a:lnTo>
                <a:lnTo>
                  <a:pt x="24714" y="803189"/>
                </a:lnTo>
                <a:lnTo>
                  <a:pt x="0" y="37070"/>
                </a:lnTo>
                <a:close/>
              </a:path>
            </a:pathLst>
          </a:custGeom>
          <a:solidFill>
            <a:srgbClr val="C6D9F1"/>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5999205" y="3336324"/>
            <a:ext cx="698157" cy="1075038"/>
          </a:xfrm>
          <a:custGeom>
            <a:avLst/>
            <a:gdLst>
              <a:gd name="connsiteX0" fmla="*/ 12357 w 698157"/>
              <a:gd name="connsiteY0" fmla="*/ 0 h 1075038"/>
              <a:gd name="connsiteX1" fmla="*/ 661087 w 698157"/>
              <a:gd name="connsiteY1" fmla="*/ 61784 h 1075038"/>
              <a:gd name="connsiteX2" fmla="*/ 698157 w 698157"/>
              <a:gd name="connsiteY2" fmla="*/ 1075038 h 1075038"/>
              <a:gd name="connsiteX3" fmla="*/ 0 w 698157"/>
              <a:gd name="connsiteY3" fmla="*/ 1044146 h 1075038"/>
              <a:gd name="connsiteX4" fmla="*/ 12357 w 698157"/>
              <a:gd name="connsiteY4" fmla="*/ 0 h 1075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157" h="1075038">
                <a:moveTo>
                  <a:pt x="12357" y="0"/>
                </a:moveTo>
                <a:lnTo>
                  <a:pt x="661087" y="61784"/>
                </a:lnTo>
                <a:lnTo>
                  <a:pt x="698157" y="1075038"/>
                </a:lnTo>
                <a:lnTo>
                  <a:pt x="0" y="1044146"/>
                </a:lnTo>
                <a:lnTo>
                  <a:pt x="12357" y="0"/>
                </a:lnTo>
                <a:close/>
              </a:path>
            </a:pathLst>
          </a:custGeom>
          <a:solidFill>
            <a:schemeClr val="accent4">
              <a:lumMod val="60000"/>
              <a:lumOff val="40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3"/>
          <p:cNvSpPr txBox="1">
            <a:spLocks/>
          </p:cNvSpPr>
          <p:nvPr/>
        </p:nvSpPr>
        <p:spPr>
          <a:xfrm>
            <a:off x="6670192" y="3613659"/>
            <a:ext cx="1011988" cy="297945"/>
          </a:xfrm>
          <a:prstGeom prst="rect">
            <a:avLst/>
          </a:prstGeom>
          <a:noFill/>
          <a:ln w="28575">
            <a:no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lgn="ctr">
              <a:defRPr/>
            </a:pPr>
            <a:r>
              <a:rPr lang="en-US" sz="1200" dirty="0" smtClean="0">
                <a:solidFill>
                  <a:schemeClr val="tx1"/>
                </a:solidFill>
              </a:rPr>
              <a:t>Recreation Fields</a:t>
            </a:r>
          </a:p>
        </p:txBody>
      </p:sp>
      <p:sp>
        <p:nvSpPr>
          <p:cNvPr id="7" name="Title 3"/>
          <p:cNvSpPr txBox="1">
            <a:spLocks/>
          </p:cNvSpPr>
          <p:nvPr/>
        </p:nvSpPr>
        <p:spPr>
          <a:xfrm>
            <a:off x="4130459" y="3790666"/>
            <a:ext cx="1203541" cy="280177"/>
          </a:xfrm>
          <a:prstGeom prst="rect">
            <a:avLst/>
          </a:prstGeom>
          <a:solidFill>
            <a:schemeClr val="bg1"/>
          </a:solidFill>
          <a:ln w="952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lgn="ctr">
              <a:defRPr/>
            </a:pPr>
            <a:r>
              <a:rPr lang="en-US" sz="1200" dirty="0" smtClean="0">
                <a:solidFill>
                  <a:schemeClr val="tx1"/>
                </a:solidFill>
              </a:rPr>
              <a:t>AU Research</a:t>
            </a:r>
          </a:p>
        </p:txBody>
      </p:sp>
      <p:sp>
        <p:nvSpPr>
          <p:cNvPr id="8" name="Freeform 7"/>
          <p:cNvSpPr/>
          <p:nvPr/>
        </p:nvSpPr>
        <p:spPr>
          <a:xfrm>
            <a:off x="7228703" y="4164227"/>
            <a:ext cx="463378" cy="624016"/>
          </a:xfrm>
          <a:custGeom>
            <a:avLst/>
            <a:gdLst>
              <a:gd name="connsiteX0" fmla="*/ 0 w 463378"/>
              <a:gd name="connsiteY0" fmla="*/ 30892 h 630194"/>
              <a:gd name="connsiteX1" fmla="*/ 30892 w 463378"/>
              <a:gd name="connsiteY1" fmla="*/ 630194 h 630194"/>
              <a:gd name="connsiteX2" fmla="*/ 228600 w 463378"/>
              <a:gd name="connsiteY2" fmla="*/ 432486 h 630194"/>
              <a:gd name="connsiteX3" fmla="*/ 333632 w 463378"/>
              <a:gd name="connsiteY3" fmla="*/ 284205 h 630194"/>
              <a:gd name="connsiteX4" fmla="*/ 463378 w 463378"/>
              <a:gd name="connsiteY4" fmla="*/ 30892 h 630194"/>
              <a:gd name="connsiteX5" fmla="*/ 222421 w 463378"/>
              <a:gd name="connsiteY5" fmla="*/ 0 h 630194"/>
              <a:gd name="connsiteX6" fmla="*/ 0 w 463378"/>
              <a:gd name="connsiteY6" fmla="*/ 30892 h 6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3378" h="630194">
                <a:moveTo>
                  <a:pt x="0" y="30892"/>
                </a:moveTo>
                <a:lnTo>
                  <a:pt x="30892" y="630194"/>
                </a:lnTo>
                <a:lnTo>
                  <a:pt x="228600" y="432486"/>
                </a:lnTo>
                <a:lnTo>
                  <a:pt x="333632" y="284205"/>
                </a:lnTo>
                <a:lnTo>
                  <a:pt x="463378" y="30892"/>
                </a:lnTo>
                <a:lnTo>
                  <a:pt x="222421" y="0"/>
                </a:lnTo>
                <a:lnTo>
                  <a:pt x="0" y="30892"/>
                </a:lnTo>
                <a:close/>
              </a:path>
            </a:pathLst>
          </a:custGeom>
          <a:solidFill>
            <a:srgbClr val="FF00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3"/>
          <p:cNvSpPr txBox="1">
            <a:spLocks/>
          </p:cNvSpPr>
          <p:nvPr/>
        </p:nvSpPr>
        <p:spPr>
          <a:xfrm>
            <a:off x="7777649" y="4247120"/>
            <a:ext cx="1023836" cy="458230"/>
          </a:xfrm>
          <a:prstGeom prst="rect">
            <a:avLst/>
          </a:prstGeom>
          <a:solidFill>
            <a:schemeClr val="bg1"/>
          </a:solidFill>
          <a:ln w="31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lgn="ctr">
              <a:defRPr/>
            </a:pPr>
            <a:r>
              <a:rPr lang="en-US" sz="1200" dirty="0" smtClean="0">
                <a:solidFill>
                  <a:schemeClr val="tx1">
                    <a:lumMod val="85000"/>
                    <a:lumOff val="15000"/>
                  </a:schemeClr>
                </a:solidFill>
              </a:rPr>
              <a:t>Performing Arts</a:t>
            </a:r>
          </a:p>
        </p:txBody>
      </p:sp>
      <p:sp>
        <p:nvSpPr>
          <p:cNvPr id="10" name="Freeform 9"/>
          <p:cNvSpPr/>
          <p:nvPr/>
        </p:nvSpPr>
        <p:spPr>
          <a:xfrm>
            <a:off x="6843132" y="4713249"/>
            <a:ext cx="416312" cy="293649"/>
          </a:xfrm>
          <a:custGeom>
            <a:avLst/>
            <a:gdLst>
              <a:gd name="connsiteX0" fmla="*/ 182136 w 416312"/>
              <a:gd name="connsiteY0" fmla="*/ 11151 h 293649"/>
              <a:gd name="connsiteX1" fmla="*/ 412595 w 416312"/>
              <a:gd name="connsiteY1" fmla="*/ 0 h 293649"/>
              <a:gd name="connsiteX2" fmla="*/ 416312 w 416312"/>
              <a:gd name="connsiteY2" fmla="*/ 85492 h 293649"/>
              <a:gd name="connsiteX3" fmla="*/ 115229 w 416312"/>
              <a:gd name="connsiteY3" fmla="*/ 293649 h 293649"/>
              <a:gd name="connsiteX4" fmla="*/ 0 w 416312"/>
              <a:gd name="connsiteY4" fmla="*/ 144966 h 293649"/>
              <a:gd name="connsiteX5" fmla="*/ 182136 w 416312"/>
              <a:gd name="connsiteY5" fmla="*/ 11151 h 29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6312" h="293649">
                <a:moveTo>
                  <a:pt x="182136" y="11151"/>
                </a:moveTo>
                <a:lnTo>
                  <a:pt x="412595" y="0"/>
                </a:lnTo>
                <a:lnTo>
                  <a:pt x="416312" y="85492"/>
                </a:lnTo>
                <a:lnTo>
                  <a:pt x="115229" y="293649"/>
                </a:lnTo>
                <a:lnTo>
                  <a:pt x="0" y="144966"/>
                </a:lnTo>
                <a:lnTo>
                  <a:pt x="182136" y="11151"/>
                </a:lnTo>
                <a:close/>
              </a:path>
            </a:pathLst>
          </a:custGeom>
          <a:solidFill>
            <a:schemeClr val="accent6">
              <a:lumMod val="75000"/>
            </a:schemeClr>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3"/>
          <p:cNvSpPr txBox="1">
            <a:spLocks/>
          </p:cNvSpPr>
          <p:nvPr/>
        </p:nvSpPr>
        <p:spPr>
          <a:xfrm>
            <a:off x="7429500" y="4876800"/>
            <a:ext cx="1412517" cy="297945"/>
          </a:xfrm>
          <a:prstGeom prst="rect">
            <a:avLst/>
          </a:prstGeom>
          <a:solidFill>
            <a:schemeClr val="bg1"/>
          </a:solidFill>
          <a:ln w="31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lgn="ctr">
              <a:defRPr/>
            </a:pPr>
            <a:r>
              <a:rPr lang="en-US" sz="1200" dirty="0" smtClean="0">
                <a:solidFill>
                  <a:schemeClr val="tx1">
                    <a:lumMod val="85000"/>
                    <a:lumOff val="15000"/>
                  </a:schemeClr>
                </a:solidFill>
              </a:rPr>
              <a:t>Welcome Center</a:t>
            </a:r>
          </a:p>
        </p:txBody>
      </p:sp>
      <p:sp>
        <p:nvSpPr>
          <p:cNvPr id="12" name="Freeform 11"/>
          <p:cNvSpPr/>
          <p:nvPr/>
        </p:nvSpPr>
        <p:spPr>
          <a:xfrm>
            <a:off x="6729478" y="2768483"/>
            <a:ext cx="370817" cy="577294"/>
          </a:xfrm>
          <a:custGeom>
            <a:avLst/>
            <a:gdLst>
              <a:gd name="connsiteX0" fmla="*/ 12642 w 370817"/>
              <a:gd name="connsiteY0" fmla="*/ 8428 h 577294"/>
              <a:gd name="connsiteX1" fmla="*/ 337106 w 370817"/>
              <a:gd name="connsiteY1" fmla="*/ 0 h 577294"/>
              <a:gd name="connsiteX2" fmla="*/ 362389 w 370817"/>
              <a:gd name="connsiteY2" fmla="*/ 16855 h 577294"/>
              <a:gd name="connsiteX3" fmla="*/ 370817 w 370817"/>
              <a:gd name="connsiteY3" fmla="*/ 58993 h 577294"/>
              <a:gd name="connsiteX4" fmla="*/ 353962 w 370817"/>
              <a:gd name="connsiteY4" fmla="*/ 168553 h 577294"/>
              <a:gd name="connsiteX5" fmla="*/ 332893 w 370817"/>
              <a:gd name="connsiteY5" fmla="*/ 286540 h 577294"/>
              <a:gd name="connsiteX6" fmla="*/ 332893 w 370817"/>
              <a:gd name="connsiteY6" fmla="*/ 366603 h 577294"/>
              <a:gd name="connsiteX7" fmla="*/ 332893 w 370817"/>
              <a:gd name="connsiteY7" fmla="*/ 383458 h 577294"/>
              <a:gd name="connsiteX8" fmla="*/ 214905 w 370817"/>
              <a:gd name="connsiteY8" fmla="*/ 383458 h 577294"/>
              <a:gd name="connsiteX9" fmla="*/ 202264 w 370817"/>
              <a:gd name="connsiteY9" fmla="*/ 568866 h 577294"/>
              <a:gd name="connsiteX10" fmla="*/ 0 w 370817"/>
              <a:gd name="connsiteY10" fmla="*/ 577294 h 577294"/>
              <a:gd name="connsiteX11" fmla="*/ 0 w 370817"/>
              <a:gd name="connsiteY11" fmla="*/ 552011 h 577294"/>
              <a:gd name="connsiteX12" fmla="*/ 0 w 370817"/>
              <a:gd name="connsiteY12" fmla="*/ 101132 h 577294"/>
              <a:gd name="connsiteX13" fmla="*/ 12642 w 370817"/>
              <a:gd name="connsiteY13" fmla="*/ 8428 h 577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0817" h="577294">
                <a:moveTo>
                  <a:pt x="12642" y="8428"/>
                </a:moveTo>
                <a:lnTo>
                  <a:pt x="337106" y="0"/>
                </a:lnTo>
                <a:lnTo>
                  <a:pt x="362389" y="16855"/>
                </a:lnTo>
                <a:lnTo>
                  <a:pt x="370817" y="58993"/>
                </a:lnTo>
                <a:lnTo>
                  <a:pt x="353962" y="168553"/>
                </a:lnTo>
                <a:lnTo>
                  <a:pt x="332893" y="286540"/>
                </a:lnTo>
                <a:lnTo>
                  <a:pt x="332893" y="366603"/>
                </a:lnTo>
                <a:lnTo>
                  <a:pt x="332893" y="383458"/>
                </a:lnTo>
                <a:lnTo>
                  <a:pt x="214905" y="383458"/>
                </a:lnTo>
                <a:lnTo>
                  <a:pt x="202264" y="568866"/>
                </a:lnTo>
                <a:lnTo>
                  <a:pt x="0" y="577294"/>
                </a:lnTo>
                <a:lnTo>
                  <a:pt x="0" y="552011"/>
                </a:lnTo>
                <a:lnTo>
                  <a:pt x="0" y="101132"/>
                </a:lnTo>
                <a:lnTo>
                  <a:pt x="12642" y="8428"/>
                </a:lnTo>
                <a:close/>
              </a:path>
            </a:pathLst>
          </a:custGeom>
          <a:solidFill>
            <a:srgbClr val="0099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3"/>
          <p:cNvSpPr txBox="1">
            <a:spLocks/>
          </p:cNvSpPr>
          <p:nvPr/>
        </p:nvSpPr>
        <p:spPr>
          <a:xfrm>
            <a:off x="7777648" y="2650252"/>
            <a:ext cx="762000" cy="618728"/>
          </a:xfrm>
          <a:prstGeom prst="rect">
            <a:avLst/>
          </a:prstGeom>
          <a:solidFill>
            <a:schemeClr val="bg1"/>
          </a:solidFill>
          <a:ln w="31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lgn="ctr">
              <a:defRPr/>
            </a:pPr>
            <a:r>
              <a:rPr lang="en-US" sz="1200" dirty="0" smtClean="0">
                <a:solidFill>
                  <a:schemeClr val="tx1">
                    <a:lumMod val="85000"/>
                    <a:lumOff val="15000"/>
                  </a:schemeClr>
                </a:solidFill>
              </a:rPr>
              <a:t>Forestry</a:t>
            </a:r>
          </a:p>
          <a:p>
            <a:pPr algn="ctr">
              <a:defRPr/>
            </a:pPr>
            <a:r>
              <a:rPr lang="en-US" sz="1200" dirty="0" smtClean="0">
                <a:solidFill>
                  <a:schemeClr val="tx1">
                    <a:lumMod val="85000"/>
                    <a:lumOff val="15000"/>
                  </a:schemeClr>
                </a:solidFill>
              </a:rPr>
              <a:t>Field</a:t>
            </a:r>
            <a:r>
              <a:rPr lang="en-US" sz="1200" dirty="0" smtClean="0">
                <a:solidFill>
                  <a:schemeClr val="bg1"/>
                </a:solidFill>
              </a:rPr>
              <a:t> </a:t>
            </a:r>
            <a:r>
              <a:rPr lang="en-US" sz="1200" dirty="0" smtClean="0">
                <a:solidFill>
                  <a:schemeClr val="tx1">
                    <a:lumMod val="85000"/>
                    <a:lumOff val="15000"/>
                  </a:schemeClr>
                </a:solidFill>
              </a:rPr>
              <a:t>Lab</a:t>
            </a:r>
          </a:p>
        </p:txBody>
      </p:sp>
      <p:sp>
        <p:nvSpPr>
          <p:cNvPr id="14" name="Freeform 13"/>
          <p:cNvSpPr/>
          <p:nvPr/>
        </p:nvSpPr>
        <p:spPr>
          <a:xfrm>
            <a:off x="5248275" y="2305050"/>
            <a:ext cx="333375" cy="781050"/>
          </a:xfrm>
          <a:custGeom>
            <a:avLst/>
            <a:gdLst>
              <a:gd name="connsiteX0" fmla="*/ 0 w 333375"/>
              <a:gd name="connsiteY0" fmla="*/ 0 h 781050"/>
              <a:gd name="connsiteX1" fmla="*/ 333375 w 333375"/>
              <a:gd name="connsiteY1" fmla="*/ 0 h 781050"/>
              <a:gd name="connsiteX2" fmla="*/ 333375 w 333375"/>
              <a:gd name="connsiteY2" fmla="*/ 771525 h 781050"/>
              <a:gd name="connsiteX3" fmla="*/ 66675 w 333375"/>
              <a:gd name="connsiteY3" fmla="*/ 781050 h 781050"/>
              <a:gd name="connsiteX4" fmla="*/ 0 w 333375"/>
              <a:gd name="connsiteY4" fmla="*/ 742950 h 781050"/>
              <a:gd name="connsiteX5" fmla="*/ 0 w 333375"/>
              <a:gd name="connsiteY5" fmla="*/ 0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3375" h="781050">
                <a:moveTo>
                  <a:pt x="0" y="0"/>
                </a:moveTo>
                <a:lnTo>
                  <a:pt x="333375" y="0"/>
                </a:lnTo>
                <a:lnTo>
                  <a:pt x="333375" y="771525"/>
                </a:lnTo>
                <a:lnTo>
                  <a:pt x="66675" y="781050"/>
                </a:lnTo>
                <a:lnTo>
                  <a:pt x="0" y="742950"/>
                </a:lnTo>
                <a:lnTo>
                  <a:pt x="0" y="0"/>
                </a:lnTo>
                <a:close/>
              </a:path>
            </a:pathLst>
          </a:custGeom>
          <a:solidFill>
            <a:srgbClr val="3399FF"/>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3"/>
          <p:cNvSpPr txBox="1">
            <a:spLocks/>
          </p:cNvSpPr>
          <p:nvPr/>
        </p:nvSpPr>
        <p:spPr>
          <a:xfrm>
            <a:off x="3276600" y="2543571"/>
            <a:ext cx="1447800" cy="542529"/>
          </a:xfrm>
          <a:prstGeom prst="rect">
            <a:avLst/>
          </a:prstGeom>
          <a:solidFill>
            <a:schemeClr val="bg1"/>
          </a:solidFill>
          <a:ln w="317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lgn="ctr">
              <a:defRPr/>
            </a:pPr>
            <a:r>
              <a:rPr lang="en-US" sz="1100" dirty="0" smtClean="0">
                <a:solidFill>
                  <a:schemeClr val="tx1">
                    <a:lumMod val="85000"/>
                    <a:lumOff val="15000"/>
                  </a:schemeClr>
                </a:solidFill>
              </a:rPr>
              <a:t>Athletics Expansion</a:t>
            </a:r>
          </a:p>
          <a:p>
            <a:pPr algn="ctr">
              <a:defRPr/>
            </a:pPr>
            <a:r>
              <a:rPr lang="en-US" sz="1100" dirty="0" smtClean="0">
                <a:solidFill>
                  <a:schemeClr val="tx1">
                    <a:lumMod val="85000"/>
                    <a:lumOff val="15000"/>
                  </a:schemeClr>
                </a:solidFill>
              </a:rPr>
              <a:t>Game Day</a:t>
            </a:r>
          </a:p>
        </p:txBody>
      </p:sp>
      <p:sp>
        <p:nvSpPr>
          <p:cNvPr id="16" name="Freeform 15"/>
          <p:cNvSpPr/>
          <p:nvPr/>
        </p:nvSpPr>
        <p:spPr>
          <a:xfrm>
            <a:off x="3810000" y="2076450"/>
            <a:ext cx="504825" cy="381000"/>
          </a:xfrm>
          <a:custGeom>
            <a:avLst/>
            <a:gdLst>
              <a:gd name="connsiteX0" fmla="*/ 0 w 504825"/>
              <a:gd name="connsiteY0" fmla="*/ 238125 h 381000"/>
              <a:gd name="connsiteX1" fmla="*/ 352425 w 504825"/>
              <a:gd name="connsiteY1" fmla="*/ 209550 h 381000"/>
              <a:gd name="connsiteX2" fmla="*/ 352425 w 504825"/>
              <a:gd name="connsiteY2" fmla="*/ 0 h 381000"/>
              <a:gd name="connsiteX3" fmla="*/ 495300 w 504825"/>
              <a:gd name="connsiteY3" fmla="*/ 0 h 381000"/>
              <a:gd name="connsiteX4" fmla="*/ 504825 w 504825"/>
              <a:gd name="connsiteY4" fmla="*/ 361950 h 381000"/>
              <a:gd name="connsiteX5" fmla="*/ 0 w 504825"/>
              <a:gd name="connsiteY5" fmla="*/ 381000 h 381000"/>
              <a:gd name="connsiteX6" fmla="*/ 0 w 504825"/>
              <a:gd name="connsiteY6" fmla="*/ 23812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825" h="381000">
                <a:moveTo>
                  <a:pt x="0" y="238125"/>
                </a:moveTo>
                <a:lnTo>
                  <a:pt x="352425" y="209550"/>
                </a:lnTo>
                <a:lnTo>
                  <a:pt x="352425" y="0"/>
                </a:lnTo>
                <a:lnTo>
                  <a:pt x="495300" y="0"/>
                </a:lnTo>
                <a:lnTo>
                  <a:pt x="504825" y="361950"/>
                </a:lnTo>
                <a:lnTo>
                  <a:pt x="0" y="381000"/>
                </a:lnTo>
                <a:lnTo>
                  <a:pt x="0" y="238125"/>
                </a:lnTo>
                <a:close/>
              </a:path>
            </a:pathLst>
          </a:custGeom>
          <a:solidFill>
            <a:srgbClr val="CC99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7" name="Title 3"/>
          <p:cNvSpPr txBox="1">
            <a:spLocks/>
          </p:cNvSpPr>
          <p:nvPr/>
        </p:nvSpPr>
        <p:spPr>
          <a:xfrm>
            <a:off x="1981200" y="1524000"/>
            <a:ext cx="1209675" cy="396623"/>
          </a:xfrm>
          <a:prstGeom prst="rect">
            <a:avLst/>
          </a:prstGeom>
          <a:solidFill>
            <a:schemeClr val="bg1"/>
          </a:solidFill>
          <a:ln w="6350">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lgn="ctr">
              <a:defRPr/>
            </a:pPr>
            <a:r>
              <a:rPr lang="en-US" sz="1100" dirty="0" smtClean="0">
                <a:solidFill>
                  <a:schemeClr val="tx1">
                    <a:lumMod val="85000"/>
                    <a:lumOff val="15000"/>
                  </a:schemeClr>
                </a:solidFill>
              </a:rPr>
              <a:t>Service Sector Expansion</a:t>
            </a:r>
          </a:p>
        </p:txBody>
      </p:sp>
      <p:cxnSp>
        <p:nvCxnSpPr>
          <p:cNvPr id="20" name="Straight Arrow Connector 19"/>
          <p:cNvCxnSpPr>
            <a:stCxn id="15" idx="3"/>
          </p:cNvCxnSpPr>
          <p:nvPr/>
        </p:nvCxnSpPr>
        <p:spPr>
          <a:xfrm flipV="1">
            <a:off x="4724400" y="2814835"/>
            <a:ext cx="779094" cy="1"/>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6843132" y="2967235"/>
            <a:ext cx="934517" cy="0"/>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9" idx="1"/>
          </p:cNvCxnSpPr>
          <p:nvPr/>
        </p:nvCxnSpPr>
        <p:spPr>
          <a:xfrm flipH="1">
            <a:off x="7355051" y="4476235"/>
            <a:ext cx="422598" cy="0"/>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6952986" y="4821458"/>
            <a:ext cx="476514" cy="213840"/>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5" name="Title 3"/>
          <p:cNvSpPr txBox="1">
            <a:spLocks/>
          </p:cNvSpPr>
          <p:nvPr/>
        </p:nvSpPr>
        <p:spPr>
          <a:xfrm>
            <a:off x="4114801" y="3329940"/>
            <a:ext cx="1219199" cy="444888"/>
          </a:xfrm>
          <a:prstGeom prst="rect">
            <a:avLst/>
          </a:prstGeom>
          <a:solidFill>
            <a:schemeClr val="bg1"/>
          </a:solidFill>
          <a:ln w="952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lgn="ctr">
              <a:defRPr/>
            </a:pPr>
            <a:r>
              <a:rPr lang="en-US" sz="1200" dirty="0" smtClean="0">
                <a:solidFill>
                  <a:schemeClr val="tx1"/>
                </a:solidFill>
              </a:rPr>
              <a:t>Health Science </a:t>
            </a:r>
          </a:p>
          <a:p>
            <a:pPr algn="ctr">
              <a:defRPr/>
            </a:pPr>
            <a:r>
              <a:rPr lang="en-US" sz="1200" dirty="0" smtClean="0">
                <a:solidFill>
                  <a:schemeClr val="tx1"/>
                </a:solidFill>
              </a:rPr>
              <a:t>Campus</a:t>
            </a:r>
          </a:p>
        </p:txBody>
      </p:sp>
      <p:sp>
        <p:nvSpPr>
          <p:cNvPr id="26" name="Title 3"/>
          <p:cNvSpPr txBox="1">
            <a:spLocks/>
          </p:cNvSpPr>
          <p:nvPr/>
        </p:nvSpPr>
        <p:spPr>
          <a:xfrm>
            <a:off x="4134051" y="4118199"/>
            <a:ext cx="1199949" cy="293163"/>
          </a:xfrm>
          <a:prstGeom prst="rect">
            <a:avLst/>
          </a:prstGeom>
          <a:solidFill>
            <a:schemeClr val="bg1"/>
          </a:solidFill>
          <a:ln w="9525">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lgn="ctr">
              <a:defRPr/>
            </a:pPr>
            <a:r>
              <a:rPr lang="en-US" sz="1200" dirty="0" smtClean="0">
                <a:solidFill>
                  <a:schemeClr val="tx1"/>
                </a:solidFill>
              </a:rPr>
              <a:t>VCOM</a:t>
            </a:r>
          </a:p>
        </p:txBody>
      </p:sp>
      <p:cxnSp>
        <p:nvCxnSpPr>
          <p:cNvPr id="28" name="Straight Arrow Connector 27"/>
          <p:cNvCxnSpPr/>
          <p:nvPr/>
        </p:nvCxnSpPr>
        <p:spPr>
          <a:xfrm>
            <a:off x="5238648" y="3590610"/>
            <a:ext cx="990600" cy="0"/>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257800" y="3930755"/>
            <a:ext cx="990600" cy="1165"/>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5242560" y="4259580"/>
            <a:ext cx="990600" cy="1165"/>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5" name="Freeform 34"/>
          <p:cNvSpPr/>
          <p:nvPr/>
        </p:nvSpPr>
        <p:spPr>
          <a:xfrm>
            <a:off x="4411980" y="1524000"/>
            <a:ext cx="899160" cy="472440"/>
          </a:xfrm>
          <a:custGeom>
            <a:avLst/>
            <a:gdLst>
              <a:gd name="connsiteX0" fmla="*/ 91440 w 899160"/>
              <a:gd name="connsiteY0" fmla="*/ 0 h 472440"/>
              <a:gd name="connsiteX1" fmla="*/ 541020 w 899160"/>
              <a:gd name="connsiteY1" fmla="*/ 30480 h 472440"/>
              <a:gd name="connsiteX2" fmla="*/ 899160 w 899160"/>
              <a:gd name="connsiteY2" fmla="*/ 312420 h 472440"/>
              <a:gd name="connsiteX3" fmla="*/ 426720 w 899160"/>
              <a:gd name="connsiteY3" fmla="*/ 472440 h 472440"/>
              <a:gd name="connsiteX4" fmla="*/ 335280 w 899160"/>
              <a:gd name="connsiteY4" fmla="*/ 434340 h 472440"/>
              <a:gd name="connsiteX5" fmla="*/ 335280 w 899160"/>
              <a:gd name="connsiteY5" fmla="*/ 251460 h 472440"/>
              <a:gd name="connsiteX6" fmla="*/ 0 w 899160"/>
              <a:gd name="connsiteY6" fmla="*/ 243840 h 472440"/>
              <a:gd name="connsiteX7" fmla="*/ 22860 w 899160"/>
              <a:gd name="connsiteY7" fmla="*/ 45720 h 472440"/>
              <a:gd name="connsiteX8" fmla="*/ 91440 w 899160"/>
              <a:gd name="connsiteY8" fmla="*/ 0 h 472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60" h="472440">
                <a:moveTo>
                  <a:pt x="91440" y="0"/>
                </a:moveTo>
                <a:lnTo>
                  <a:pt x="541020" y="30480"/>
                </a:lnTo>
                <a:lnTo>
                  <a:pt x="899160" y="312420"/>
                </a:lnTo>
                <a:lnTo>
                  <a:pt x="426720" y="472440"/>
                </a:lnTo>
                <a:lnTo>
                  <a:pt x="335280" y="434340"/>
                </a:lnTo>
                <a:lnTo>
                  <a:pt x="335280" y="251460"/>
                </a:lnTo>
                <a:lnTo>
                  <a:pt x="0" y="243840"/>
                </a:lnTo>
                <a:lnTo>
                  <a:pt x="22860" y="45720"/>
                </a:lnTo>
                <a:lnTo>
                  <a:pt x="91440" y="0"/>
                </a:lnTo>
                <a:close/>
              </a:path>
            </a:pathLst>
          </a:custGeom>
          <a:solidFill>
            <a:srgbClr val="CC99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a:stCxn id="17" idx="3"/>
          </p:cNvCxnSpPr>
          <p:nvPr/>
        </p:nvCxnSpPr>
        <p:spPr>
          <a:xfrm flipV="1">
            <a:off x="3190875" y="1600200"/>
            <a:ext cx="1457325" cy="122112"/>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3369469" y="1066800"/>
            <a:ext cx="1566862" cy="381000"/>
          </a:xfrm>
          <a:prstGeom prst="rect">
            <a:avLst/>
          </a:prstGeom>
          <a:solidFill>
            <a:srgbClr val="CC9900"/>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Title 3"/>
          <p:cNvSpPr txBox="1">
            <a:spLocks/>
          </p:cNvSpPr>
          <p:nvPr/>
        </p:nvSpPr>
        <p:spPr>
          <a:xfrm>
            <a:off x="5105400" y="304800"/>
            <a:ext cx="1209675" cy="396623"/>
          </a:xfrm>
          <a:prstGeom prst="rect">
            <a:avLst/>
          </a:prstGeom>
          <a:solidFill>
            <a:schemeClr val="bg1"/>
          </a:solidFill>
          <a:ln w="6350">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lgn="ctr">
              <a:defRPr/>
            </a:pPr>
            <a:r>
              <a:rPr lang="en-US" sz="1100" dirty="0" smtClean="0">
                <a:solidFill>
                  <a:schemeClr val="tx1">
                    <a:lumMod val="85000"/>
                    <a:lumOff val="15000"/>
                  </a:schemeClr>
                </a:solidFill>
              </a:rPr>
              <a:t>Construction Field Lab</a:t>
            </a:r>
          </a:p>
        </p:txBody>
      </p:sp>
      <p:sp>
        <p:nvSpPr>
          <p:cNvPr id="41" name="Rectangle 40"/>
          <p:cNvSpPr/>
          <p:nvPr/>
        </p:nvSpPr>
        <p:spPr>
          <a:xfrm>
            <a:off x="4411980" y="1760220"/>
            <a:ext cx="352425" cy="219266"/>
          </a:xfrm>
          <a:prstGeom prst="rect">
            <a:avLst/>
          </a:prstGeom>
          <a:solidFill>
            <a:srgbClr val="66FF33"/>
          </a:solid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Title 3"/>
          <p:cNvSpPr txBox="1">
            <a:spLocks/>
          </p:cNvSpPr>
          <p:nvPr/>
        </p:nvSpPr>
        <p:spPr>
          <a:xfrm>
            <a:off x="1828800" y="2371860"/>
            <a:ext cx="1209675" cy="396623"/>
          </a:xfrm>
          <a:prstGeom prst="rect">
            <a:avLst/>
          </a:prstGeom>
          <a:solidFill>
            <a:schemeClr val="bg1"/>
          </a:solidFill>
          <a:ln w="6350">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lgn="ctr">
              <a:defRPr/>
            </a:pPr>
            <a:r>
              <a:rPr lang="en-US" sz="1100" dirty="0" smtClean="0">
                <a:solidFill>
                  <a:schemeClr val="tx1">
                    <a:lumMod val="85000"/>
                    <a:lumOff val="15000"/>
                  </a:schemeClr>
                </a:solidFill>
              </a:rPr>
              <a:t>Service Sector Expansion</a:t>
            </a:r>
          </a:p>
        </p:txBody>
      </p:sp>
      <p:cxnSp>
        <p:nvCxnSpPr>
          <p:cNvPr id="44" name="Straight Arrow Connector 43"/>
          <p:cNvCxnSpPr/>
          <p:nvPr/>
        </p:nvCxnSpPr>
        <p:spPr>
          <a:xfrm flipV="1">
            <a:off x="2928937" y="2371860"/>
            <a:ext cx="1185864" cy="171711"/>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sp>
        <p:nvSpPr>
          <p:cNvPr id="48" name="Title 3"/>
          <p:cNvSpPr txBox="1">
            <a:spLocks/>
          </p:cNvSpPr>
          <p:nvPr/>
        </p:nvSpPr>
        <p:spPr>
          <a:xfrm>
            <a:off x="1905000" y="1943100"/>
            <a:ext cx="1209675" cy="396623"/>
          </a:xfrm>
          <a:prstGeom prst="rect">
            <a:avLst/>
          </a:prstGeom>
          <a:solidFill>
            <a:schemeClr val="bg1"/>
          </a:solidFill>
          <a:ln w="6350">
            <a:solidFill>
              <a:schemeClr val="tx1"/>
            </a:solidFill>
          </a:ln>
        </p:spPr>
        <p:txBody>
          <a:bodyPr vert="horz" lIns="91440" tIns="45720" rIns="91440" bIns="45720" rtlCol="0" anchor="ctr">
            <a:noAutofit/>
          </a:bodyPr>
          <a:lstStyle>
            <a:lvl1pPr algn="l" defTabSz="914400" rtl="0" eaLnBrk="1" latinLnBrk="0" hangingPunct="1">
              <a:spcBef>
                <a:spcPct val="0"/>
              </a:spcBef>
              <a:buNone/>
              <a:defRPr sz="3600" kern="1200">
                <a:solidFill>
                  <a:srgbClr val="7F7F7F"/>
                </a:solidFill>
                <a:latin typeface="Swis721 BlkCn BT" pitchFamily="34" charset="0"/>
                <a:ea typeface="+mj-ea"/>
                <a:cs typeface="+mj-cs"/>
              </a:defRPr>
            </a:lvl1pPr>
          </a:lstStyle>
          <a:p>
            <a:pPr algn="ctr">
              <a:defRPr/>
            </a:pPr>
            <a:r>
              <a:rPr lang="en-US" sz="1100" dirty="0" smtClean="0">
                <a:solidFill>
                  <a:schemeClr val="tx1">
                    <a:lumMod val="85000"/>
                    <a:lumOff val="15000"/>
                  </a:schemeClr>
                </a:solidFill>
              </a:rPr>
              <a:t>Biological Field Lab</a:t>
            </a:r>
          </a:p>
        </p:txBody>
      </p:sp>
      <p:cxnSp>
        <p:nvCxnSpPr>
          <p:cNvPr id="24" name="Straight Arrow Connector 23"/>
          <p:cNvCxnSpPr/>
          <p:nvPr/>
        </p:nvCxnSpPr>
        <p:spPr>
          <a:xfrm flipV="1">
            <a:off x="2928937" y="1869854"/>
            <a:ext cx="1719263" cy="339946"/>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6400800" y="2286000"/>
            <a:ext cx="304800" cy="304800"/>
          </a:xfrm>
          <a:prstGeom prst="rect">
            <a:avLst/>
          </a:prstGeom>
          <a:solidFill>
            <a:srgbClr val="3399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flipV="1">
            <a:off x="4724400" y="2438402"/>
            <a:ext cx="1828800" cy="380998"/>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a:stCxn id="17" idx="3"/>
          </p:cNvCxnSpPr>
          <p:nvPr/>
        </p:nvCxnSpPr>
        <p:spPr>
          <a:xfrm flipV="1">
            <a:off x="3190875" y="1295400"/>
            <a:ext cx="466725" cy="426912"/>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191000" y="1219200"/>
            <a:ext cx="228600" cy="228600"/>
          </a:xfrm>
          <a:prstGeom prst="rect">
            <a:avLst/>
          </a:prstGeom>
          <a:solidFill>
            <a:srgbClr val="FF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Arrow Connector 59"/>
          <p:cNvCxnSpPr>
            <a:stCxn id="37" idx="1"/>
          </p:cNvCxnSpPr>
          <p:nvPr/>
        </p:nvCxnSpPr>
        <p:spPr>
          <a:xfrm flipH="1">
            <a:off x="4296228" y="503112"/>
            <a:ext cx="809172" cy="839460"/>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rot="2176067">
            <a:off x="5412544" y="1695981"/>
            <a:ext cx="495711" cy="281844"/>
          </a:xfrm>
          <a:prstGeom prst="rect">
            <a:avLst/>
          </a:prstGeom>
          <a:solidFill>
            <a:srgbClr val="3399FF"/>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Arrow Connector 44"/>
          <p:cNvCxnSpPr>
            <a:stCxn id="15" idx="3"/>
          </p:cNvCxnSpPr>
          <p:nvPr/>
        </p:nvCxnSpPr>
        <p:spPr>
          <a:xfrm flipV="1">
            <a:off x="4724400" y="1836903"/>
            <a:ext cx="914400" cy="977933"/>
          </a:xfrm>
          <a:prstGeom prst="straightConnector1">
            <a:avLst/>
          </a:prstGeom>
          <a:ln>
            <a:solidFill>
              <a:schemeClr val="tx1"/>
            </a:solidFill>
            <a:headEnd type="oval"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8699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8753" y="0"/>
            <a:ext cx="8229600" cy="918469"/>
          </a:xfrm>
        </p:spPr>
        <p:txBody>
          <a:bodyPr>
            <a:normAutofit fontScale="90000"/>
          </a:bodyPr>
          <a:lstStyle/>
          <a:p>
            <a:r>
              <a:rPr lang="en-US" b="1" dirty="0" smtClean="0">
                <a:solidFill>
                  <a:srgbClr val="000099"/>
                </a:solidFill>
              </a:rPr>
              <a:t>Space </a:t>
            </a:r>
            <a:r>
              <a:rPr lang="en-US" b="1" dirty="0" smtClean="0">
                <a:solidFill>
                  <a:srgbClr val="000099"/>
                </a:solidFill>
              </a:rPr>
              <a:t>Requirement Summary</a:t>
            </a:r>
            <a:r>
              <a:rPr lang="en-US" b="1" dirty="0" smtClean="0">
                <a:solidFill>
                  <a:srgbClr val="000099"/>
                </a:solidFill>
              </a:rPr>
              <a:t>:  </a:t>
            </a:r>
            <a:r>
              <a:rPr lang="en-US" b="1" dirty="0" smtClean="0">
                <a:solidFill>
                  <a:srgbClr val="000099"/>
                </a:solidFill>
              </a:rPr>
              <a:t/>
            </a:r>
            <a:br>
              <a:rPr lang="en-US" b="1" dirty="0" smtClean="0">
                <a:solidFill>
                  <a:srgbClr val="000099"/>
                </a:solidFill>
              </a:rPr>
            </a:br>
            <a:r>
              <a:rPr lang="en-US" sz="2200" b="1" dirty="0" smtClean="0">
                <a:solidFill>
                  <a:srgbClr val="000099"/>
                </a:solidFill>
              </a:rPr>
              <a:t>Auburn </a:t>
            </a:r>
            <a:r>
              <a:rPr lang="en-US" sz="2200" b="1" dirty="0" smtClean="0">
                <a:solidFill>
                  <a:srgbClr val="000099"/>
                </a:solidFill>
              </a:rPr>
              <a:t>Main Campus</a:t>
            </a:r>
            <a:endParaRPr lang="en-US" sz="2200" b="1" dirty="0">
              <a:solidFill>
                <a:srgbClr val="000099"/>
              </a:solidFill>
            </a:endParaRPr>
          </a:p>
        </p:txBody>
      </p:sp>
      <p:sp>
        <p:nvSpPr>
          <p:cNvPr id="4" name="TextBox 3"/>
          <p:cNvSpPr txBox="1"/>
          <p:nvPr/>
        </p:nvSpPr>
        <p:spPr>
          <a:xfrm>
            <a:off x="2400300" y="5600700"/>
            <a:ext cx="4343400" cy="423193"/>
          </a:xfrm>
          <a:prstGeom prst="rect">
            <a:avLst/>
          </a:prstGeom>
          <a:noFill/>
        </p:spPr>
        <p:txBody>
          <a:bodyPr wrap="square" rtlCol="0">
            <a:spAutoFit/>
          </a:bodyPr>
          <a:lstStyle/>
          <a:p>
            <a:r>
              <a:rPr lang="en-US" sz="1100" baseline="30000" dirty="0" smtClean="0"/>
              <a:t>1</a:t>
            </a:r>
            <a:r>
              <a:rPr lang="en-US" sz="1100" dirty="0" smtClean="0"/>
              <a:t>Revision:  </a:t>
            </a:r>
            <a:r>
              <a:rPr lang="en-US" sz="1100" b="1" dirty="0" smtClean="0"/>
              <a:t>Special </a:t>
            </a:r>
            <a:r>
              <a:rPr lang="en-US" sz="1100" b="1" dirty="0"/>
              <a:t>Labs</a:t>
            </a:r>
            <a:r>
              <a:rPr lang="en-US" sz="1100" dirty="0"/>
              <a:t> moved from </a:t>
            </a:r>
            <a:r>
              <a:rPr lang="en-US" sz="1100" b="1" dirty="0"/>
              <a:t>Research</a:t>
            </a:r>
            <a:r>
              <a:rPr lang="en-US" sz="1100" dirty="0"/>
              <a:t> to </a:t>
            </a:r>
            <a:r>
              <a:rPr lang="en-US" sz="1100" b="1" dirty="0"/>
              <a:t>Open Laboratory</a:t>
            </a:r>
            <a:r>
              <a:rPr lang="en-US" sz="1100" dirty="0"/>
              <a:t> space</a:t>
            </a:r>
          </a:p>
          <a:p>
            <a:endParaRPr lang="en-US" sz="1050" b="1" dirty="0" smtClean="0"/>
          </a:p>
        </p:txBody>
      </p:sp>
      <p:pic>
        <p:nvPicPr>
          <p:cNvPr id="102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5671" y="1143000"/>
            <a:ext cx="5192658"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rot="10800000">
            <a:off x="7316647" y="2412600"/>
            <a:ext cx="457200" cy="1143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7328222" y="3177250"/>
            <a:ext cx="457200" cy="1143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7315200" y="2126850"/>
            <a:ext cx="457200" cy="1143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10800000">
            <a:off x="7315200" y="2890775"/>
            <a:ext cx="457200" cy="1143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a:off x="2134" y="8995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0930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1" dirty="0" smtClean="0">
                <a:solidFill>
                  <a:srgbClr val="000099"/>
                </a:solidFill>
              </a:rPr>
              <a:t>Space </a:t>
            </a:r>
            <a:r>
              <a:rPr lang="en-US" b="1" dirty="0" smtClean="0">
                <a:solidFill>
                  <a:srgbClr val="000099"/>
                </a:solidFill>
              </a:rPr>
              <a:t>Requirement Summary</a:t>
            </a:r>
            <a:r>
              <a:rPr lang="en-US" b="1" dirty="0" smtClean="0">
                <a:solidFill>
                  <a:srgbClr val="000099"/>
                </a:solidFill>
              </a:rPr>
              <a:t>:  </a:t>
            </a:r>
            <a:r>
              <a:rPr lang="en-US" b="1" dirty="0" smtClean="0">
                <a:solidFill>
                  <a:srgbClr val="000099"/>
                </a:solidFill>
              </a:rPr>
              <a:t/>
            </a:r>
            <a:br>
              <a:rPr lang="en-US" b="1" dirty="0" smtClean="0">
                <a:solidFill>
                  <a:srgbClr val="000099"/>
                </a:solidFill>
              </a:rPr>
            </a:br>
            <a:r>
              <a:rPr lang="en-US" sz="2200" b="1" dirty="0" smtClean="0">
                <a:solidFill>
                  <a:srgbClr val="000099"/>
                </a:solidFill>
              </a:rPr>
              <a:t>By </a:t>
            </a:r>
            <a:r>
              <a:rPr lang="en-US" sz="2200" b="1" dirty="0" smtClean="0">
                <a:solidFill>
                  <a:srgbClr val="000099"/>
                </a:solidFill>
              </a:rPr>
              <a:t>College/School</a:t>
            </a:r>
            <a:endParaRPr lang="en-US" sz="2200" b="1" dirty="0">
              <a:solidFill>
                <a:srgbClr val="000099"/>
              </a:solidFill>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26711" y="1189037"/>
            <a:ext cx="649057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10800000">
            <a:off x="7989425" y="2586225"/>
            <a:ext cx="457200" cy="1143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0800000">
            <a:off x="8001000" y="4399824"/>
            <a:ext cx="457200" cy="1143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0800000">
            <a:off x="8001000" y="3714025"/>
            <a:ext cx="457200" cy="1143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10800000">
            <a:off x="7987978" y="3269850"/>
            <a:ext cx="457200" cy="1143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134" y="8995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9894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1500" y="1143000"/>
            <a:ext cx="8115300" cy="4000500"/>
          </a:xfrm>
        </p:spPr>
        <p:txBody>
          <a:bodyPr>
            <a:noAutofit/>
          </a:bodyPr>
          <a:lstStyle/>
          <a:p>
            <a:r>
              <a:rPr lang="en-US" sz="2400" b="1" dirty="0"/>
              <a:t>Replace outdated buildings and provide higher quality replacement space:</a:t>
            </a:r>
          </a:p>
          <a:p>
            <a:pPr lvl="1"/>
            <a:r>
              <a:rPr lang="en-US" sz="2200" dirty="0" err="1">
                <a:solidFill>
                  <a:srgbClr val="000099"/>
                </a:solidFill>
              </a:rPr>
              <a:t>Funchess</a:t>
            </a:r>
            <a:r>
              <a:rPr lang="en-US" sz="2200" dirty="0">
                <a:solidFill>
                  <a:srgbClr val="000099"/>
                </a:solidFill>
              </a:rPr>
              <a:t> and Upchurch Halls (Agriculture and COSAM)</a:t>
            </a:r>
          </a:p>
          <a:p>
            <a:pPr lvl="1"/>
            <a:r>
              <a:rPr lang="en-US" sz="2200" dirty="0">
                <a:solidFill>
                  <a:srgbClr val="000099"/>
                </a:solidFill>
              </a:rPr>
              <a:t>Parker and Allison (COSAM)</a:t>
            </a:r>
          </a:p>
          <a:p>
            <a:pPr lvl="1"/>
            <a:r>
              <a:rPr lang="en-US" sz="2200" dirty="0" err="1">
                <a:solidFill>
                  <a:srgbClr val="000099"/>
                </a:solidFill>
              </a:rPr>
              <a:t>Spidle</a:t>
            </a:r>
            <a:r>
              <a:rPr lang="en-US" sz="2200" dirty="0">
                <a:solidFill>
                  <a:srgbClr val="000099"/>
                </a:solidFill>
              </a:rPr>
              <a:t> Hall (Human Sciences)</a:t>
            </a:r>
          </a:p>
          <a:p>
            <a:pPr lvl="1"/>
            <a:r>
              <a:rPr lang="en-US" sz="2200" dirty="0">
                <a:solidFill>
                  <a:srgbClr val="000099"/>
                </a:solidFill>
              </a:rPr>
              <a:t>Haley Center (Liberal Arts and Education)</a:t>
            </a:r>
          </a:p>
          <a:p>
            <a:endParaRPr lang="en-US" sz="2400" dirty="0"/>
          </a:p>
          <a:p>
            <a:r>
              <a:rPr lang="en-US" sz="2400" b="1" dirty="0" smtClean="0"/>
              <a:t>Address </a:t>
            </a:r>
            <a:r>
              <a:rPr lang="en-US" sz="2400" b="1" dirty="0"/>
              <a:t>large deficits </a:t>
            </a:r>
            <a:r>
              <a:rPr lang="en-US" sz="2400" b="1" dirty="0" smtClean="0"/>
              <a:t>with new buildings and/or facilities: </a:t>
            </a:r>
          </a:p>
          <a:p>
            <a:pPr lvl="1"/>
            <a:r>
              <a:rPr lang="en-US" sz="2200" dirty="0" smtClean="0">
                <a:solidFill>
                  <a:srgbClr val="000099"/>
                </a:solidFill>
              </a:rPr>
              <a:t>COSAM </a:t>
            </a:r>
            <a:r>
              <a:rPr lang="en-US" sz="2200" dirty="0">
                <a:solidFill>
                  <a:srgbClr val="000099"/>
                </a:solidFill>
              </a:rPr>
              <a:t>(</a:t>
            </a:r>
            <a:r>
              <a:rPr lang="en-US" sz="2200" dirty="0" smtClean="0">
                <a:solidFill>
                  <a:srgbClr val="000099"/>
                </a:solidFill>
              </a:rPr>
              <a:t>approx. </a:t>
            </a:r>
            <a:r>
              <a:rPr lang="en-US" sz="2200" dirty="0">
                <a:solidFill>
                  <a:srgbClr val="000099"/>
                </a:solidFill>
              </a:rPr>
              <a:t>78,000 </a:t>
            </a:r>
            <a:r>
              <a:rPr lang="en-US" sz="2200" dirty="0" err="1">
                <a:solidFill>
                  <a:srgbClr val="000099"/>
                </a:solidFill>
              </a:rPr>
              <a:t>sf</a:t>
            </a:r>
            <a:r>
              <a:rPr lang="en-US" sz="2200" dirty="0">
                <a:solidFill>
                  <a:srgbClr val="000099"/>
                </a:solidFill>
              </a:rPr>
              <a:t> deficit)</a:t>
            </a:r>
          </a:p>
          <a:p>
            <a:pPr lvl="1"/>
            <a:r>
              <a:rPr lang="en-US" sz="2200" dirty="0">
                <a:solidFill>
                  <a:srgbClr val="000099"/>
                </a:solidFill>
              </a:rPr>
              <a:t>Nursing (</a:t>
            </a:r>
            <a:r>
              <a:rPr lang="en-US" sz="2200" dirty="0" smtClean="0">
                <a:solidFill>
                  <a:srgbClr val="000099"/>
                </a:solidFill>
              </a:rPr>
              <a:t>approx. </a:t>
            </a:r>
            <a:r>
              <a:rPr lang="en-US" sz="2200" dirty="0">
                <a:solidFill>
                  <a:srgbClr val="000099"/>
                </a:solidFill>
              </a:rPr>
              <a:t>22,000 </a:t>
            </a:r>
            <a:r>
              <a:rPr lang="en-US" sz="2200" dirty="0" err="1">
                <a:solidFill>
                  <a:srgbClr val="000099"/>
                </a:solidFill>
              </a:rPr>
              <a:t>sf</a:t>
            </a:r>
            <a:r>
              <a:rPr lang="en-US" sz="2200" dirty="0">
                <a:solidFill>
                  <a:srgbClr val="000099"/>
                </a:solidFill>
              </a:rPr>
              <a:t> deficit)</a:t>
            </a:r>
          </a:p>
          <a:p>
            <a:pPr marL="457200" lvl="1" indent="0">
              <a:buNone/>
            </a:pPr>
            <a:endParaRPr lang="en-US" dirty="0"/>
          </a:p>
          <a:p>
            <a:pPr marL="457200" lvl="1" indent="0">
              <a:buNone/>
            </a:pPr>
            <a:endParaRPr lang="en-US" dirty="0"/>
          </a:p>
        </p:txBody>
      </p:sp>
      <p:sp>
        <p:nvSpPr>
          <p:cNvPr id="3" name="Title 2"/>
          <p:cNvSpPr>
            <a:spLocks noGrp="1"/>
          </p:cNvSpPr>
          <p:nvPr>
            <p:ph type="title"/>
          </p:nvPr>
        </p:nvSpPr>
        <p:spPr/>
        <p:txBody>
          <a:bodyPr>
            <a:normAutofit fontScale="90000"/>
          </a:bodyPr>
          <a:lstStyle/>
          <a:p>
            <a:r>
              <a:rPr lang="en-US" dirty="0" smtClean="0"/>
              <a:t>College/School Space Priority Areas</a:t>
            </a:r>
            <a:endParaRPr lang="en-US" dirty="0"/>
          </a:p>
        </p:txBody>
      </p:sp>
    </p:spTree>
    <p:extLst>
      <p:ext uri="{BB962C8B-B14F-4D97-AF65-F5344CB8AC3E}">
        <p14:creationId xmlns:p14="http://schemas.microsoft.com/office/powerpoint/2010/main" val="1514331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028700"/>
            <a:ext cx="8001000" cy="4572000"/>
          </a:xfrm>
          <a:ln>
            <a:noFill/>
          </a:ln>
        </p:spPr>
        <p:txBody>
          <a:bodyPr>
            <a:noAutofit/>
          </a:bodyPr>
          <a:lstStyle/>
          <a:p>
            <a:r>
              <a:rPr lang="en-US" sz="2400" b="1" dirty="0" smtClean="0"/>
              <a:t>Renovate buildings to improve quality of space</a:t>
            </a:r>
            <a:endParaRPr lang="en-US" sz="2400" b="1" dirty="0"/>
          </a:p>
          <a:p>
            <a:pPr lvl="1"/>
            <a:r>
              <a:rPr lang="en-US" sz="2200" dirty="0" smtClean="0">
                <a:solidFill>
                  <a:srgbClr val="000099"/>
                </a:solidFill>
              </a:rPr>
              <a:t>Comer Hall (Agriculture)</a:t>
            </a:r>
            <a:endParaRPr lang="en-US" sz="2200" dirty="0">
              <a:solidFill>
                <a:srgbClr val="000099"/>
              </a:solidFill>
            </a:endParaRPr>
          </a:p>
          <a:p>
            <a:pPr lvl="1"/>
            <a:r>
              <a:rPr lang="en-US" sz="2200" dirty="0" smtClean="0">
                <a:solidFill>
                  <a:srgbClr val="000099"/>
                </a:solidFill>
              </a:rPr>
              <a:t>Textile Building (Engineering)</a:t>
            </a:r>
          </a:p>
          <a:p>
            <a:pPr lvl="1"/>
            <a:r>
              <a:rPr lang="en-US" sz="2200" dirty="0">
                <a:solidFill>
                  <a:srgbClr val="000099"/>
                </a:solidFill>
              </a:rPr>
              <a:t>Dudley Hall </a:t>
            </a:r>
            <a:r>
              <a:rPr lang="en-US" sz="2200" dirty="0" smtClean="0">
                <a:solidFill>
                  <a:srgbClr val="000099"/>
                </a:solidFill>
              </a:rPr>
              <a:t>and Dudley Commons (CADC</a:t>
            </a:r>
            <a:r>
              <a:rPr lang="en-US" sz="2200" dirty="0">
                <a:solidFill>
                  <a:srgbClr val="000099"/>
                </a:solidFill>
              </a:rPr>
              <a:t>)</a:t>
            </a:r>
          </a:p>
          <a:p>
            <a:pPr lvl="1"/>
            <a:r>
              <a:rPr lang="en-US" sz="2200" dirty="0" smtClean="0">
                <a:solidFill>
                  <a:srgbClr val="000099"/>
                </a:solidFill>
              </a:rPr>
              <a:t>Mary Martin Hall</a:t>
            </a:r>
          </a:p>
          <a:p>
            <a:pPr lvl="1"/>
            <a:r>
              <a:rPr lang="en-US" sz="2200" dirty="0" smtClean="0">
                <a:solidFill>
                  <a:srgbClr val="000099"/>
                </a:solidFill>
              </a:rPr>
              <a:t>Greene Hall (CVM)</a:t>
            </a:r>
          </a:p>
          <a:p>
            <a:pPr marL="457200" lvl="1" indent="0">
              <a:buNone/>
            </a:pPr>
            <a:endParaRPr lang="en-US" sz="700" dirty="0"/>
          </a:p>
          <a:p>
            <a:r>
              <a:rPr lang="en-US" sz="2400" b="1" dirty="0" smtClean="0"/>
              <a:t>Expand existing buildings:</a:t>
            </a:r>
          </a:p>
          <a:p>
            <a:pPr lvl="1"/>
            <a:r>
              <a:rPr lang="en-US" sz="2200" dirty="0" smtClean="0">
                <a:solidFill>
                  <a:srgbClr val="000099"/>
                </a:solidFill>
              </a:rPr>
              <a:t>Dudley Hall (CADC)</a:t>
            </a:r>
          </a:p>
          <a:p>
            <a:pPr marL="457200" lvl="1" indent="0">
              <a:buNone/>
            </a:pPr>
            <a:endParaRPr lang="en-US" sz="800" dirty="0" smtClean="0"/>
          </a:p>
          <a:p>
            <a:r>
              <a:rPr lang="en-US" sz="2400" b="1" dirty="0" smtClean="0"/>
              <a:t>New or renovated space to meet research needs</a:t>
            </a:r>
          </a:p>
          <a:p>
            <a:pPr lvl="1"/>
            <a:r>
              <a:rPr lang="en-US" sz="2200" dirty="0" smtClean="0">
                <a:solidFill>
                  <a:srgbClr val="000099"/>
                </a:solidFill>
              </a:rPr>
              <a:t>Agriculture</a:t>
            </a:r>
          </a:p>
          <a:p>
            <a:pPr lvl="1"/>
            <a:r>
              <a:rPr lang="en-US" sz="2200" dirty="0" smtClean="0">
                <a:solidFill>
                  <a:srgbClr val="000099"/>
                </a:solidFill>
              </a:rPr>
              <a:t>Pharmacy</a:t>
            </a:r>
          </a:p>
          <a:p>
            <a:pPr lvl="1"/>
            <a:r>
              <a:rPr lang="en-US" sz="2200" dirty="0" smtClean="0">
                <a:solidFill>
                  <a:srgbClr val="000099"/>
                </a:solidFill>
              </a:rPr>
              <a:t>Veterinary Medicine</a:t>
            </a:r>
          </a:p>
          <a:p>
            <a:pPr lvl="1"/>
            <a:endParaRPr lang="en-US" dirty="0" smtClean="0"/>
          </a:p>
        </p:txBody>
      </p:sp>
      <p:sp>
        <p:nvSpPr>
          <p:cNvPr id="3" name="Title 2"/>
          <p:cNvSpPr>
            <a:spLocks noGrp="1"/>
          </p:cNvSpPr>
          <p:nvPr>
            <p:ph type="title"/>
          </p:nvPr>
        </p:nvSpPr>
        <p:spPr/>
        <p:txBody>
          <a:bodyPr>
            <a:normAutofit fontScale="90000"/>
          </a:bodyPr>
          <a:lstStyle/>
          <a:p>
            <a:r>
              <a:rPr lang="en-US" dirty="0" smtClean="0"/>
              <a:t>College/School Space Priority Areas (cont.)</a:t>
            </a:r>
            <a:endParaRPr lang="en-US" dirty="0"/>
          </a:p>
        </p:txBody>
      </p:sp>
    </p:spTree>
    <p:extLst>
      <p:ext uri="{BB962C8B-B14F-4D97-AF65-F5344CB8AC3E}">
        <p14:creationId xmlns:p14="http://schemas.microsoft.com/office/powerpoint/2010/main" val="29929908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143000"/>
            <a:ext cx="8001000" cy="4572000"/>
          </a:xfrm>
        </p:spPr>
        <p:txBody>
          <a:bodyPr>
            <a:normAutofit fontScale="92500" lnSpcReduction="10000"/>
          </a:bodyPr>
          <a:lstStyle/>
          <a:p>
            <a:r>
              <a:rPr lang="en-US" b="1" dirty="0" smtClean="0"/>
              <a:t>Add new </a:t>
            </a:r>
            <a:r>
              <a:rPr lang="en-US" b="1" dirty="0"/>
              <a:t>space for program expansion</a:t>
            </a:r>
          </a:p>
          <a:p>
            <a:pPr lvl="1"/>
            <a:r>
              <a:rPr lang="en-US" dirty="0" smtClean="0">
                <a:solidFill>
                  <a:srgbClr val="000099"/>
                </a:solidFill>
              </a:rPr>
              <a:t>Business</a:t>
            </a:r>
            <a:endParaRPr lang="en-US" dirty="0">
              <a:solidFill>
                <a:srgbClr val="000099"/>
              </a:solidFill>
            </a:endParaRPr>
          </a:p>
          <a:p>
            <a:endParaRPr lang="en-US" dirty="0" smtClean="0"/>
          </a:p>
          <a:p>
            <a:r>
              <a:rPr lang="en-US" b="1" dirty="0" smtClean="0"/>
              <a:t>Resolve adjacency issues (or preserve adjacencies) for departments within the Colleges</a:t>
            </a:r>
          </a:p>
          <a:p>
            <a:pPr lvl="1"/>
            <a:r>
              <a:rPr lang="en-US" dirty="0" smtClean="0">
                <a:solidFill>
                  <a:srgbClr val="000099"/>
                </a:solidFill>
              </a:rPr>
              <a:t>CADC</a:t>
            </a:r>
          </a:p>
          <a:p>
            <a:pPr lvl="1"/>
            <a:r>
              <a:rPr lang="en-US" dirty="0" smtClean="0">
                <a:solidFill>
                  <a:srgbClr val="000099"/>
                </a:solidFill>
              </a:rPr>
              <a:t>COSAM</a:t>
            </a:r>
            <a:endParaRPr lang="en-US" dirty="0">
              <a:solidFill>
                <a:srgbClr val="000099"/>
              </a:solidFill>
            </a:endParaRPr>
          </a:p>
          <a:p>
            <a:pPr lvl="1"/>
            <a:r>
              <a:rPr lang="en-US" dirty="0" smtClean="0">
                <a:solidFill>
                  <a:srgbClr val="000099"/>
                </a:solidFill>
              </a:rPr>
              <a:t>Education</a:t>
            </a:r>
          </a:p>
          <a:p>
            <a:pPr lvl="1"/>
            <a:r>
              <a:rPr lang="en-US" dirty="0" smtClean="0">
                <a:solidFill>
                  <a:srgbClr val="000099"/>
                </a:solidFill>
              </a:rPr>
              <a:t>Engineering (preserve)</a:t>
            </a:r>
          </a:p>
          <a:p>
            <a:pPr marL="0" indent="0">
              <a:buNone/>
            </a:pPr>
            <a:endParaRPr lang="en-US" dirty="0" smtClean="0"/>
          </a:p>
          <a:p>
            <a:r>
              <a:rPr lang="en-US" b="1" dirty="0" smtClean="0"/>
              <a:t>Encourage facility sharing</a:t>
            </a:r>
          </a:p>
          <a:p>
            <a:pPr lvl="1"/>
            <a:r>
              <a:rPr lang="en-US" dirty="0" smtClean="0">
                <a:solidFill>
                  <a:srgbClr val="000099"/>
                </a:solidFill>
              </a:rPr>
              <a:t>Animal containment and housing</a:t>
            </a:r>
          </a:p>
          <a:p>
            <a:pPr lvl="1"/>
            <a:r>
              <a:rPr lang="en-US" dirty="0" smtClean="0">
                <a:solidFill>
                  <a:srgbClr val="000099"/>
                </a:solidFill>
              </a:rPr>
              <a:t>Clinical care laboratories</a:t>
            </a:r>
          </a:p>
        </p:txBody>
      </p:sp>
      <p:sp>
        <p:nvSpPr>
          <p:cNvPr id="3" name="Title 2"/>
          <p:cNvSpPr>
            <a:spLocks noGrp="1"/>
          </p:cNvSpPr>
          <p:nvPr>
            <p:ph type="title"/>
          </p:nvPr>
        </p:nvSpPr>
        <p:spPr/>
        <p:txBody>
          <a:bodyPr>
            <a:normAutofit fontScale="90000"/>
          </a:bodyPr>
          <a:lstStyle/>
          <a:p>
            <a:r>
              <a:rPr lang="en-US" dirty="0" smtClean="0"/>
              <a:t>College/School Space </a:t>
            </a:r>
            <a:r>
              <a:rPr lang="en-US" dirty="0"/>
              <a:t>Priority Areas (cont.)</a:t>
            </a:r>
          </a:p>
        </p:txBody>
      </p:sp>
    </p:spTree>
    <p:extLst>
      <p:ext uri="{BB962C8B-B14F-4D97-AF65-F5344CB8AC3E}">
        <p14:creationId xmlns:p14="http://schemas.microsoft.com/office/powerpoint/2010/main" val="1717727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Rot="1" noChangeArrowheads="1"/>
          </p:cNvSpPr>
          <p:nvPr/>
        </p:nvSpPr>
        <p:spPr bwMode="auto">
          <a:xfrm>
            <a:off x="301336" y="187036"/>
            <a:ext cx="3709555" cy="5912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200" b="1" dirty="0" smtClean="0">
                <a:solidFill>
                  <a:srgbClr val="000099"/>
                </a:solidFill>
                <a:latin typeface="Arial Narrow" pitchFamily="34" charset="0"/>
              </a:rPr>
              <a:t>Where To Locate the Central Classroom Facility?</a:t>
            </a:r>
          </a:p>
          <a:p>
            <a:pPr algn="ctr" eaLnBrk="1" hangingPunct="1"/>
            <a:endParaRPr lang="en-US" sz="3200" b="1" dirty="0">
              <a:solidFill>
                <a:srgbClr val="000099"/>
              </a:solidFill>
              <a:latin typeface="Arial Narrow" pitchFamily="34" charset="0"/>
            </a:endParaRPr>
          </a:p>
          <a:p>
            <a:pPr algn="ctr" eaLnBrk="1" hangingPunct="1"/>
            <a:r>
              <a:rPr lang="en-US" sz="3200" b="1" dirty="0" smtClean="0">
                <a:solidFill>
                  <a:srgbClr val="000099"/>
                </a:solidFill>
                <a:latin typeface="Arial Narrow" pitchFamily="34" charset="0"/>
              </a:rPr>
              <a:t>Over 20 Potential            Site Locations     Were Analyzed</a:t>
            </a:r>
            <a:endParaRPr lang="en-US" sz="2000" b="1" dirty="0">
              <a:solidFill>
                <a:srgbClr val="000099"/>
              </a:solidFill>
              <a:latin typeface="Arial Narrow" pitchFamily="34" charset="0"/>
            </a:endParaRPr>
          </a:p>
        </p:txBody>
      </p:sp>
      <p:pic>
        <p:nvPicPr>
          <p:cNvPr id="112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04800"/>
            <a:ext cx="4267200" cy="626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4800600"/>
            <a:ext cx="190500" cy="16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65491" y="998842"/>
            <a:ext cx="7154287" cy="5387909"/>
            <a:chOff x="2193332" y="1348344"/>
            <a:chExt cx="5045256" cy="4213185"/>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9579" t="2577" b="40452"/>
            <a:stretch/>
          </p:blipFill>
          <p:spPr>
            <a:xfrm>
              <a:off x="2193332" y="1348344"/>
              <a:ext cx="4485372" cy="4213185"/>
            </a:xfrm>
            <a:prstGeom prst="rect">
              <a:avLst/>
            </a:prstGeom>
          </p:spPr>
        </p:pic>
        <p:sp>
          <p:nvSpPr>
            <p:cNvPr id="5" name="Oval 4"/>
            <p:cNvSpPr/>
            <p:nvPr/>
          </p:nvSpPr>
          <p:spPr>
            <a:xfrm>
              <a:off x="3550504" y="4105185"/>
              <a:ext cx="885514" cy="900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extBox 6"/>
            <p:cNvSpPr txBox="1"/>
            <p:nvPr/>
          </p:nvSpPr>
          <p:spPr>
            <a:xfrm>
              <a:off x="4938140" y="1701255"/>
              <a:ext cx="2300448" cy="457277"/>
            </a:xfrm>
            <a:prstGeom prst="rect">
              <a:avLst/>
            </a:prstGeom>
            <a:noFill/>
          </p:spPr>
          <p:txBody>
            <a:bodyPr wrap="square" rtlCol="0">
              <a:spAutoFit/>
            </a:bodyPr>
            <a:lstStyle/>
            <a:p>
              <a:pPr marL="0" lvl="1"/>
              <a:r>
                <a:rPr lang="en-US" sz="1600" b="1" dirty="0" smtClean="0">
                  <a:solidFill>
                    <a:srgbClr val="000099"/>
                  </a:solidFill>
                  <a:latin typeface="Swis721 BlkCn BT" pitchFamily="34" charset="0"/>
                </a:rPr>
                <a:t>Dunstan/”L” </a:t>
              </a:r>
              <a:r>
                <a:rPr lang="en-US" sz="1600" b="1" dirty="0" err="1" smtClean="0">
                  <a:solidFill>
                    <a:srgbClr val="000099"/>
                  </a:solidFill>
                  <a:latin typeface="Swis721 BlkCn BT" pitchFamily="34" charset="0"/>
                </a:rPr>
                <a:t>Bldg</a:t>
              </a:r>
              <a:r>
                <a:rPr lang="en-US" sz="1600" b="1" dirty="0" smtClean="0">
                  <a:solidFill>
                    <a:srgbClr val="000099"/>
                  </a:solidFill>
                  <a:latin typeface="Swis721 BlkCn BT" pitchFamily="34" charset="0"/>
                </a:rPr>
                <a:t>/</a:t>
              </a:r>
            </a:p>
            <a:p>
              <a:pPr marL="0" lvl="1"/>
              <a:r>
                <a:rPr lang="en-US" sz="1600" b="1" dirty="0" smtClean="0">
                  <a:solidFill>
                    <a:srgbClr val="000099"/>
                  </a:solidFill>
                  <a:latin typeface="Swis721 BlkCn BT" pitchFamily="34" charset="0"/>
                </a:rPr>
                <a:t>Engineering Shops</a:t>
              </a:r>
              <a:endParaRPr lang="en-US" sz="1600" b="1" dirty="0" smtClean="0">
                <a:solidFill>
                  <a:srgbClr val="000099"/>
                </a:solidFill>
                <a:latin typeface="Swis721 BlkCn BT" pitchFamily="34" charset="0"/>
              </a:endParaRPr>
            </a:p>
          </p:txBody>
        </p:sp>
        <p:sp>
          <p:nvSpPr>
            <p:cNvPr id="10" name="Oval 9"/>
            <p:cNvSpPr/>
            <p:nvPr/>
          </p:nvSpPr>
          <p:spPr>
            <a:xfrm>
              <a:off x="4033268" y="1479900"/>
              <a:ext cx="885514" cy="900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4938140" y="2696688"/>
              <a:ext cx="885514" cy="900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 name="Slide Number Placeholder 5"/>
          <p:cNvSpPr>
            <a:spLocks noGrp="1"/>
          </p:cNvSpPr>
          <p:nvPr>
            <p:ph type="sldNum" sz="quarter" idx="12"/>
          </p:nvPr>
        </p:nvSpPr>
        <p:spPr/>
        <p:txBody>
          <a:bodyPr/>
          <a:lstStyle/>
          <a:p>
            <a:fld id="{6F2BC74A-D98D-47E6-BFCD-EBAE3534361F}" type="slidenum">
              <a:rPr lang="en-US" smtClean="0">
                <a:solidFill>
                  <a:prstClr val="black"/>
                </a:solidFill>
              </a:rPr>
              <a:pPr/>
              <a:t>4</a:t>
            </a:fld>
            <a:endParaRPr lang="en-US">
              <a:solidFill>
                <a:prstClr val="black"/>
              </a:solidFill>
            </a:endParaRPr>
          </a:p>
        </p:txBody>
      </p:sp>
      <p:sp>
        <p:nvSpPr>
          <p:cNvPr id="12" name="Title 2"/>
          <p:cNvSpPr>
            <a:spLocks noGrp="1"/>
          </p:cNvSpPr>
          <p:nvPr>
            <p:ph type="title"/>
          </p:nvPr>
        </p:nvSpPr>
        <p:spPr>
          <a:xfrm>
            <a:off x="48001" y="-6862"/>
            <a:ext cx="9095999" cy="878924"/>
          </a:xfrm>
          <a:solidFill>
            <a:schemeClr val="bg1"/>
          </a:solidFill>
        </p:spPr>
        <p:txBody>
          <a:bodyPr>
            <a:noAutofit/>
          </a:bodyPr>
          <a:lstStyle/>
          <a:p>
            <a:r>
              <a:rPr lang="en-US" sz="1000" b="1" dirty="0" smtClean="0">
                <a:solidFill>
                  <a:srgbClr val="000099"/>
                </a:solidFill>
              </a:rPr>
              <a:t/>
            </a:r>
            <a:br>
              <a:rPr lang="en-US" sz="1000" b="1" dirty="0" smtClean="0">
                <a:solidFill>
                  <a:srgbClr val="000099"/>
                </a:solidFill>
              </a:rPr>
            </a:br>
            <a:r>
              <a:rPr lang="en-US" sz="2500" b="1" dirty="0" smtClean="0">
                <a:solidFill>
                  <a:srgbClr val="000099"/>
                </a:solidFill>
              </a:rPr>
              <a:t>Central Classroom Facility Site Locations</a:t>
            </a:r>
            <a:endParaRPr lang="en-US" sz="2500" b="1" dirty="0">
              <a:solidFill>
                <a:srgbClr val="000099"/>
              </a:solidFill>
            </a:endParaRPr>
          </a:p>
        </p:txBody>
      </p:sp>
      <p:cxnSp>
        <p:nvCxnSpPr>
          <p:cNvPr id="13" name="Straight Connector 12"/>
          <p:cNvCxnSpPr/>
          <p:nvPr/>
        </p:nvCxnSpPr>
        <p:spPr>
          <a:xfrm>
            <a:off x="52896" y="891087"/>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13371" y="2898916"/>
            <a:ext cx="1212480" cy="338554"/>
          </a:xfrm>
          <a:prstGeom prst="rect">
            <a:avLst/>
          </a:prstGeom>
          <a:noFill/>
        </p:spPr>
        <p:txBody>
          <a:bodyPr wrap="square" rtlCol="0">
            <a:spAutoFit/>
          </a:bodyPr>
          <a:lstStyle/>
          <a:p>
            <a:pPr marL="0" lvl="1"/>
            <a:r>
              <a:rPr lang="en-US" sz="1600" b="1" dirty="0" smtClean="0">
                <a:solidFill>
                  <a:srgbClr val="000099"/>
                </a:solidFill>
                <a:latin typeface="Swis721 BlkCn BT" pitchFamily="34" charset="0"/>
              </a:rPr>
              <a:t>Library</a:t>
            </a:r>
            <a:endParaRPr lang="en-US" sz="1600" b="1" dirty="0" smtClean="0">
              <a:solidFill>
                <a:srgbClr val="000099"/>
              </a:solidFill>
              <a:latin typeface="Swis721 BlkCn BT" pitchFamily="34" charset="0"/>
            </a:endParaRPr>
          </a:p>
        </p:txBody>
      </p:sp>
      <p:sp>
        <p:nvSpPr>
          <p:cNvPr id="15" name="TextBox 14"/>
          <p:cNvSpPr txBox="1"/>
          <p:nvPr/>
        </p:nvSpPr>
        <p:spPr>
          <a:xfrm>
            <a:off x="4745670" y="4931029"/>
            <a:ext cx="1813438" cy="338554"/>
          </a:xfrm>
          <a:prstGeom prst="rect">
            <a:avLst/>
          </a:prstGeom>
          <a:noFill/>
        </p:spPr>
        <p:txBody>
          <a:bodyPr wrap="square" rtlCol="0">
            <a:spAutoFit/>
          </a:bodyPr>
          <a:lstStyle/>
          <a:p>
            <a:pPr marL="0" lvl="1"/>
            <a:r>
              <a:rPr lang="en-US" sz="1600" b="1" dirty="0" smtClean="0">
                <a:solidFill>
                  <a:srgbClr val="000099"/>
                </a:solidFill>
                <a:latin typeface="Swis721 BlkCn BT" pitchFamily="34" charset="0"/>
              </a:rPr>
              <a:t>Parker-Allison</a:t>
            </a:r>
            <a:endParaRPr lang="en-US" sz="1600" b="1" dirty="0" smtClean="0">
              <a:solidFill>
                <a:srgbClr val="000099"/>
              </a:solidFill>
              <a:latin typeface="Swis721 BlkCn BT" pitchFamily="34" charset="0"/>
            </a:endParaRPr>
          </a:p>
        </p:txBody>
      </p:sp>
    </p:spTree>
    <p:extLst>
      <p:ext uri="{BB962C8B-B14F-4D97-AF65-F5344CB8AC3E}">
        <p14:creationId xmlns:p14="http://schemas.microsoft.com/office/powerpoint/2010/main" val="769683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61436" t="2577" r="6168" b="39782"/>
          <a:stretch/>
        </p:blipFill>
        <p:spPr>
          <a:xfrm>
            <a:off x="3448593" y="0"/>
            <a:ext cx="5695407" cy="6753498"/>
          </a:xfrm>
          <a:prstGeom prst="rect">
            <a:avLst/>
          </a:prstGeom>
        </p:spPr>
      </p:pic>
      <p:sp>
        <p:nvSpPr>
          <p:cNvPr id="3" name="Title 2"/>
          <p:cNvSpPr>
            <a:spLocks noGrp="1"/>
          </p:cNvSpPr>
          <p:nvPr>
            <p:ph type="title"/>
          </p:nvPr>
        </p:nvSpPr>
        <p:spPr>
          <a:xfrm>
            <a:off x="48001" y="-6862"/>
            <a:ext cx="9095999" cy="878924"/>
          </a:xfrm>
          <a:solidFill>
            <a:schemeClr val="bg1"/>
          </a:solidFill>
        </p:spPr>
        <p:txBody>
          <a:bodyPr>
            <a:noAutofit/>
          </a:bodyPr>
          <a:lstStyle/>
          <a:p>
            <a:r>
              <a:rPr lang="en-US" sz="1000" b="1" dirty="0" smtClean="0">
                <a:solidFill>
                  <a:srgbClr val="000099"/>
                </a:solidFill>
              </a:rPr>
              <a:t/>
            </a:r>
            <a:br>
              <a:rPr lang="en-US" sz="1000" b="1" dirty="0" smtClean="0">
                <a:solidFill>
                  <a:srgbClr val="000099"/>
                </a:solidFill>
              </a:rPr>
            </a:br>
            <a:r>
              <a:rPr lang="en-US" sz="2500" b="1" dirty="0" smtClean="0">
                <a:solidFill>
                  <a:srgbClr val="000099"/>
                </a:solidFill>
              </a:rPr>
              <a:t>Option </a:t>
            </a:r>
            <a:r>
              <a:rPr lang="en-US" sz="2500" b="1" dirty="0">
                <a:solidFill>
                  <a:srgbClr val="000099"/>
                </a:solidFill>
              </a:rPr>
              <a:t>1: Single CCF Facility @ Parker/Allison</a:t>
            </a:r>
            <a:br>
              <a:rPr lang="en-US" sz="2500" b="1" dirty="0">
                <a:solidFill>
                  <a:srgbClr val="000099"/>
                </a:solidFill>
              </a:rPr>
            </a:br>
            <a:r>
              <a:rPr lang="en-US" sz="2000" b="1" dirty="0">
                <a:solidFill>
                  <a:srgbClr val="000099"/>
                </a:solidFill>
              </a:rPr>
              <a:t>Impact on Overall Campus Core</a:t>
            </a:r>
            <a:endParaRPr lang="en-US" sz="2500" b="1" dirty="0">
              <a:solidFill>
                <a:srgbClr val="000099"/>
              </a:solidFill>
            </a:endParaRPr>
          </a:p>
        </p:txBody>
      </p:sp>
      <p:sp>
        <p:nvSpPr>
          <p:cNvPr id="2" name="Slide Number Placeholder 1"/>
          <p:cNvSpPr>
            <a:spLocks noGrp="1"/>
          </p:cNvSpPr>
          <p:nvPr>
            <p:ph type="sldNum" sz="quarter" idx="12"/>
          </p:nvPr>
        </p:nvSpPr>
        <p:spPr/>
        <p:txBody>
          <a:bodyPr/>
          <a:lstStyle/>
          <a:p>
            <a:fld id="{6F2BC74A-D98D-47E6-BFCD-EBAE3534361F}" type="slidenum">
              <a:rPr lang="en-US" smtClean="0"/>
              <a:pPr/>
              <a:t>5</a:t>
            </a:fld>
            <a:endParaRPr lang="en-US"/>
          </a:p>
        </p:txBody>
      </p:sp>
      <p:sp>
        <p:nvSpPr>
          <p:cNvPr id="12" name="Rectangle 11"/>
          <p:cNvSpPr/>
          <p:nvPr/>
        </p:nvSpPr>
        <p:spPr>
          <a:xfrm>
            <a:off x="5368833" y="4469796"/>
            <a:ext cx="158655" cy="38903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511587" y="5064397"/>
            <a:ext cx="246490" cy="1510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6" name="Rectangle 15"/>
          <p:cNvSpPr/>
          <p:nvPr/>
        </p:nvSpPr>
        <p:spPr>
          <a:xfrm>
            <a:off x="6296296" y="4699799"/>
            <a:ext cx="150510" cy="5156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27489" y="4469795"/>
            <a:ext cx="246490" cy="1510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49806" y="5064397"/>
            <a:ext cx="246490" cy="1510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099083" y="4162018"/>
            <a:ext cx="1073968" cy="369332"/>
          </a:xfrm>
          <a:prstGeom prst="rect">
            <a:avLst/>
          </a:prstGeom>
          <a:noFill/>
        </p:spPr>
        <p:txBody>
          <a:bodyPr wrap="square" rtlCol="0">
            <a:spAutoFit/>
          </a:bodyPr>
          <a:lstStyle/>
          <a:p>
            <a:r>
              <a:rPr lang="en-US" b="1" dirty="0" smtClean="0">
                <a:solidFill>
                  <a:srgbClr val="FF0000"/>
                </a:solidFill>
                <a:latin typeface="Swis721 BlkCn BT" pitchFamily="34" charset="0"/>
              </a:rPr>
              <a:t>CCF - A</a:t>
            </a:r>
            <a:endParaRPr lang="en-US" b="1" dirty="0">
              <a:solidFill>
                <a:srgbClr val="FF0000"/>
              </a:solidFill>
              <a:latin typeface="Swis721 BlkCn BT" pitchFamily="34" charset="0"/>
            </a:endParaRPr>
          </a:p>
        </p:txBody>
      </p:sp>
      <p:sp>
        <p:nvSpPr>
          <p:cNvPr id="28" name="TextBox 27"/>
          <p:cNvSpPr txBox="1"/>
          <p:nvPr/>
        </p:nvSpPr>
        <p:spPr>
          <a:xfrm>
            <a:off x="6387536" y="4635774"/>
            <a:ext cx="1748927" cy="646331"/>
          </a:xfrm>
          <a:prstGeom prst="rect">
            <a:avLst/>
          </a:prstGeom>
          <a:noFill/>
        </p:spPr>
        <p:txBody>
          <a:bodyPr wrap="square" rtlCol="0">
            <a:spAutoFit/>
          </a:bodyPr>
          <a:lstStyle/>
          <a:p>
            <a:r>
              <a:rPr lang="en-US" b="1" dirty="0" smtClean="0">
                <a:solidFill>
                  <a:srgbClr val="000099"/>
                </a:solidFill>
                <a:latin typeface="Swis721 BlkCn BT" pitchFamily="34" charset="0"/>
              </a:rPr>
              <a:t>COSAM</a:t>
            </a:r>
          </a:p>
          <a:p>
            <a:r>
              <a:rPr lang="en-US" b="1" dirty="0" smtClean="0">
                <a:solidFill>
                  <a:srgbClr val="000099"/>
                </a:solidFill>
                <a:latin typeface="Swis721 BlkCn BT" pitchFamily="34" charset="0"/>
              </a:rPr>
              <a:t>Replacement</a:t>
            </a:r>
            <a:endParaRPr lang="en-US" b="1" dirty="0">
              <a:solidFill>
                <a:srgbClr val="000099"/>
              </a:solidFill>
              <a:latin typeface="Swis721 BlkCn BT" pitchFamily="34" charset="0"/>
            </a:endParaRPr>
          </a:p>
        </p:txBody>
      </p:sp>
      <p:sp>
        <p:nvSpPr>
          <p:cNvPr id="29" name="TextBox 28"/>
          <p:cNvSpPr txBox="1"/>
          <p:nvPr/>
        </p:nvSpPr>
        <p:spPr>
          <a:xfrm>
            <a:off x="5099083" y="5216055"/>
            <a:ext cx="1073967" cy="369332"/>
          </a:xfrm>
          <a:prstGeom prst="rect">
            <a:avLst/>
          </a:prstGeom>
          <a:noFill/>
        </p:spPr>
        <p:txBody>
          <a:bodyPr wrap="square" rtlCol="0">
            <a:spAutoFit/>
          </a:bodyPr>
          <a:lstStyle/>
          <a:p>
            <a:r>
              <a:rPr lang="en-US" b="1" dirty="0" smtClean="0">
                <a:solidFill>
                  <a:srgbClr val="FF0000"/>
                </a:solidFill>
                <a:latin typeface="Swis721 BlkCn BT" pitchFamily="34" charset="0"/>
              </a:rPr>
              <a:t>CCF - B</a:t>
            </a:r>
            <a:endParaRPr lang="en-US" b="1" dirty="0">
              <a:solidFill>
                <a:srgbClr val="FF0000"/>
              </a:solidFill>
              <a:latin typeface="Swis721 BlkCn BT" pitchFamily="34" charset="0"/>
            </a:endParaRPr>
          </a:p>
        </p:txBody>
      </p:sp>
      <p:sp>
        <p:nvSpPr>
          <p:cNvPr id="31" name="Rectangle 30"/>
          <p:cNvSpPr/>
          <p:nvPr/>
        </p:nvSpPr>
        <p:spPr>
          <a:xfrm>
            <a:off x="5368834" y="4957635"/>
            <a:ext cx="158655" cy="258420"/>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1139" y="1229753"/>
            <a:ext cx="3203194" cy="4293483"/>
          </a:xfrm>
          <a:prstGeom prst="rect">
            <a:avLst/>
          </a:prstGeom>
          <a:noFill/>
        </p:spPr>
        <p:txBody>
          <a:bodyPr wrap="square" rtlCol="0">
            <a:spAutoFit/>
          </a:bodyPr>
          <a:lstStyle/>
          <a:p>
            <a:endParaRPr lang="en-US" sz="700" dirty="0">
              <a:solidFill>
                <a:schemeClr val="tx2"/>
              </a:solidFill>
              <a:latin typeface="Swis721 BlkCn BT" pitchFamily="34" charset="0"/>
            </a:endParaRPr>
          </a:p>
          <a:p>
            <a:pPr marL="182880" indent="-182880"/>
            <a:r>
              <a:rPr lang="en-US" sz="1600" b="1" dirty="0" smtClean="0">
                <a:solidFill>
                  <a:srgbClr val="FF0000"/>
                </a:solidFill>
                <a:latin typeface="Swis721 BlkCn BT" pitchFamily="34" charset="0"/>
              </a:rPr>
              <a:t>CCF Building A</a:t>
            </a:r>
          </a:p>
          <a:p>
            <a:pPr marL="182880" lvl="1" indent="-182880">
              <a:buFont typeface="Arial" pitchFamily="34" charset="0"/>
              <a:buChar char="•"/>
            </a:pPr>
            <a:r>
              <a:rPr lang="en-US" sz="1100" b="1" dirty="0" smtClean="0">
                <a:solidFill>
                  <a:srgbClr val="000099"/>
                </a:solidFill>
                <a:latin typeface="Swis721 BlkCn BT" pitchFamily="34" charset="0"/>
              </a:rPr>
              <a:t>105,000 GSF</a:t>
            </a:r>
          </a:p>
          <a:p>
            <a:pPr marL="182880" lvl="1" indent="-182880">
              <a:buFont typeface="Arial" pitchFamily="34" charset="0"/>
              <a:buChar char="•"/>
            </a:pPr>
            <a:r>
              <a:rPr lang="en-US" sz="1100" b="1" dirty="0" smtClean="0">
                <a:solidFill>
                  <a:srgbClr val="000099"/>
                </a:solidFill>
                <a:latin typeface="Swis721 BlkCn BT" pitchFamily="34" charset="0"/>
              </a:rPr>
              <a:t>Contains 2 Large Lecture Halls</a:t>
            </a:r>
          </a:p>
          <a:p>
            <a:pPr marL="640080" lvl="3" indent="-182880">
              <a:buFont typeface="Arial" pitchFamily="34" charset="0"/>
              <a:buChar char="•"/>
            </a:pPr>
            <a:r>
              <a:rPr lang="en-US" sz="1100" b="1" dirty="0" smtClean="0">
                <a:solidFill>
                  <a:srgbClr val="000099"/>
                </a:solidFill>
                <a:latin typeface="Swis721 BlkCn BT" pitchFamily="34" charset="0"/>
              </a:rPr>
              <a:t>170 seats</a:t>
            </a:r>
          </a:p>
          <a:p>
            <a:pPr marL="640080" lvl="3" indent="-182880">
              <a:buFont typeface="Arial" pitchFamily="34" charset="0"/>
              <a:buChar char="•"/>
            </a:pPr>
            <a:r>
              <a:rPr lang="en-US" sz="1100" b="1" dirty="0" smtClean="0">
                <a:solidFill>
                  <a:srgbClr val="000099"/>
                </a:solidFill>
                <a:latin typeface="Swis721 BlkCn BT" pitchFamily="34" charset="0"/>
              </a:rPr>
              <a:t>300 seats</a:t>
            </a:r>
          </a:p>
          <a:p>
            <a:pPr marL="182880" lvl="1" indent="-182880">
              <a:buFont typeface="Arial" pitchFamily="34" charset="0"/>
              <a:buChar char="•"/>
            </a:pPr>
            <a:r>
              <a:rPr lang="en-US" sz="1100" b="1" dirty="0" smtClean="0">
                <a:solidFill>
                  <a:srgbClr val="000099"/>
                </a:solidFill>
                <a:latin typeface="Swis721 BlkCn BT" pitchFamily="34" charset="0"/>
              </a:rPr>
              <a:t>Contains 21 </a:t>
            </a:r>
            <a:r>
              <a:rPr lang="en-US" sz="1100" b="1" dirty="0">
                <a:solidFill>
                  <a:srgbClr val="000099"/>
                </a:solidFill>
                <a:latin typeface="Swis721 BlkCn BT" pitchFamily="34" charset="0"/>
              </a:rPr>
              <a:t>Flexible Classrooms</a:t>
            </a:r>
          </a:p>
          <a:p>
            <a:pPr marL="182880" lvl="2" indent="-182880"/>
            <a:r>
              <a:rPr lang="en-US" sz="1100" dirty="0" smtClean="0">
                <a:solidFill>
                  <a:schemeClr val="tx2"/>
                </a:solidFill>
                <a:latin typeface="Swis721 BlkCn BT" pitchFamily="34" charset="0"/>
              </a:rPr>
              <a:t> </a:t>
            </a:r>
          </a:p>
          <a:p>
            <a:pPr marL="182880" lvl="2" indent="-182880"/>
            <a:r>
              <a:rPr lang="en-US" sz="1600" b="1" dirty="0">
                <a:solidFill>
                  <a:srgbClr val="FF0000"/>
                </a:solidFill>
                <a:latin typeface="Swis721 BlkCn BT" pitchFamily="34" charset="0"/>
              </a:rPr>
              <a:t>CCF Building </a:t>
            </a:r>
            <a:r>
              <a:rPr lang="en-US" sz="1600" b="1" dirty="0" smtClean="0">
                <a:solidFill>
                  <a:srgbClr val="FF0000"/>
                </a:solidFill>
                <a:latin typeface="Swis721 BlkCn BT" pitchFamily="34" charset="0"/>
              </a:rPr>
              <a:t>B</a:t>
            </a:r>
          </a:p>
          <a:p>
            <a:pPr marL="182880" lvl="1" indent="-182880">
              <a:buFont typeface="Arial" pitchFamily="34" charset="0"/>
              <a:buChar char="•"/>
            </a:pPr>
            <a:r>
              <a:rPr lang="en-US" sz="1100" b="1" dirty="0" smtClean="0">
                <a:solidFill>
                  <a:srgbClr val="000099"/>
                </a:solidFill>
                <a:latin typeface="Swis721 BlkCn BT" pitchFamily="34" charset="0"/>
              </a:rPr>
              <a:t>60,000 </a:t>
            </a:r>
            <a:r>
              <a:rPr lang="en-US" sz="1100" b="1" dirty="0">
                <a:solidFill>
                  <a:srgbClr val="000099"/>
                </a:solidFill>
                <a:latin typeface="Swis721 BlkCn BT" pitchFamily="34" charset="0"/>
              </a:rPr>
              <a:t>GSF</a:t>
            </a:r>
          </a:p>
          <a:p>
            <a:pPr marL="182880" lvl="1" indent="-182880">
              <a:buFont typeface="Arial" pitchFamily="34" charset="0"/>
              <a:buChar char="•"/>
            </a:pPr>
            <a:r>
              <a:rPr lang="en-US" sz="1100" b="1" dirty="0">
                <a:solidFill>
                  <a:srgbClr val="000099"/>
                </a:solidFill>
                <a:latin typeface="Swis721 BlkCn BT" pitchFamily="34" charset="0"/>
              </a:rPr>
              <a:t>Contains 2</a:t>
            </a:r>
            <a:r>
              <a:rPr lang="en-US" sz="1100" b="1" dirty="0" smtClean="0">
                <a:solidFill>
                  <a:srgbClr val="000099"/>
                </a:solidFill>
                <a:latin typeface="Swis721 BlkCn BT" pitchFamily="34" charset="0"/>
              </a:rPr>
              <a:t> </a:t>
            </a:r>
            <a:r>
              <a:rPr lang="en-US" sz="1100" b="1" dirty="0">
                <a:solidFill>
                  <a:srgbClr val="000099"/>
                </a:solidFill>
                <a:latin typeface="Swis721 BlkCn BT" pitchFamily="34" charset="0"/>
              </a:rPr>
              <a:t>Large Lecture </a:t>
            </a:r>
            <a:r>
              <a:rPr lang="en-US" sz="1100" b="1" dirty="0" smtClean="0">
                <a:solidFill>
                  <a:srgbClr val="000099"/>
                </a:solidFill>
                <a:latin typeface="Swis721 BlkCn BT" pitchFamily="34" charset="0"/>
              </a:rPr>
              <a:t>Halls</a:t>
            </a:r>
            <a:endParaRPr lang="en-US" sz="1100" b="1" dirty="0">
              <a:solidFill>
                <a:srgbClr val="000099"/>
              </a:solidFill>
              <a:latin typeface="Swis721 BlkCn BT" pitchFamily="34" charset="0"/>
            </a:endParaRPr>
          </a:p>
          <a:p>
            <a:pPr marL="640080" lvl="3" indent="-182880"/>
            <a:r>
              <a:rPr lang="en-US" sz="1100" b="1" dirty="0">
                <a:solidFill>
                  <a:srgbClr val="000099"/>
                </a:solidFill>
                <a:latin typeface="Swis721 BlkCn BT" pitchFamily="34" charset="0"/>
              </a:rPr>
              <a:t>170 </a:t>
            </a:r>
            <a:r>
              <a:rPr lang="en-US" sz="1100" b="1" dirty="0" smtClean="0">
                <a:solidFill>
                  <a:srgbClr val="000099"/>
                </a:solidFill>
                <a:latin typeface="Swis721 BlkCn BT" pitchFamily="34" charset="0"/>
              </a:rPr>
              <a:t>seats</a:t>
            </a:r>
          </a:p>
          <a:p>
            <a:pPr marL="640080" lvl="3" indent="-182880"/>
            <a:r>
              <a:rPr lang="en-US" sz="1100" b="1" dirty="0" smtClean="0">
                <a:solidFill>
                  <a:srgbClr val="000099"/>
                </a:solidFill>
                <a:latin typeface="Swis721 BlkCn BT" pitchFamily="34" charset="0"/>
              </a:rPr>
              <a:t>300 seats</a:t>
            </a:r>
          </a:p>
          <a:p>
            <a:pPr marL="182880" lvl="1" indent="-182880">
              <a:buFont typeface="Arial" pitchFamily="34" charset="0"/>
              <a:buChar char="•"/>
            </a:pPr>
            <a:r>
              <a:rPr lang="en-US" sz="1100" b="1" dirty="0" smtClean="0">
                <a:solidFill>
                  <a:srgbClr val="000099"/>
                </a:solidFill>
                <a:latin typeface="Swis721 BlkCn BT" pitchFamily="34" charset="0"/>
              </a:rPr>
              <a:t>Contains </a:t>
            </a:r>
            <a:r>
              <a:rPr lang="en-US" sz="1100" b="1" dirty="0">
                <a:solidFill>
                  <a:srgbClr val="000099"/>
                </a:solidFill>
                <a:latin typeface="Swis721 BlkCn BT" pitchFamily="34" charset="0"/>
              </a:rPr>
              <a:t>2 Large Classrooms</a:t>
            </a:r>
          </a:p>
          <a:p>
            <a:pPr marL="640080" lvl="3" indent="-182880"/>
            <a:r>
              <a:rPr lang="en-US" sz="1100" b="1" dirty="0">
                <a:solidFill>
                  <a:srgbClr val="000099"/>
                </a:solidFill>
                <a:latin typeface="Swis721 BlkCn BT" pitchFamily="34" charset="0"/>
              </a:rPr>
              <a:t>120 seats each</a:t>
            </a:r>
          </a:p>
          <a:p>
            <a:pPr marL="182880" lvl="1" indent="-182880">
              <a:buFont typeface="Arial" pitchFamily="34" charset="0"/>
              <a:buChar char="•"/>
            </a:pPr>
            <a:r>
              <a:rPr lang="en-US" sz="1100" b="1" dirty="0">
                <a:solidFill>
                  <a:srgbClr val="000099"/>
                </a:solidFill>
                <a:latin typeface="Swis721 BlkCn BT" pitchFamily="34" charset="0"/>
              </a:rPr>
              <a:t>Contains </a:t>
            </a:r>
            <a:r>
              <a:rPr lang="en-US" sz="1100" b="1" dirty="0" smtClean="0">
                <a:solidFill>
                  <a:srgbClr val="000099"/>
                </a:solidFill>
                <a:latin typeface="Swis721 BlkCn BT" pitchFamily="34" charset="0"/>
              </a:rPr>
              <a:t>12 </a:t>
            </a:r>
            <a:r>
              <a:rPr lang="en-US" sz="1100" b="1" dirty="0">
                <a:solidFill>
                  <a:srgbClr val="000099"/>
                </a:solidFill>
                <a:latin typeface="Swis721 BlkCn BT" pitchFamily="34" charset="0"/>
              </a:rPr>
              <a:t>Flexible </a:t>
            </a:r>
            <a:r>
              <a:rPr lang="en-US" sz="1100" b="1" dirty="0" smtClean="0">
                <a:solidFill>
                  <a:srgbClr val="000099"/>
                </a:solidFill>
                <a:latin typeface="Swis721 BlkCn BT" pitchFamily="34" charset="0"/>
              </a:rPr>
              <a:t>Classrooms</a:t>
            </a:r>
          </a:p>
          <a:p>
            <a:pPr marL="182880" indent="-182880"/>
            <a:endParaRPr lang="en-US" sz="800" dirty="0" smtClean="0">
              <a:solidFill>
                <a:schemeClr val="tx2"/>
              </a:solidFill>
              <a:latin typeface="Swis721 BlkCn BT" pitchFamily="34" charset="0"/>
            </a:endParaRPr>
          </a:p>
          <a:p>
            <a:pPr marL="182880" indent="-182880"/>
            <a:r>
              <a:rPr lang="en-US" sz="1400" b="1" dirty="0" smtClean="0">
                <a:solidFill>
                  <a:srgbClr val="000099"/>
                </a:solidFill>
                <a:latin typeface="Swis721 BlkCn BT" pitchFamily="34" charset="0"/>
              </a:rPr>
              <a:t>COSAM</a:t>
            </a:r>
            <a:r>
              <a:rPr lang="en-US" sz="1400" b="1" dirty="0" smtClean="0">
                <a:solidFill>
                  <a:schemeClr val="tx2"/>
                </a:solidFill>
                <a:latin typeface="Swis721 BlkCn BT" pitchFamily="34" charset="0"/>
              </a:rPr>
              <a:t> </a:t>
            </a:r>
            <a:r>
              <a:rPr lang="en-US" sz="1400" b="1" dirty="0" smtClean="0">
                <a:solidFill>
                  <a:srgbClr val="FF0000"/>
                </a:solidFill>
                <a:latin typeface="Swis721 BlkCn BT" pitchFamily="34" charset="0"/>
              </a:rPr>
              <a:t>Replacement</a:t>
            </a:r>
            <a:r>
              <a:rPr lang="en-US" sz="1400" b="1" dirty="0" smtClean="0">
                <a:solidFill>
                  <a:schemeClr val="tx2"/>
                </a:solidFill>
                <a:latin typeface="Swis721 BlkCn BT" pitchFamily="34" charset="0"/>
              </a:rPr>
              <a:t> </a:t>
            </a:r>
            <a:r>
              <a:rPr lang="en-US" sz="1400" b="1" dirty="0" smtClean="0">
                <a:solidFill>
                  <a:srgbClr val="000099"/>
                </a:solidFill>
                <a:latin typeface="Swis721 BlkCn BT" pitchFamily="34" charset="0"/>
              </a:rPr>
              <a:t>Building </a:t>
            </a:r>
            <a:endParaRPr lang="en-US" sz="1400" b="1" dirty="0" smtClean="0">
              <a:solidFill>
                <a:srgbClr val="000099"/>
              </a:solidFill>
              <a:latin typeface="Swis721 BlkCn BT" pitchFamily="34" charset="0"/>
            </a:endParaRPr>
          </a:p>
          <a:p>
            <a:pPr marL="182880" indent="-182880"/>
            <a:r>
              <a:rPr lang="en-US" sz="1100" b="1" dirty="0" smtClean="0">
                <a:solidFill>
                  <a:srgbClr val="000099"/>
                </a:solidFill>
                <a:latin typeface="Swis721 BlkCn BT" pitchFamily="34" charset="0"/>
              </a:rPr>
              <a:t>(</a:t>
            </a:r>
            <a:r>
              <a:rPr lang="en-US" sz="1100" b="1" dirty="0">
                <a:solidFill>
                  <a:srgbClr val="000099"/>
                </a:solidFill>
                <a:latin typeface="Swis721 BlkCn BT" pitchFamily="34" charset="0"/>
              </a:rPr>
              <a:t>at Parker/Allison)</a:t>
            </a:r>
          </a:p>
          <a:p>
            <a:pPr marL="182880" lvl="1" indent="-182880">
              <a:buFont typeface="Arial" pitchFamily="34" charset="0"/>
              <a:buChar char="•"/>
            </a:pPr>
            <a:r>
              <a:rPr lang="en-US" sz="1100" b="1" dirty="0" smtClean="0">
                <a:solidFill>
                  <a:srgbClr val="000099"/>
                </a:solidFill>
                <a:latin typeface="Swis721 BlkCn BT" pitchFamily="34" charset="0"/>
              </a:rPr>
              <a:t>128,000 GSF</a:t>
            </a:r>
          </a:p>
          <a:p>
            <a:pPr marL="182880" indent="-182880"/>
            <a:endParaRPr lang="en-US" sz="1100" b="1" dirty="0" smtClean="0">
              <a:solidFill>
                <a:schemeClr val="tx2"/>
              </a:solidFill>
              <a:latin typeface="Swis721 BlkCn BT" pitchFamily="34" charset="0"/>
            </a:endParaRPr>
          </a:p>
          <a:p>
            <a:pPr marL="182880" indent="-182880"/>
            <a:r>
              <a:rPr lang="en-US" sz="1400" b="1" dirty="0" smtClean="0">
                <a:solidFill>
                  <a:srgbClr val="000099"/>
                </a:solidFill>
                <a:latin typeface="Swis721 BlkCn BT" pitchFamily="34" charset="0"/>
              </a:rPr>
              <a:t>COSAM </a:t>
            </a:r>
            <a:r>
              <a:rPr lang="en-US" sz="1400" b="1" dirty="0" smtClean="0">
                <a:solidFill>
                  <a:srgbClr val="FF0000"/>
                </a:solidFill>
                <a:latin typeface="Swis721 BlkCn BT" pitchFamily="34" charset="0"/>
              </a:rPr>
              <a:t>Expansion</a:t>
            </a:r>
            <a:r>
              <a:rPr lang="en-US" sz="1400" b="1" dirty="0" smtClean="0">
                <a:solidFill>
                  <a:schemeClr val="tx2"/>
                </a:solidFill>
                <a:latin typeface="Swis721 BlkCn BT" pitchFamily="34" charset="0"/>
              </a:rPr>
              <a:t> </a:t>
            </a:r>
            <a:r>
              <a:rPr lang="en-US" sz="1400" b="1" dirty="0" smtClean="0">
                <a:solidFill>
                  <a:srgbClr val="000099"/>
                </a:solidFill>
                <a:latin typeface="Swis721 BlkCn BT" pitchFamily="34" charset="0"/>
              </a:rPr>
              <a:t>Building</a:t>
            </a:r>
            <a:endParaRPr lang="en-US" sz="1400" b="1" dirty="0">
              <a:solidFill>
                <a:srgbClr val="000099"/>
              </a:solidFill>
              <a:latin typeface="Swis721 BlkCn BT" pitchFamily="34" charset="0"/>
            </a:endParaRPr>
          </a:p>
          <a:p>
            <a:pPr marL="182880" lvl="1" indent="-182880">
              <a:buFont typeface="Arial" pitchFamily="34" charset="0"/>
              <a:buChar char="•"/>
            </a:pPr>
            <a:r>
              <a:rPr lang="en-US" sz="1100" b="1" dirty="0" smtClean="0">
                <a:solidFill>
                  <a:srgbClr val="000099"/>
                </a:solidFill>
                <a:latin typeface="Swis721 BlkCn BT" pitchFamily="34" charset="0"/>
              </a:rPr>
              <a:t>140,000 GSF required </a:t>
            </a:r>
            <a:endParaRPr lang="en-US" sz="1100" b="1" dirty="0" smtClean="0">
              <a:solidFill>
                <a:srgbClr val="000099"/>
              </a:solidFill>
              <a:latin typeface="Swis721 BlkCn BT" pitchFamily="34" charset="0"/>
            </a:endParaRPr>
          </a:p>
          <a:p>
            <a:pPr marL="0" lvl="1"/>
            <a:r>
              <a:rPr lang="en-US" sz="1100" b="1" dirty="0" smtClean="0">
                <a:solidFill>
                  <a:srgbClr val="000099"/>
                </a:solidFill>
                <a:latin typeface="Swis721 BlkCn BT" pitchFamily="34" charset="0"/>
              </a:rPr>
              <a:t>(</a:t>
            </a:r>
            <a:r>
              <a:rPr lang="en-US" sz="1100" b="1" dirty="0" smtClean="0">
                <a:solidFill>
                  <a:srgbClr val="000099"/>
                </a:solidFill>
                <a:latin typeface="Swis721 BlkCn BT" pitchFamily="34" charset="0"/>
              </a:rPr>
              <a:t>from CPSM space model</a:t>
            </a:r>
            <a:r>
              <a:rPr lang="en-US" sz="1100" b="1" dirty="0" smtClean="0">
                <a:solidFill>
                  <a:srgbClr val="000099"/>
                </a:solidFill>
                <a:latin typeface="Swis721 BlkCn BT" pitchFamily="34" charset="0"/>
              </a:rPr>
              <a:t>)</a:t>
            </a:r>
            <a:endParaRPr lang="en-US" sz="1200" b="1" dirty="0" smtClean="0">
              <a:solidFill>
                <a:srgbClr val="000099"/>
              </a:solidFill>
              <a:latin typeface="Swis721 BlkCn BT" pitchFamily="34" charset="0"/>
            </a:endParaRPr>
          </a:p>
        </p:txBody>
      </p:sp>
      <p:cxnSp>
        <p:nvCxnSpPr>
          <p:cNvPr id="17" name="Straight Connector 16"/>
          <p:cNvCxnSpPr/>
          <p:nvPr/>
        </p:nvCxnSpPr>
        <p:spPr>
          <a:xfrm>
            <a:off x="52896" y="891087"/>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1276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61436" t="2577" r="6168" b="39782"/>
          <a:stretch/>
        </p:blipFill>
        <p:spPr>
          <a:xfrm>
            <a:off x="3448592" y="0"/>
            <a:ext cx="5695407" cy="6753498"/>
          </a:xfrm>
          <a:prstGeom prst="rect">
            <a:avLst/>
          </a:prstGeom>
        </p:spPr>
      </p:pic>
      <p:sp>
        <p:nvSpPr>
          <p:cNvPr id="2" name="Slide Number Placeholder 1"/>
          <p:cNvSpPr>
            <a:spLocks noGrp="1"/>
          </p:cNvSpPr>
          <p:nvPr>
            <p:ph type="sldNum" sz="quarter" idx="12"/>
          </p:nvPr>
        </p:nvSpPr>
        <p:spPr/>
        <p:txBody>
          <a:bodyPr/>
          <a:lstStyle/>
          <a:p>
            <a:fld id="{6F2BC74A-D98D-47E6-BFCD-EBAE3534361F}" type="slidenum">
              <a:rPr lang="en-US" smtClean="0"/>
              <a:pPr/>
              <a:t>6</a:t>
            </a:fld>
            <a:endParaRPr lang="en-US"/>
          </a:p>
        </p:txBody>
      </p:sp>
      <p:sp>
        <p:nvSpPr>
          <p:cNvPr id="11" name="TextBox 10"/>
          <p:cNvSpPr txBox="1"/>
          <p:nvPr/>
        </p:nvSpPr>
        <p:spPr>
          <a:xfrm>
            <a:off x="141139" y="882620"/>
            <a:ext cx="4675410" cy="5216813"/>
          </a:xfrm>
          <a:prstGeom prst="rect">
            <a:avLst/>
          </a:prstGeom>
          <a:noFill/>
        </p:spPr>
        <p:txBody>
          <a:bodyPr wrap="square" rtlCol="0">
            <a:spAutoFit/>
          </a:bodyPr>
          <a:lstStyle/>
          <a:p>
            <a:endParaRPr lang="en-US" sz="1200" dirty="0" smtClean="0">
              <a:solidFill>
                <a:schemeClr val="tx2"/>
              </a:solidFill>
              <a:latin typeface="Swis721 BlkCn BT" pitchFamily="34" charset="0"/>
            </a:endParaRPr>
          </a:p>
          <a:p>
            <a:pPr marL="182880" indent="-182880"/>
            <a:r>
              <a:rPr lang="en-US" sz="1600" b="1" dirty="0" smtClean="0">
                <a:solidFill>
                  <a:srgbClr val="000099"/>
                </a:solidFill>
                <a:latin typeface="Swis721 BlkCn BT" pitchFamily="34" charset="0"/>
              </a:rPr>
              <a:t>CCF </a:t>
            </a:r>
            <a:r>
              <a:rPr lang="en-US" sz="1600" b="1" dirty="0" smtClean="0">
                <a:solidFill>
                  <a:srgbClr val="FF0000"/>
                </a:solidFill>
                <a:latin typeface="Swis721 BlkCn BT" pitchFamily="34" charset="0"/>
              </a:rPr>
              <a:t>Building A </a:t>
            </a:r>
            <a:endParaRPr lang="en-US" sz="1600" b="1" dirty="0" smtClean="0">
              <a:solidFill>
                <a:srgbClr val="FF0000"/>
              </a:solidFill>
              <a:latin typeface="Swis721 BlkCn BT" pitchFamily="34" charset="0"/>
            </a:endParaRPr>
          </a:p>
          <a:p>
            <a:pPr marL="182880" indent="-182880"/>
            <a:r>
              <a:rPr lang="en-US" sz="1600" b="1" dirty="0" smtClean="0">
                <a:solidFill>
                  <a:srgbClr val="000099"/>
                </a:solidFill>
                <a:latin typeface="Swis721 BlkCn BT" pitchFamily="34" charset="0"/>
              </a:rPr>
              <a:t>(</a:t>
            </a:r>
            <a:r>
              <a:rPr lang="en-US" sz="1600" b="1" dirty="0" smtClean="0">
                <a:solidFill>
                  <a:srgbClr val="000099"/>
                </a:solidFill>
                <a:latin typeface="Swis721 BlkCn BT" pitchFamily="34" charset="0"/>
              </a:rPr>
              <a:t>at Parker/Allison)</a:t>
            </a:r>
          </a:p>
          <a:p>
            <a:pPr marL="182880" lvl="1" indent="-182880">
              <a:buFont typeface="Arial" pitchFamily="34" charset="0"/>
              <a:buChar char="•"/>
            </a:pPr>
            <a:r>
              <a:rPr lang="en-US" sz="1100" dirty="0" smtClean="0">
                <a:solidFill>
                  <a:srgbClr val="000099"/>
                </a:solidFill>
                <a:latin typeface="Swis721 BlkCn BT" pitchFamily="34" charset="0"/>
              </a:rPr>
              <a:t>107,000 GSF</a:t>
            </a:r>
          </a:p>
          <a:p>
            <a:pPr marL="182880" lvl="1" indent="-182880">
              <a:buFont typeface="Arial" pitchFamily="34" charset="0"/>
              <a:buChar char="•"/>
            </a:pPr>
            <a:r>
              <a:rPr lang="en-US" sz="1100" dirty="0" smtClean="0">
                <a:solidFill>
                  <a:srgbClr val="000099"/>
                </a:solidFill>
                <a:latin typeface="Swis721 BlkCn BT" pitchFamily="34" charset="0"/>
              </a:rPr>
              <a:t>Contains 2 Large Lecture Halls</a:t>
            </a:r>
          </a:p>
          <a:p>
            <a:pPr marL="640080" lvl="3" indent="-182880">
              <a:buFont typeface="Arial" pitchFamily="34" charset="0"/>
              <a:buChar char="•"/>
            </a:pPr>
            <a:r>
              <a:rPr lang="en-US" sz="1100" dirty="0" smtClean="0">
                <a:solidFill>
                  <a:srgbClr val="000099"/>
                </a:solidFill>
                <a:latin typeface="Swis721 BlkCn BT" pitchFamily="34" charset="0"/>
              </a:rPr>
              <a:t>170 seats</a:t>
            </a:r>
          </a:p>
          <a:p>
            <a:pPr marL="640080" lvl="3" indent="-182880">
              <a:buFont typeface="Arial" pitchFamily="34" charset="0"/>
              <a:buChar char="•"/>
            </a:pPr>
            <a:r>
              <a:rPr lang="en-US" sz="1100" dirty="0" smtClean="0">
                <a:solidFill>
                  <a:srgbClr val="000099"/>
                </a:solidFill>
                <a:latin typeface="Swis721 BlkCn BT" pitchFamily="34" charset="0"/>
              </a:rPr>
              <a:t>300 seats</a:t>
            </a:r>
          </a:p>
          <a:p>
            <a:pPr marL="182880" lvl="1" indent="-182880">
              <a:buFont typeface="Arial" pitchFamily="34" charset="0"/>
              <a:buChar char="•"/>
            </a:pPr>
            <a:r>
              <a:rPr lang="en-US" sz="1100" dirty="0">
                <a:solidFill>
                  <a:srgbClr val="000099"/>
                </a:solidFill>
                <a:latin typeface="Swis721 BlkCn BT" pitchFamily="34" charset="0"/>
              </a:rPr>
              <a:t>Contains 2 Large Classrooms</a:t>
            </a:r>
          </a:p>
          <a:p>
            <a:pPr marL="640080" lvl="3" indent="-182880"/>
            <a:r>
              <a:rPr lang="en-US" sz="1100" dirty="0">
                <a:solidFill>
                  <a:srgbClr val="000099"/>
                </a:solidFill>
                <a:latin typeface="Swis721 BlkCn BT" pitchFamily="34" charset="0"/>
              </a:rPr>
              <a:t>120 seats </a:t>
            </a:r>
            <a:r>
              <a:rPr lang="en-US" sz="1100" dirty="0" smtClean="0">
                <a:solidFill>
                  <a:srgbClr val="000099"/>
                </a:solidFill>
                <a:latin typeface="Swis721 BlkCn BT" pitchFamily="34" charset="0"/>
              </a:rPr>
              <a:t>each</a:t>
            </a:r>
          </a:p>
          <a:p>
            <a:pPr marL="182880" lvl="1" indent="-182880">
              <a:buFont typeface="Arial" pitchFamily="34" charset="0"/>
              <a:buChar char="•"/>
            </a:pPr>
            <a:r>
              <a:rPr lang="en-US" sz="1100" dirty="0" smtClean="0">
                <a:solidFill>
                  <a:srgbClr val="000099"/>
                </a:solidFill>
                <a:latin typeface="Swis721 BlkCn BT" pitchFamily="34" charset="0"/>
              </a:rPr>
              <a:t>Contains 20 </a:t>
            </a:r>
            <a:r>
              <a:rPr lang="en-US" sz="1100" dirty="0">
                <a:solidFill>
                  <a:srgbClr val="000099"/>
                </a:solidFill>
                <a:latin typeface="Swis721 BlkCn BT" pitchFamily="34" charset="0"/>
              </a:rPr>
              <a:t>Flexible Classrooms</a:t>
            </a:r>
          </a:p>
          <a:p>
            <a:pPr marL="182880" lvl="2" indent="-182880"/>
            <a:r>
              <a:rPr lang="en-US" sz="1100" dirty="0" smtClean="0">
                <a:solidFill>
                  <a:schemeClr val="tx2"/>
                </a:solidFill>
                <a:latin typeface="Swis721 BlkCn BT" pitchFamily="34" charset="0"/>
              </a:rPr>
              <a:t> </a:t>
            </a:r>
          </a:p>
          <a:p>
            <a:pPr marL="182880" lvl="2" indent="-182880"/>
            <a:r>
              <a:rPr lang="en-US" sz="1600" b="1" dirty="0">
                <a:solidFill>
                  <a:srgbClr val="000099"/>
                </a:solidFill>
                <a:latin typeface="Swis721 BlkCn BT" pitchFamily="34" charset="0"/>
              </a:rPr>
              <a:t>CCF </a:t>
            </a:r>
            <a:r>
              <a:rPr lang="en-US" sz="1600" b="1" dirty="0">
                <a:solidFill>
                  <a:srgbClr val="FF0000"/>
                </a:solidFill>
                <a:latin typeface="Swis721 BlkCn BT" pitchFamily="34" charset="0"/>
              </a:rPr>
              <a:t>Building </a:t>
            </a:r>
            <a:r>
              <a:rPr lang="en-US" sz="1600" b="1" dirty="0" smtClean="0">
                <a:solidFill>
                  <a:srgbClr val="FF0000"/>
                </a:solidFill>
                <a:latin typeface="Swis721 BlkCn BT" pitchFamily="34" charset="0"/>
              </a:rPr>
              <a:t>C </a:t>
            </a:r>
            <a:endParaRPr lang="en-US" sz="1600" b="1" dirty="0" smtClean="0">
              <a:solidFill>
                <a:srgbClr val="FF0000"/>
              </a:solidFill>
              <a:latin typeface="Swis721 BlkCn BT" pitchFamily="34" charset="0"/>
            </a:endParaRPr>
          </a:p>
          <a:p>
            <a:pPr marL="182880" lvl="2" indent="-182880"/>
            <a:r>
              <a:rPr lang="en-US" sz="1600" b="1" dirty="0" smtClean="0">
                <a:solidFill>
                  <a:srgbClr val="000099"/>
                </a:solidFill>
                <a:latin typeface="Swis721 BlkCn BT" pitchFamily="34" charset="0"/>
              </a:rPr>
              <a:t>(</a:t>
            </a:r>
            <a:r>
              <a:rPr lang="en-US" sz="1600" b="1" dirty="0" smtClean="0">
                <a:solidFill>
                  <a:srgbClr val="000099"/>
                </a:solidFill>
                <a:latin typeface="Swis721 BlkCn BT" pitchFamily="34" charset="0"/>
              </a:rPr>
              <a:t>at Library)</a:t>
            </a:r>
          </a:p>
          <a:p>
            <a:pPr marL="182880" lvl="1" indent="-182880">
              <a:buFont typeface="Arial" pitchFamily="34" charset="0"/>
              <a:buChar char="•"/>
            </a:pPr>
            <a:r>
              <a:rPr lang="en-US" sz="1100" b="1" dirty="0" smtClean="0">
                <a:solidFill>
                  <a:srgbClr val="000099"/>
                </a:solidFill>
                <a:latin typeface="Swis721 BlkCn BT" pitchFamily="34" charset="0"/>
              </a:rPr>
              <a:t>60,000 </a:t>
            </a:r>
            <a:r>
              <a:rPr lang="en-US" sz="1100" b="1" dirty="0">
                <a:solidFill>
                  <a:srgbClr val="000099"/>
                </a:solidFill>
                <a:latin typeface="Swis721 BlkCn BT" pitchFamily="34" charset="0"/>
              </a:rPr>
              <a:t>GSF</a:t>
            </a:r>
          </a:p>
          <a:p>
            <a:pPr marL="182880" lvl="1" indent="-182880">
              <a:buFont typeface="Arial" pitchFamily="34" charset="0"/>
              <a:buChar char="•"/>
            </a:pPr>
            <a:r>
              <a:rPr lang="en-US" sz="1100" b="1" dirty="0">
                <a:solidFill>
                  <a:srgbClr val="000099"/>
                </a:solidFill>
                <a:latin typeface="Swis721 BlkCn BT" pitchFamily="34" charset="0"/>
              </a:rPr>
              <a:t>Contains 2</a:t>
            </a:r>
            <a:r>
              <a:rPr lang="en-US" sz="1100" b="1" dirty="0" smtClean="0">
                <a:solidFill>
                  <a:srgbClr val="000099"/>
                </a:solidFill>
                <a:latin typeface="Swis721 BlkCn BT" pitchFamily="34" charset="0"/>
              </a:rPr>
              <a:t> </a:t>
            </a:r>
            <a:r>
              <a:rPr lang="en-US" sz="1100" b="1" dirty="0">
                <a:solidFill>
                  <a:srgbClr val="000099"/>
                </a:solidFill>
                <a:latin typeface="Swis721 BlkCn BT" pitchFamily="34" charset="0"/>
              </a:rPr>
              <a:t>Large Lecture </a:t>
            </a:r>
            <a:r>
              <a:rPr lang="en-US" sz="1100" b="1" dirty="0" smtClean="0">
                <a:solidFill>
                  <a:srgbClr val="000099"/>
                </a:solidFill>
                <a:latin typeface="Swis721 BlkCn BT" pitchFamily="34" charset="0"/>
              </a:rPr>
              <a:t>Halls</a:t>
            </a:r>
            <a:endParaRPr lang="en-US" sz="1100" b="1" dirty="0">
              <a:solidFill>
                <a:srgbClr val="000099"/>
              </a:solidFill>
              <a:latin typeface="Swis721 BlkCn BT" pitchFamily="34" charset="0"/>
            </a:endParaRPr>
          </a:p>
          <a:p>
            <a:pPr marL="640080" lvl="3" indent="-182880">
              <a:buFont typeface="Arial" pitchFamily="34" charset="0"/>
              <a:buChar char="•"/>
            </a:pPr>
            <a:r>
              <a:rPr lang="en-US" sz="1100" b="1" dirty="0">
                <a:solidFill>
                  <a:srgbClr val="000099"/>
                </a:solidFill>
                <a:latin typeface="Swis721 BlkCn BT" pitchFamily="34" charset="0"/>
              </a:rPr>
              <a:t>170 </a:t>
            </a:r>
            <a:r>
              <a:rPr lang="en-US" sz="1100" b="1" dirty="0" smtClean="0">
                <a:solidFill>
                  <a:srgbClr val="000099"/>
                </a:solidFill>
                <a:latin typeface="Swis721 BlkCn BT" pitchFamily="34" charset="0"/>
              </a:rPr>
              <a:t>seats</a:t>
            </a:r>
          </a:p>
          <a:p>
            <a:pPr marL="640080" lvl="3" indent="-182880">
              <a:buFont typeface="Arial" pitchFamily="34" charset="0"/>
              <a:buChar char="•"/>
            </a:pPr>
            <a:r>
              <a:rPr lang="en-US" sz="1100" b="1" dirty="0" smtClean="0">
                <a:solidFill>
                  <a:srgbClr val="000099"/>
                </a:solidFill>
                <a:latin typeface="Swis721 BlkCn BT" pitchFamily="34" charset="0"/>
              </a:rPr>
              <a:t>300 seats</a:t>
            </a:r>
            <a:endParaRPr lang="en-US" sz="1100" b="1" dirty="0">
              <a:solidFill>
                <a:srgbClr val="000099"/>
              </a:solidFill>
              <a:latin typeface="Swis721 BlkCn BT" pitchFamily="34" charset="0"/>
            </a:endParaRPr>
          </a:p>
          <a:p>
            <a:pPr marL="182880" lvl="1" indent="-182880">
              <a:buFont typeface="Arial" pitchFamily="34" charset="0"/>
              <a:buChar char="•"/>
            </a:pPr>
            <a:r>
              <a:rPr lang="en-US" sz="1100" b="1" dirty="0">
                <a:solidFill>
                  <a:srgbClr val="000099"/>
                </a:solidFill>
                <a:latin typeface="Swis721 BlkCn BT" pitchFamily="34" charset="0"/>
              </a:rPr>
              <a:t>Contains </a:t>
            </a:r>
            <a:r>
              <a:rPr lang="en-US" sz="1100" b="1" dirty="0" smtClean="0">
                <a:solidFill>
                  <a:srgbClr val="000099"/>
                </a:solidFill>
                <a:latin typeface="Swis721 BlkCn BT" pitchFamily="34" charset="0"/>
              </a:rPr>
              <a:t>10 </a:t>
            </a:r>
            <a:r>
              <a:rPr lang="en-US" sz="1100" b="1" dirty="0">
                <a:solidFill>
                  <a:srgbClr val="000099"/>
                </a:solidFill>
                <a:latin typeface="Swis721 BlkCn BT" pitchFamily="34" charset="0"/>
              </a:rPr>
              <a:t>Flexible </a:t>
            </a:r>
            <a:r>
              <a:rPr lang="en-US" sz="1100" b="1" dirty="0" smtClean="0">
                <a:solidFill>
                  <a:srgbClr val="000099"/>
                </a:solidFill>
                <a:latin typeface="Swis721 BlkCn BT" pitchFamily="34" charset="0"/>
              </a:rPr>
              <a:t>Classrooms</a:t>
            </a:r>
          </a:p>
          <a:p>
            <a:pPr marL="182880" indent="-182880"/>
            <a:endParaRPr lang="en-US" sz="1100" dirty="0">
              <a:solidFill>
                <a:schemeClr val="tx2"/>
              </a:solidFill>
              <a:latin typeface="Swis721 BlkCn BT" pitchFamily="34" charset="0"/>
            </a:endParaRPr>
          </a:p>
          <a:p>
            <a:pPr marL="182880" indent="-182880"/>
            <a:r>
              <a:rPr lang="en-US" sz="1600" b="1" dirty="0">
                <a:solidFill>
                  <a:schemeClr val="tx2"/>
                </a:solidFill>
                <a:latin typeface="Swis721 BlkCn BT" pitchFamily="34" charset="0"/>
              </a:rPr>
              <a:t>COSAM </a:t>
            </a:r>
            <a:r>
              <a:rPr lang="en-US" sz="1600" b="1" dirty="0">
                <a:solidFill>
                  <a:srgbClr val="FF0000"/>
                </a:solidFill>
                <a:latin typeface="Swis721 BlkCn BT" pitchFamily="34" charset="0"/>
              </a:rPr>
              <a:t>Replacement</a:t>
            </a:r>
            <a:r>
              <a:rPr lang="en-US" sz="1600" b="1" dirty="0">
                <a:solidFill>
                  <a:schemeClr val="tx2"/>
                </a:solidFill>
                <a:latin typeface="Swis721 BlkCn BT" pitchFamily="34" charset="0"/>
              </a:rPr>
              <a:t> </a:t>
            </a:r>
            <a:r>
              <a:rPr lang="en-US" sz="1600" b="1" dirty="0" smtClean="0">
                <a:solidFill>
                  <a:schemeClr val="tx2"/>
                </a:solidFill>
                <a:latin typeface="Swis721 BlkCn BT" pitchFamily="34" charset="0"/>
              </a:rPr>
              <a:t>Building</a:t>
            </a:r>
          </a:p>
          <a:p>
            <a:pPr marL="182880" indent="-182880"/>
            <a:r>
              <a:rPr lang="en-US" sz="1600" b="1" dirty="0" smtClean="0">
                <a:solidFill>
                  <a:schemeClr val="tx2"/>
                </a:solidFill>
                <a:latin typeface="Swis721 BlkCn BT" pitchFamily="34" charset="0"/>
              </a:rPr>
              <a:t>(</a:t>
            </a:r>
            <a:r>
              <a:rPr lang="en-US" sz="1600" b="1" dirty="0">
                <a:solidFill>
                  <a:schemeClr val="tx2"/>
                </a:solidFill>
                <a:latin typeface="Swis721 BlkCn BT" pitchFamily="34" charset="0"/>
              </a:rPr>
              <a:t>at Parker/Allison</a:t>
            </a:r>
            <a:r>
              <a:rPr lang="en-US" sz="1100" dirty="0">
                <a:solidFill>
                  <a:schemeClr val="tx2"/>
                </a:solidFill>
                <a:latin typeface="Swis721 BlkCn BT" pitchFamily="34" charset="0"/>
              </a:rPr>
              <a:t>)</a:t>
            </a:r>
          </a:p>
          <a:p>
            <a:pPr marL="182880" lvl="1" indent="-182880">
              <a:buFont typeface="Arial" pitchFamily="34" charset="0"/>
              <a:buChar char="•"/>
            </a:pPr>
            <a:r>
              <a:rPr lang="en-US" sz="1100" b="1" dirty="0">
                <a:solidFill>
                  <a:srgbClr val="000099"/>
                </a:solidFill>
                <a:latin typeface="Swis721 BlkCn BT" pitchFamily="34" charset="0"/>
              </a:rPr>
              <a:t>128,000 GSF</a:t>
            </a:r>
          </a:p>
          <a:p>
            <a:pPr marL="182880" indent="-182880"/>
            <a:endParaRPr lang="en-US" sz="1100" dirty="0">
              <a:solidFill>
                <a:schemeClr val="tx2"/>
              </a:solidFill>
              <a:latin typeface="Swis721 BlkCn BT" pitchFamily="34" charset="0"/>
            </a:endParaRPr>
          </a:p>
          <a:p>
            <a:pPr marL="182880" indent="-182880"/>
            <a:r>
              <a:rPr lang="en-US" sz="1600" b="1" dirty="0">
                <a:solidFill>
                  <a:schemeClr val="tx2"/>
                </a:solidFill>
                <a:latin typeface="Swis721 BlkCn BT" pitchFamily="34" charset="0"/>
              </a:rPr>
              <a:t>COSAM </a:t>
            </a:r>
            <a:r>
              <a:rPr lang="en-US" sz="1600" b="1" dirty="0">
                <a:solidFill>
                  <a:srgbClr val="FF0000"/>
                </a:solidFill>
                <a:latin typeface="Swis721 BlkCn BT" pitchFamily="34" charset="0"/>
              </a:rPr>
              <a:t>Expansion</a:t>
            </a:r>
            <a:r>
              <a:rPr lang="en-US" sz="1600" b="1" dirty="0">
                <a:solidFill>
                  <a:schemeClr val="tx2"/>
                </a:solidFill>
                <a:latin typeface="Swis721 BlkCn BT" pitchFamily="34" charset="0"/>
              </a:rPr>
              <a:t> Building</a:t>
            </a:r>
          </a:p>
          <a:p>
            <a:pPr marL="182880" lvl="1" indent="-182880">
              <a:buFont typeface="Arial" pitchFamily="34" charset="0"/>
              <a:buChar char="•"/>
            </a:pPr>
            <a:r>
              <a:rPr lang="en-US" sz="1100" b="1" dirty="0">
                <a:solidFill>
                  <a:srgbClr val="000099"/>
                </a:solidFill>
                <a:latin typeface="Swis721 BlkCn BT" pitchFamily="34" charset="0"/>
              </a:rPr>
              <a:t>140,000 GSF required </a:t>
            </a:r>
            <a:endParaRPr lang="en-US" sz="1100" b="1" dirty="0" smtClean="0">
              <a:solidFill>
                <a:srgbClr val="000099"/>
              </a:solidFill>
              <a:latin typeface="Swis721 BlkCn BT" pitchFamily="34" charset="0"/>
            </a:endParaRPr>
          </a:p>
          <a:p>
            <a:pPr marL="0" lvl="1"/>
            <a:r>
              <a:rPr lang="en-US" sz="1100" b="1" dirty="0">
                <a:solidFill>
                  <a:srgbClr val="000099"/>
                </a:solidFill>
                <a:latin typeface="Swis721 BlkCn BT" pitchFamily="34" charset="0"/>
              </a:rPr>
              <a:t> </a:t>
            </a:r>
            <a:r>
              <a:rPr lang="en-US" sz="1100" b="1" dirty="0" smtClean="0">
                <a:solidFill>
                  <a:srgbClr val="000099"/>
                </a:solidFill>
                <a:latin typeface="Swis721 BlkCn BT" pitchFamily="34" charset="0"/>
              </a:rPr>
              <a:t>    </a:t>
            </a:r>
            <a:r>
              <a:rPr lang="en-US" sz="1100" b="1" dirty="0" smtClean="0">
                <a:solidFill>
                  <a:srgbClr val="000099"/>
                </a:solidFill>
                <a:latin typeface="Swis721 BlkCn BT" pitchFamily="34" charset="0"/>
              </a:rPr>
              <a:t>(</a:t>
            </a:r>
            <a:r>
              <a:rPr lang="en-US" sz="1100" b="1" dirty="0">
                <a:solidFill>
                  <a:srgbClr val="000099"/>
                </a:solidFill>
                <a:latin typeface="Swis721 BlkCn BT" pitchFamily="34" charset="0"/>
              </a:rPr>
              <a:t>from CPSM space model)</a:t>
            </a:r>
          </a:p>
          <a:p>
            <a:pPr lvl="1"/>
            <a:endParaRPr lang="en-US" sz="1100" dirty="0">
              <a:solidFill>
                <a:schemeClr val="tx2"/>
              </a:solidFill>
              <a:latin typeface="Swis721 BlkCn BT" pitchFamily="34" charset="0"/>
            </a:endParaRPr>
          </a:p>
        </p:txBody>
      </p:sp>
      <p:sp>
        <p:nvSpPr>
          <p:cNvPr id="12" name="Rectangle 11"/>
          <p:cNvSpPr/>
          <p:nvPr/>
        </p:nvSpPr>
        <p:spPr>
          <a:xfrm>
            <a:off x="5368833" y="4469796"/>
            <a:ext cx="158655" cy="38903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96296" y="4699799"/>
            <a:ext cx="150510" cy="5156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27489" y="4469795"/>
            <a:ext cx="246490" cy="1510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49806" y="5064397"/>
            <a:ext cx="246490" cy="1510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086483" y="2608899"/>
            <a:ext cx="246490" cy="1510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086483" y="2913790"/>
            <a:ext cx="246490" cy="1510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p:cNvSpPr>
            <a:spLocks noGrp="1"/>
          </p:cNvSpPr>
          <p:nvPr>
            <p:ph type="title"/>
          </p:nvPr>
        </p:nvSpPr>
        <p:spPr>
          <a:xfrm>
            <a:off x="72591" y="10072"/>
            <a:ext cx="9071409" cy="870457"/>
          </a:xfrm>
          <a:solidFill>
            <a:schemeClr val="bg1"/>
          </a:solidFill>
        </p:spPr>
        <p:txBody>
          <a:bodyPr>
            <a:noAutofit/>
          </a:bodyPr>
          <a:lstStyle/>
          <a:p>
            <a:r>
              <a:rPr lang="en-US" sz="900" b="1" dirty="0" smtClean="0">
                <a:solidFill>
                  <a:srgbClr val="000099"/>
                </a:solidFill>
              </a:rPr>
              <a:t/>
            </a:r>
            <a:br>
              <a:rPr lang="en-US" sz="900" b="1" dirty="0" smtClean="0">
                <a:solidFill>
                  <a:srgbClr val="000099"/>
                </a:solidFill>
              </a:rPr>
            </a:br>
            <a:r>
              <a:rPr lang="en-US" sz="2500" b="1" dirty="0" smtClean="0">
                <a:solidFill>
                  <a:srgbClr val="000099"/>
                </a:solidFill>
              </a:rPr>
              <a:t>Option </a:t>
            </a:r>
            <a:r>
              <a:rPr lang="en-US" sz="2500" b="1" dirty="0">
                <a:solidFill>
                  <a:srgbClr val="000099"/>
                </a:solidFill>
              </a:rPr>
              <a:t>5: Split CCF Facility @ Parker/Allison + Library</a:t>
            </a:r>
            <a:br>
              <a:rPr lang="en-US" sz="2500" b="1" dirty="0">
                <a:solidFill>
                  <a:srgbClr val="000099"/>
                </a:solidFill>
              </a:rPr>
            </a:br>
            <a:r>
              <a:rPr lang="en-US" sz="2000" b="1" dirty="0">
                <a:solidFill>
                  <a:srgbClr val="000099"/>
                </a:solidFill>
              </a:rPr>
              <a:t>Impact on Overall Campus Core</a:t>
            </a:r>
            <a:endParaRPr lang="en-US" sz="2000" b="1" dirty="0">
              <a:solidFill>
                <a:srgbClr val="000099"/>
              </a:solidFill>
            </a:endParaRPr>
          </a:p>
        </p:txBody>
      </p:sp>
      <p:sp>
        <p:nvSpPr>
          <p:cNvPr id="22" name="TextBox 21"/>
          <p:cNvSpPr txBox="1"/>
          <p:nvPr/>
        </p:nvSpPr>
        <p:spPr>
          <a:xfrm>
            <a:off x="7643020" y="3064865"/>
            <a:ext cx="1108905" cy="369332"/>
          </a:xfrm>
          <a:prstGeom prst="rect">
            <a:avLst/>
          </a:prstGeom>
          <a:noFill/>
        </p:spPr>
        <p:txBody>
          <a:bodyPr wrap="square" rtlCol="0">
            <a:spAutoFit/>
          </a:bodyPr>
          <a:lstStyle/>
          <a:p>
            <a:r>
              <a:rPr lang="en-US" b="1" dirty="0" smtClean="0">
                <a:solidFill>
                  <a:srgbClr val="FF0000"/>
                </a:solidFill>
                <a:latin typeface="Swis721 BlkCn BT" pitchFamily="34" charset="0"/>
              </a:rPr>
              <a:t>CCF - C</a:t>
            </a:r>
            <a:endParaRPr lang="en-US" b="1" dirty="0">
              <a:solidFill>
                <a:srgbClr val="FF0000"/>
              </a:solidFill>
              <a:latin typeface="Swis721 BlkCn BT" pitchFamily="34" charset="0"/>
            </a:endParaRPr>
          </a:p>
        </p:txBody>
      </p:sp>
      <p:sp>
        <p:nvSpPr>
          <p:cNvPr id="23" name="TextBox 22"/>
          <p:cNvSpPr txBox="1"/>
          <p:nvPr/>
        </p:nvSpPr>
        <p:spPr>
          <a:xfrm>
            <a:off x="5099083" y="4162018"/>
            <a:ext cx="1013850" cy="369332"/>
          </a:xfrm>
          <a:prstGeom prst="rect">
            <a:avLst/>
          </a:prstGeom>
          <a:noFill/>
        </p:spPr>
        <p:txBody>
          <a:bodyPr wrap="square" rtlCol="0">
            <a:spAutoFit/>
          </a:bodyPr>
          <a:lstStyle/>
          <a:p>
            <a:r>
              <a:rPr lang="en-US" b="1" dirty="0" smtClean="0">
                <a:solidFill>
                  <a:srgbClr val="FF0000"/>
                </a:solidFill>
                <a:latin typeface="Swis721 BlkCn BT" pitchFamily="34" charset="0"/>
              </a:rPr>
              <a:t>CCF - A</a:t>
            </a:r>
            <a:endParaRPr lang="en-US" b="1" dirty="0">
              <a:solidFill>
                <a:srgbClr val="FF0000"/>
              </a:solidFill>
              <a:latin typeface="Swis721 BlkCn BT" pitchFamily="34" charset="0"/>
            </a:endParaRPr>
          </a:p>
        </p:txBody>
      </p:sp>
      <p:sp>
        <p:nvSpPr>
          <p:cNvPr id="15" name="TextBox 14"/>
          <p:cNvSpPr txBox="1"/>
          <p:nvPr/>
        </p:nvSpPr>
        <p:spPr>
          <a:xfrm>
            <a:off x="6387536" y="4635774"/>
            <a:ext cx="1748927" cy="646331"/>
          </a:xfrm>
          <a:prstGeom prst="rect">
            <a:avLst/>
          </a:prstGeom>
          <a:noFill/>
        </p:spPr>
        <p:txBody>
          <a:bodyPr wrap="square" rtlCol="0">
            <a:spAutoFit/>
          </a:bodyPr>
          <a:lstStyle/>
          <a:p>
            <a:r>
              <a:rPr lang="en-US" b="1" dirty="0" smtClean="0">
                <a:solidFill>
                  <a:srgbClr val="000099"/>
                </a:solidFill>
                <a:latin typeface="Swis721 BlkCn BT" pitchFamily="34" charset="0"/>
              </a:rPr>
              <a:t>COSAM</a:t>
            </a:r>
          </a:p>
          <a:p>
            <a:r>
              <a:rPr lang="en-US" b="1" dirty="0" smtClean="0">
                <a:solidFill>
                  <a:srgbClr val="000099"/>
                </a:solidFill>
                <a:latin typeface="Swis721 BlkCn BT" pitchFamily="34" charset="0"/>
              </a:rPr>
              <a:t>Replacement</a:t>
            </a:r>
            <a:endParaRPr lang="en-US" b="1" dirty="0">
              <a:solidFill>
                <a:srgbClr val="000099"/>
              </a:solidFill>
              <a:latin typeface="Swis721 BlkCn BT" pitchFamily="34" charset="0"/>
            </a:endParaRPr>
          </a:p>
        </p:txBody>
      </p:sp>
      <p:cxnSp>
        <p:nvCxnSpPr>
          <p:cNvPr id="25" name="Straight Connector 24"/>
          <p:cNvCxnSpPr/>
          <p:nvPr/>
        </p:nvCxnSpPr>
        <p:spPr>
          <a:xfrm>
            <a:off x="2094" y="874153"/>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50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61436" t="2577" r="6168" b="39782"/>
          <a:stretch/>
        </p:blipFill>
        <p:spPr>
          <a:xfrm>
            <a:off x="3448592" y="0"/>
            <a:ext cx="5695407" cy="6753498"/>
          </a:xfrm>
          <a:prstGeom prst="rect">
            <a:avLst/>
          </a:prstGeom>
        </p:spPr>
      </p:pic>
      <p:sp>
        <p:nvSpPr>
          <p:cNvPr id="2" name="Slide Number Placeholder 1"/>
          <p:cNvSpPr>
            <a:spLocks noGrp="1"/>
          </p:cNvSpPr>
          <p:nvPr>
            <p:ph type="sldNum" sz="quarter" idx="12"/>
          </p:nvPr>
        </p:nvSpPr>
        <p:spPr/>
        <p:txBody>
          <a:bodyPr/>
          <a:lstStyle/>
          <a:p>
            <a:fld id="{6F2BC74A-D98D-47E6-BFCD-EBAE3534361F}" type="slidenum">
              <a:rPr lang="en-US" smtClean="0"/>
              <a:pPr/>
              <a:t>7</a:t>
            </a:fld>
            <a:endParaRPr lang="en-US"/>
          </a:p>
        </p:txBody>
      </p:sp>
      <p:sp>
        <p:nvSpPr>
          <p:cNvPr id="11" name="TextBox 10"/>
          <p:cNvSpPr txBox="1"/>
          <p:nvPr/>
        </p:nvSpPr>
        <p:spPr>
          <a:xfrm>
            <a:off x="141139" y="882620"/>
            <a:ext cx="4675410" cy="5216813"/>
          </a:xfrm>
          <a:prstGeom prst="rect">
            <a:avLst/>
          </a:prstGeom>
          <a:noFill/>
        </p:spPr>
        <p:txBody>
          <a:bodyPr wrap="square" rtlCol="0">
            <a:spAutoFit/>
          </a:bodyPr>
          <a:lstStyle/>
          <a:p>
            <a:endParaRPr lang="en-US" sz="1200" dirty="0" smtClean="0">
              <a:solidFill>
                <a:schemeClr val="tx2"/>
              </a:solidFill>
              <a:latin typeface="Swis721 BlkCn BT" pitchFamily="34" charset="0"/>
            </a:endParaRPr>
          </a:p>
          <a:p>
            <a:pPr marL="182880" indent="-182880"/>
            <a:r>
              <a:rPr lang="en-US" sz="1600" b="1" dirty="0" smtClean="0">
                <a:solidFill>
                  <a:srgbClr val="000099"/>
                </a:solidFill>
                <a:latin typeface="Swis721 BlkCn BT" pitchFamily="34" charset="0"/>
              </a:rPr>
              <a:t>CCF </a:t>
            </a:r>
            <a:r>
              <a:rPr lang="en-US" sz="1600" b="1" dirty="0" smtClean="0">
                <a:solidFill>
                  <a:srgbClr val="FF0000"/>
                </a:solidFill>
                <a:latin typeface="Swis721 BlkCn BT" pitchFamily="34" charset="0"/>
              </a:rPr>
              <a:t>Building A </a:t>
            </a:r>
            <a:endParaRPr lang="en-US" sz="1600" b="1" dirty="0" smtClean="0">
              <a:solidFill>
                <a:srgbClr val="FF0000"/>
              </a:solidFill>
              <a:latin typeface="Swis721 BlkCn BT" pitchFamily="34" charset="0"/>
            </a:endParaRPr>
          </a:p>
          <a:p>
            <a:pPr marL="182880" indent="-182880"/>
            <a:r>
              <a:rPr lang="en-US" sz="1600" b="1" dirty="0" smtClean="0">
                <a:solidFill>
                  <a:srgbClr val="000099"/>
                </a:solidFill>
                <a:latin typeface="Swis721 BlkCn BT" pitchFamily="34" charset="0"/>
              </a:rPr>
              <a:t>(</a:t>
            </a:r>
            <a:r>
              <a:rPr lang="en-US" sz="1600" b="1" dirty="0" smtClean="0">
                <a:solidFill>
                  <a:srgbClr val="000099"/>
                </a:solidFill>
                <a:latin typeface="Swis721 BlkCn BT" pitchFamily="34" charset="0"/>
              </a:rPr>
              <a:t>at Parker/Allison)</a:t>
            </a:r>
          </a:p>
          <a:p>
            <a:pPr marL="182880" lvl="1" indent="-182880">
              <a:buFont typeface="Arial" pitchFamily="34" charset="0"/>
              <a:buChar char="•"/>
            </a:pPr>
            <a:r>
              <a:rPr lang="en-US" sz="1100" b="1" dirty="0" smtClean="0">
                <a:solidFill>
                  <a:srgbClr val="000099"/>
                </a:solidFill>
                <a:latin typeface="Swis721 BlkCn BT" pitchFamily="34" charset="0"/>
              </a:rPr>
              <a:t>107,000 GSF</a:t>
            </a:r>
          </a:p>
          <a:p>
            <a:pPr marL="182880" lvl="1" indent="-182880">
              <a:buFont typeface="Arial" pitchFamily="34" charset="0"/>
              <a:buChar char="•"/>
            </a:pPr>
            <a:r>
              <a:rPr lang="en-US" sz="1100" b="1" dirty="0" smtClean="0">
                <a:solidFill>
                  <a:srgbClr val="000099"/>
                </a:solidFill>
                <a:latin typeface="Swis721 BlkCn BT" pitchFamily="34" charset="0"/>
              </a:rPr>
              <a:t>Contains 2 Large Lecture Halls</a:t>
            </a:r>
          </a:p>
          <a:p>
            <a:pPr marL="640080" lvl="3" indent="-182880">
              <a:buFont typeface="Arial" pitchFamily="34" charset="0"/>
              <a:buChar char="•"/>
            </a:pPr>
            <a:r>
              <a:rPr lang="en-US" sz="1100" b="1" dirty="0" smtClean="0">
                <a:solidFill>
                  <a:srgbClr val="000099"/>
                </a:solidFill>
                <a:latin typeface="Swis721 BlkCn BT" pitchFamily="34" charset="0"/>
              </a:rPr>
              <a:t>170 seats</a:t>
            </a:r>
          </a:p>
          <a:p>
            <a:pPr marL="640080" lvl="3" indent="-182880">
              <a:buFont typeface="Arial" pitchFamily="34" charset="0"/>
              <a:buChar char="•"/>
            </a:pPr>
            <a:r>
              <a:rPr lang="en-US" sz="1100" b="1" dirty="0" smtClean="0">
                <a:solidFill>
                  <a:srgbClr val="000099"/>
                </a:solidFill>
                <a:latin typeface="Swis721 BlkCn BT" pitchFamily="34" charset="0"/>
              </a:rPr>
              <a:t>300 seats</a:t>
            </a:r>
          </a:p>
          <a:p>
            <a:pPr marL="182880" lvl="1" indent="-182880">
              <a:buFont typeface="Arial" pitchFamily="34" charset="0"/>
              <a:buChar char="•"/>
            </a:pPr>
            <a:r>
              <a:rPr lang="en-US" sz="1100" b="1" dirty="0">
                <a:solidFill>
                  <a:srgbClr val="000099"/>
                </a:solidFill>
                <a:latin typeface="Swis721 BlkCn BT" pitchFamily="34" charset="0"/>
              </a:rPr>
              <a:t>Contains 2 Large Classrooms</a:t>
            </a:r>
          </a:p>
          <a:p>
            <a:pPr marL="640080" lvl="3" indent="-182880"/>
            <a:r>
              <a:rPr lang="en-US" sz="1100" b="1" dirty="0">
                <a:solidFill>
                  <a:srgbClr val="000099"/>
                </a:solidFill>
                <a:latin typeface="Swis721 BlkCn BT" pitchFamily="34" charset="0"/>
              </a:rPr>
              <a:t>120 seats </a:t>
            </a:r>
            <a:r>
              <a:rPr lang="en-US" sz="1100" b="1" dirty="0" smtClean="0">
                <a:solidFill>
                  <a:srgbClr val="000099"/>
                </a:solidFill>
                <a:latin typeface="Swis721 BlkCn BT" pitchFamily="34" charset="0"/>
              </a:rPr>
              <a:t>each</a:t>
            </a:r>
          </a:p>
          <a:p>
            <a:pPr marL="182880" lvl="1" indent="-182880">
              <a:buFont typeface="Arial" pitchFamily="34" charset="0"/>
              <a:buChar char="•"/>
            </a:pPr>
            <a:r>
              <a:rPr lang="en-US" sz="1100" b="1" dirty="0" smtClean="0">
                <a:solidFill>
                  <a:srgbClr val="000099"/>
                </a:solidFill>
                <a:latin typeface="Swis721 BlkCn BT" pitchFamily="34" charset="0"/>
              </a:rPr>
              <a:t>Contains 20 </a:t>
            </a:r>
            <a:r>
              <a:rPr lang="en-US" sz="1100" b="1" dirty="0">
                <a:solidFill>
                  <a:srgbClr val="000099"/>
                </a:solidFill>
                <a:latin typeface="Swis721 BlkCn BT" pitchFamily="34" charset="0"/>
              </a:rPr>
              <a:t>Flexible Classrooms</a:t>
            </a:r>
          </a:p>
          <a:p>
            <a:pPr marL="182880" lvl="2" indent="-182880"/>
            <a:r>
              <a:rPr lang="en-US" sz="1100" dirty="0" smtClean="0">
                <a:solidFill>
                  <a:schemeClr val="tx2"/>
                </a:solidFill>
                <a:latin typeface="Swis721 BlkCn BT" pitchFamily="34" charset="0"/>
              </a:rPr>
              <a:t> </a:t>
            </a:r>
          </a:p>
          <a:p>
            <a:pPr marL="182880" lvl="2" indent="-182880"/>
            <a:r>
              <a:rPr lang="en-US" sz="1600" b="1" dirty="0">
                <a:solidFill>
                  <a:srgbClr val="000099"/>
                </a:solidFill>
                <a:latin typeface="Swis721 BlkCn BT" pitchFamily="34" charset="0"/>
              </a:rPr>
              <a:t>CCF</a:t>
            </a:r>
            <a:r>
              <a:rPr lang="en-US" sz="1600" b="1" dirty="0">
                <a:solidFill>
                  <a:schemeClr val="tx2"/>
                </a:solidFill>
                <a:latin typeface="Swis721 BlkCn BT" pitchFamily="34" charset="0"/>
              </a:rPr>
              <a:t> </a:t>
            </a:r>
            <a:r>
              <a:rPr lang="en-US" sz="1600" b="1" dirty="0">
                <a:solidFill>
                  <a:srgbClr val="FF0000"/>
                </a:solidFill>
                <a:latin typeface="Swis721 BlkCn BT" pitchFamily="34" charset="0"/>
              </a:rPr>
              <a:t>Building </a:t>
            </a:r>
            <a:r>
              <a:rPr lang="en-US" sz="1600" b="1" dirty="0" smtClean="0">
                <a:solidFill>
                  <a:srgbClr val="FF0000"/>
                </a:solidFill>
                <a:latin typeface="Swis721 BlkCn BT" pitchFamily="34" charset="0"/>
              </a:rPr>
              <a:t>C </a:t>
            </a:r>
            <a:endParaRPr lang="en-US" sz="1600" b="1" dirty="0" smtClean="0">
              <a:solidFill>
                <a:srgbClr val="FF0000"/>
              </a:solidFill>
              <a:latin typeface="Swis721 BlkCn BT" pitchFamily="34" charset="0"/>
            </a:endParaRPr>
          </a:p>
          <a:p>
            <a:pPr marL="182880" lvl="2" indent="-182880"/>
            <a:r>
              <a:rPr lang="en-US" sz="1600" b="1" dirty="0" smtClean="0">
                <a:solidFill>
                  <a:srgbClr val="000099"/>
                </a:solidFill>
                <a:latin typeface="Swis721 BlkCn BT" pitchFamily="34" charset="0"/>
              </a:rPr>
              <a:t>(</a:t>
            </a:r>
            <a:r>
              <a:rPr lang="en-US" sz="1600" b="1" dirty="0" smtClean="0">
                <a:solidFill>
                  <a:srgbClr val="000099"/>
                </a:solidFill>
                <a:latin typeface="Swis721 BlkCn BT" pitchFamily="34" charset="0"/>
              </a:rPr>
              <a:t>at Library)</a:t>
            </a:r>
          </a:p>
          <a:p>
            <a:pPr marL="182880" lvl="1" indent="-182880">
              <a:buFont typeface="Arial" pitchFamily="34" charset="0"/>
              <a:buChar char="•"/>
            </a:pPr>
            <a:r>
              <a:rPr lang="en-US" sz="1100" b="1" dirty="0" smtClean="0">
                <a:solidFill>
                  <a:srgbClr val="000099"/>
                </a:solidFill>
                <a:latin typeface="Swis721 BlkCn BT" pitchFamily="34" charset="0"/>
              </a:rPr>
              <a:t>60,000 </a:t>
            </a:r>
            <a:r>
              <a:rPr lang="en-US" sz="1100" b="1" dirty="0">
                <a:solidFill>
                  <a:srgbClr val="000099"/>
                </a:solidFill>
                <a:latin typeface="Swis721 BlkCn BT" pitchFamily="34" charset="0"/>
              </a:rPr>
              <a:t>GSF</a:t>
            </a:r>
          </a:p>
          <a:p>
            <a:pPr marL="182880" lvl="1" indent="-182880">
              <a:buFont typeface="Arial" pitchFamily="34" charset="0"/>
              <a:buChar char="•"/>
            </a:pPr>
            <a:r>
              <a:rPr lang="en-US" sz="1100" b="1" dirty="0">
                <a:solidFill>
                  <a:srgbClr val="000099"/>
                </a:solidFill>
                <a:latin typeface="Swis721 BlkCn BT" pitchFamily="34" charset="0"/>
              </a:rPr>
              <a:t>Contains 2</a:t>
            </a:r>
            <a:r>
              <a:rPr lang="en-US" sz="1100" b="1" dirty="0" smtClean="0">
                <a:solidFill>
                  <a:srgbClr val="000099"/>
                </a:solidFill>
                <a:latin typeface="Swis721 BlkCn BT" pitchFamily="34" charset="0"/>
              </a:rPr>
              <a:t> </a:t>
            </a:r>
            <a:r>
              <a:rPr lang="en-US" sz="1100" b="1" dirty="0">
                <a:solidFill>
                  <a:srgbClr val="000099"/>
                </a:solidFill>
                <a:latin typeface="Swis721 BlkCn BT" pitchFamily="34" charset="0"/>
              </a:rPr>
              <a:t>Large Lecture </a:t>
            </a:r>
            <a:r>
              <a:rPr lang="en-US" sz="1100" b="1" dirty="0" smtClean="0">
                <a:solidFill>
                  <a:srgbClr val="000099"/>
                </a:solidFill>
                <a:latin typeface="Swis721 BlkCn BT" pitchFamily="34" charset="0"/>
              </a:rPr>
              <a:t>Halls</a:t>
            </a:r>
            <a:endParaRPr lang="en-US" sz="1100" b="1" dirty="0">
              <a:solidFill>
                <a:srgbClr val="000099"/>
              </a:solidFill>
              <a:latin typeface="Swis721 BlkCn BT" pitchFamily="34" charset="0"/>
            </a:endParaRPr>
          </a:p>
          <a:p>
            <a:pPr marL="640080" lvl="3" indent="-182880">
              <a:buFont typeface="Arial" pitchFamily="34" charset="0"/>
              <a:buChar char="•"/>
            </a:pPr>
            <a:r>
              <a:rPr lang="en-US" sz="1100" b="1" dirty="0">
                <a:solidFill>
                  <a:srgbClr val="000099"/>
                </a:solidFill>
                <a:latin typeface="Swis721 BlkCn BT" pitchFamily="34" charset="0"/>
              </a:rPr>
              <a:t>170 </a:t>
            </a:r>
            <a:r>
              <a:rPr lang="en-US" sz="1100" b="1" dirty="0" smtClean="0">
                <a:solidFill>
                  <a:srgbClr val="000099"/>
                </a:solidFill>
                <a:latin typeface="Swis721 BlkCn BT" pitchFamily="34" charset="0"/>
              </a:rPr>
              <a:t>seats</a:t>
            </a:r>
          </a:p>
          <a:p>
            <a:pPr marL="640080" lvl="3" indent="-182880">
              <a:buFont typeface="Arial" pitchFamily="34" charset="0"/>
              <a:buChar char="•"/>
            </a:pPr>
            <a:r>
              <a:rPr lang="en-US" sz="1100" b="1" dirty="0" smtClean="0">
                <a:solidFill>
                  <a:srgbClr val="000099"/>
                </a:solidFill>
                <a:latin typeface="Swis721 BlkCn BT" pitchFamily="34" charset="0"/>
              </a:rPr>
              <a:t>300 seats</a:t>
            </a:r>
            <a:endParaRPr lang="en-US" sz="1100" b="1" dirty="0">
              <a:solidFill>
                <a:srgbClr val="000099"/>
              </a:solidFill>
              <a:latin typeface="Swis721 BlkCn BT" pitchFamily="34" charset="0"/>
            </a:endParaRPr>
          </a:p>
          <a:p>
            <a:pPr marL="182880" lvl="1" indent="-182880">
              <a:buFont typeface="Arial" pitchFamily="34" charset="0"/>
              <a:buChar char="•"/>
            </a:pPr>
            <a:r>
              <a:rPr lang="en-US" sz="1100" b="1" dirty="0">
                <a:solidFill>
                  <a:srgbClr val="000099"/>
                </a:solidFill>
                <a:latin typeface="Swis721 BlkCn BT" pitchFamily="34" charset="0"/>
              </a:rPr>
              <a:t>Contains </a:t>
            </a:r>
            <a:r>
              <a:rPr lang="en-US" sz="1100" b="1" dirty="0" smtClean="0">
                <a:solidFill>
                  <a:srgbClr val="000099"/>
                </a:solidFill>
                <a:latin typeface="Swis721 BlkCn BT" pitchFamily="34" charset="0"/>
              </a:rPr>
              <a:t>10 </a:t>
            </a:r>
            <a:r>
              <a:rPr lang="en-US" sz="1100" b="1" dirty="0">
                <a:solidFill>
                  <a:srgbClr val="000099"/>
                </a:solidFill>
                <a:latin typeface="Swis721 BlkCn BT" pitchFamily="34" charset="0"/>
              </a:rPr>
              <a:t>Flexible </a:t>
            </a:r>
            <a:r>
              <a:rPr lang="en-US" sz="1100" b="1" dirty="0" smtClean="0">
                <a:solidFill>
                  <a:srgbClr val="000099"/>
                </a:solidFill>
                <a:latin typeface="Swis721 BlkCn BT" pitchFamily="34" charset="0"/>
              </a:rPr>
              <a:t>Classrooms</a:t>
            </a:r>
          </a:p>
          <a:p>
            <a:pPr marL="182880" indent="-182880"/>
            <a:endParaRPr lang="en-US" sz="1100" dirty="0">
              <a:solidFill>
                <a:schemeClr val="tx2"/>
              </a:solidFill>
              <a:latin typeface="Swis721 BlkCn BT" pitchFamily="34" charset="0"/>
            </a:endParaRPr>
          </a:p>
          <a:p>
            <a:pPr marL="182880" indent="-182880"/>
            <a:r>
              <a:rPr lang="en-US" sz="1600" b="1" dirty="0">
                <a:solidFill>
                  <a:srgbClr val="000099"/>
                </a:solidFill>
                <a:latin typeface="Swis721 BlkCn BT" pitchFamily="34" charset="0"/>
              </a:rPr>
              <a:t>COSAM</a:t>
            </a:r>
            <a:r>
              <a:rPr lang="en-US" sz="1600" b="1" dirty="0">
                <a:solidFill>
                  <a:schemeClr val="tx2"/>
                </a:solidFill>
                <a:latin typeface="Swis721 BlkCn BT" pitchFamily="34" charset="0"/>
              </a:rPr>
              <a:t> </a:t>
            </a:r>
            <a:r>
              <a:rPr lang="en-US" sz="1600" b="1" dirty="0">
                <a:solidFill>
                  <a:srgbClr val="FF0000"/>
                </a:solidFill>
                <a:latin typeface="Swis721 BlkCn BT" pitchFamily="34" charset="0"/>
              </a:rPr>
              <a:t>Replacement</a:t>
            </a:r>
            <a:r>
              <a:rPr lang="en-US" sz="1600" b="1" dirty="0">
                <a:solidFill>
                  <a:schemeClr val="tx2"/>
                </a:solidFill>
                <a:latin typeface="Swis721 BlkCn BT" pitchFamily="34" charset="0"/>
              </a:rPr>
              <a:t> </a:t>
            </a:r>
            <a:r>
              <a:rPr lang="en-US" sz="1600" b="1" dirty="0" smtClean="0">
                <a:solidFill>
                  <a:srgbClr val="000099"/>
                </a:solidFill>
                <a:latin typeface="Swis721 BlkCn BT" pitchFamily="34" charset="0"/>
              </a:rPr>
              <a:t>Building</a:t>
            </a:r>
          </a:p>
          <a:p>
            <a:pPr marL="182880" indent="-182880"/>
            <a:r>
              <a:rPr lang="en-US" sz="1600" b="1" dirty="0" smtClean="0">
                <a:solidFill>
                  <a:srgbClr val="000099"/>
                </a:solidFill>
                <a:latin typeface="Swis721 BlkCn BT" pitchFamily="34" charset="0"/>
              </a:rPr>
              <a:t>(</a:t>
            </a:r>
            <a:r>
              <a:rPr lang="en-US" sz="1600" b="1" dirty="0">
                <a:solidFill>
                  <a:srgbClr val="000099"/>
                </a:solidFill>
                <a:latin typeface="Swis721 BlkCn BT" pitchFamily="34" charset="0"/>
              </a:rPr>
              <a:t>at Parker/Allison</a:t>
            </a:r>
            <a:r>
              <a:rPr lang="en-US" sz="1100" b="1" dirty="0">
                <a:solidFill>
                  <a:srgbClr val="000099"/>
                </a:solidFill>
                <a:latin typeface="Swis721 BlkCn BT" pitchFamily="34" charset="0"/>
              </a:rPr>
              <a:t>)</a:t>
            </a:r>
          </a:p>
          <a:p>
            <a:pPr marL="182880" lvl="1" indent="-182880">
              <a:buFont typeface="Arial" pitchFamily="34" charset="0"/>
              <a:buChar char="•"/>
            </a:pPr>
            <a:r>
              <a:rPr lang="en-US" sz="1100" b="1" dirty="0">
                <a:solidFill>
                  <a:srgbClr val="000099"/>
                </a:solidFill>
                <a:latin typeface="Swis721 BlkCn BT" pitchFamily="34" charset="0"/>
              </a:rPr>
              <a:t>128,000 GSF</a:t>
            </a:r>
          </a:p>
          <a:p>
            <a:pPr marL="182880" indent="-182880"/>
            <a:endParaRPr lang="en-US" sz="1100" dirty="0">
              <a:solidFill>
                <a:schemeClr val="tx2"/>
              </a:solidFill>
              <a:latin typeface="Swis721 BlkCn BT" pitchFamily="34" charset="0"/>
            </a:endParaRPr>
          </a:p>
          <a:p>
            <a:pPr marL="182880" indent="-182880"/>
            <a:r>
              <a:rPr lang="en-US" sz="1600" b="1" dirty="0">
                <a:solidFill>
                  <a:srgbClr val="000099"/>
                </a:solidFill>
                <a:latin typeface="Swis721 BlkCn BT" pitchFamily="34" charset="0"/>
              </a:rPr>
              <a:t>COSAM </a:t>
            </a:r>
            <a:r>
              <a:rPr lang="en-US" sz="1600" b="1" dirty="0">
                <a:solidFill>
                  <a:srgbClr val="FF0000"/>
                </a:solidFill>
                <a:latin typeface="Swis721 BlkCn BT" pitchFamily="34" charset="0"/>
              </a:rPr>
              <a:t>Expansion</a:t>
            </a:r>
            <a:r>
              <a:rPr lang="en-US" sz="1600" b="1" dirty="0">
                <a:solidFill>
                  <a:schemeClr val="tx2"/>
                </a:solidFill>
                <a:latin typeface="Swis721 BlkCn BT" pitchFamily="34" charset="0"/>
              </a:rPr>
              <a:t> </a:t>
            </a:r>
            <a:r>
              <a:rPr lang="en-US" sz="1600" b="1" dirty="0">
                <a:solidFill>
                  <a:srgbClr val="000099"/>
                </a:solidFill>
                <a:latin typeface="Swis721 BlkCn BT" pitchFamily="34" charset="0"/>
              </a:rPr>
              <a:t>Building</a:t>
            </a:r>
          </a:p>
          <a:p>
            <a:pPr marL="182880" lvl="1" indent="-182880">
              <a:buFont typeface="Arial" pitchFamily="34" charset="0"/>
              <a:buChar char="•"/>
            </a:pPr>
            <a:r>
              <a:rPr lang="en-US" sz="1100" b="1" dirty="0">
                <a:solidFill>
                  <a:srgbClr val="000099"/>
                </a:solidFill>
                <a:latin typeface="Swis721 BlkCn BT" pitchFamily="34" charset="0"/>
              </a:rPr>
              <a:t>140,000 GSF required </a:t>
            </a:r>
            <a:endParaRPr lang="en-US" sz="1100" b="1" dirty="0" smtClean="0">
              <a:solidFill>
                <a:srgbClr val="000099"/>
              </a:solidFill>
              <a:latin typeface="Swis721 BlkCn BT" pitchFamily="34" charset="0"/>
            </a:endParaRPr>
          </a:p>
          <a:p>
            <a:pPr marL="0" lvl="1"/>
            <a:r>
              <a:rPr lang="en-US" sz="1100" b="1" dirty="0">
                <a:solidFill>
                  <a:srgbClr val="000099"/>
                </a:solidFill>
                <a:latin typeface="Swis721 BlkCn BT" pitchFamily="34" charset="0"/>
              </a:rPr>
              <a:t> </a:t>
            </a:r>
            <a:r>
              <a:rPr lang="en-US" sz="1100" b="1" dirty="0" smtClean="0">
                <a:solidFill>
                  <a:srgbClr val="000099"/>
                </a:solidFill>
                <a:latin typeface="Swis721 BlkCn BT" pitchFamily="34" charset="0"/>
              </a:rPr>
              <a:t>    </a:t>
            </a:r>
            <a:r>
              <a:rPr lang="en-US" sz="1100" b="1" dirty="0" smtClean="0">
                <a:solidFill>
                  <a:srgbClr val="000099"/>
                </a:solidFill>
                <a:latin typeface="Swis721 BlkCn BT" pitchFamily="34" charset="0"/>
              </a:rPr>
              <a:t>(</a:t>
            </a:r>
            <a:r>
              <a:rPr lang="en-US" sz="1100" b="1" dirty="0">
                <a:solidFill>
                  <a:srgbClr val="000099"/>
                </a:solidFill>
                <a:latin typeface="Swis721 BlkCn BT" pitchFamily="34" charset="0"/>
              </a:rPr>
              <a:t>from CPSM space model</a:t>
            </a:r>
            <a:r>
              <a:rPr lang="en-US" sz="1100" dirty="0">
                <a:solidFill>
                  <a:schemeClr val="tx2"/>
                </a:solidFill>
                <a:latin typeface="Swis721 BlkCn BT" pitchFamily="34" charset="0"/>
              </a:rPr>
              <a:t>)</a:t>
            </a:r>
          </a:p>
          <a:p>
            <a:pPr lvl="1"/>
            <a:endParaRPr lang="en-US" sz="1100" dirty="0">
              <a:solidFill>
                <a:schemeClr val="tx2"/>
              </a:solidFill>
              <a:latin typeface="Swis721 BlkCn BT" pitchFamily="34" charset="0"/>
            </a:endParaRPr>
          </a:p>
        </p:txBody>
      </p:sp>
      <p:sp>
        <p:nvSpPr>
          <p:cNvPr id="12" name="Rectangle 11"/>
          <p:cNvSpPr/>
          <p:nvPr/>
        </p:nvSpPr>
        <p:spPr>
          <a:xfrm>
            <a:off x="5368833" y="4469796"/>
            <a:ext cx="158655" cy="389032"/>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296296" y="4699799"/>
            <a:ext cx="150510" cy="51567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27489" y="4469795"/>
            <a:ext cx="246490" cy="1510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049806" y="5064397"/>
            <a:ext cx="246490" cy="151075"/>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086483" y="2608899"/>
            <a:ext cx="246490" cy="1510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086483" y="2913790"/>
            <a:ext cx="246490" cy="151075"/>
          </a:xfrm>
          <a:prstGeom prst="rect">
            <a:avLst/>
          </a:prstGeom>
          <a:solidFill>
            <a:srgbClr val="00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2"/>
          <p:cNvSpPr>
            <a:spLocks noGrp="1"/>
          </p:cNvSpPr>
          <p:nvPr>
            <p:ph type="title"/>
          </p:nvPr>
        </p:nvSpPr>
        <p:spPr>
          <a:xfrm>
            <a:off x="55657" y="0"/>
            <a:ext cx="9005767" cy="857218"/>
          </a:xfrm>
          <a:solidFill>
            <a:schemeClr val="bg1"/>
          </a:solidFill>
        </p:spPr>
        <p:txBody>
          <a:bodyPr>
            <a:normAutofit fontScale="90000"/>
          </a:bodyPr>
          <a:lstStyle/>
          <a:p>
            <a:r>
              <a:rPr lang="en-US" sz="1200" b="1" dirty="0" smtClean="0">
                <a:solidFill>
                  <a:srgbClr val="000099"/>
                </a:solidFill>
              </a:rPr>
              <a:t/>
            </a:r>
            <a:br>
              <a:rPr lang="en-US" sz="1200" b="1" dirty="0" smtClean="0">
                <a:solidFill>
                  <a:srgbClr val="000099"/>
                </a:solidFill>
              </a:rPr>
            </a:br>
            <a:r>
              <a:rPr lang="en-US" sz="2800" b="1" dirty="0" smtClean="0">
                <a:solidFill>
                  <a:srgbClr val="000099"/>
                </a:solidFill>
              </a:rPr>
              <a:t>Option </a:t>
            </a:r>
            <a:r>
              <a:rPr lang="en-US" sz="2800" b="1" dirty="0" smtClean="0">
                <a:solidFill>
                  <a:srgbClr val="000099"/>
                </a:solidFill>
              </a:rPr>
              <a:t>5: Split CCF Facility @ Parker/Allison + Library</a:t>
            </a:r>
            <a:br>
              <a:rPr lang="en-US" sz="2800" b="1" dirty="0" smtClean="0">
                <a:solidFill>
                  <a:srgbClr val="000099"/>
                </a:solidFill>
              </a:rPr>
            </a:br>
            <a:r>
              <a:rPr lang="en-US" sz="2200" b="1" dirty="0" smtClean="0">
                <a:solidFill>
                  <a:srgbClr val="000099"/>
                </a:solidFill>
              </a:rPr>
              <a:t>Impact on Overall Campus Core</a:t>
            </a:r>
            <a:endParaRPr lang="en-US" sz="2200" b="1" dirty="0">
              <a:solidFill>
                <a:srgbClr val="000099"/>
              </a:solidFill>
            </a:endParaRPr>
          </a:p>
        </p:txBody>
      </p:sp>
      <p:sp>
        <p:nvSpPr>
          <p:cNvPr id="22" name="TextBox 21"/>
          <p:cNvSpPr txBox="1"/>
          <p:nvPr/>
        </p:nvSpPr>
        <p:spPr>
          <a:xfrm>
            <a:off x="7643020" y="3064865"/>
            <a:ext cx="1043779" cy="369332"/>
          </a:xfrm>
          <a:prstGeom prst="rect">
            <a:avLst/>
          </a:prstGeom>
          <a:noFill/>
        </p:spPr>
        <p:txBody>
          <a:bodyPr wrap="square" rtlCol="0">
            <a:spAutoFit/>
          </a:bodyPr>
          <a:lstStyle/>
          <a:p>
            <a:r>
              <a:rPr lang="en-US" b="1" dirty="0" smtClean="0">
                <a:solidFill>
                  <a:srgbClr val="FF0000"/>
                </a:solidFill>
                <a:latin typeface="Swis721 BlkCn BT" pitchFamily="34" charset="0"/>
              </a:rPr>
              <a:t>CCF - C</a:t>
            </a:r>
            <a:endParaRPr lang="en-US" b="1" dirty="0">
              <a:solidFill>
                <a:srgbClr val="FF0000"/>
              </a:solidFill>
              <a:latin typeface="Swis721 BlkCn BT" pitchFamily="34" charset="0"/>
            </a:endParaRPr>
          </a:p>
        </p:txBody>
      </p:sp>
      <p:sp>
        <p:nvSpPr>
          <p:cNvPr id="23" name="TextBox 22"/>
          <p:cNvSpPr txBox="1"/>
          <p:nvPr/>
        </p:nvSpPr>
        <p:spPr>
          <a:xfrm>
            <a:off x="5099083" y="4162018"/>
            <a:ext cx="1073968" cy="369332"/>
          </a:xfrm>
          <a:prstGeom prst="rect">
            <a:avLst/>
          </a:prstGeom>
          <a:noFill/>
        </p:spPr>
        <p:txBody>
          <a:bodyPr wrap="square" rtlCol="0">
            <a:spAutoFit/>
          </a:bodyPr>
          <a:lstStyle/>
          <a:p>
            <a:r>
              <a:rPr lang="en-US" b="1" dirty="0" smtClean="0">
                <a:solidFill>
                  <a:srgbClr val="FF0000"/>
                </a:solidFill>
                <a:latin typeface="Swis721 BlkCn BT" pitchFamily="34" charset="0"/>
              </a:rPr>
              <a:t>CCF - A</a:t>
            </a:r>
            <a:endParaRPr lang="en-US" b="1" dirty="0">
              <a:solidFill>
                <a:srgbClr val="FF0000"/>
              </a:solidFill>
              <a:latin typeface="Swis721 BlkCn BT" pitchFamily="34" charset="0"/>
            </a:endParaRPr>
          </a:p>
        </p:txBody>
      </p:sp>
      <p:sp>
        <p:nvSpPr>
          <p:cNvPr id="15" name="Rectangle 14"/>
          <p:cNvSpPr/>
          <p:nvPr/>
        </p:nvSpPr>
        <p:spPr>
          <a:xfrm>
            <a:off x="5511587" y="5064397"/>
            <a:ext cx="246490" cy="15107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25" name="Rectangle 24"/>
          <p:cNvSpPr/>
          <p:nvPr/>
        </p:nvSpPr>
        <p:spPr>
          <a:xfrm>
            <a:off x="5368834" y="4957635"/>
            <a:ext cx="158655" cy="258420"/>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387536" y="4635774"/>
            <a:ext cx="1748927" cy="646331"/>
          </a:xfrm>
          <a:prstGeom prst="rect">
            <a:avLst/>
          </a:prstGeom>
          <a:noFill/>
        </p:spPr>
        <p:txBody>
          <a:bodyPr wrap="square" rtlCol="0">
            <a:spAutoFit/>
          </a:bodyPr>
          <a:lstStyle/>
          <a:p>
            <a:r>
              <a:rPr lang="en-US" b="1" dirty="0" smtClean="0">
                <a:solidFill>
                  <a:srgbClr val="000099"/>
                </a:solidFill>
                <a:latin typeface="Swis721 BlkCn BT" pitchFamily="34" charset="0"/>
              </a:rPr>
              <a:t>COSAM</a:t>
            </a:r>
          </a:p>
          <a:p>
            <a:r>
              <a:rPr lang="en-US" b="1" dirty="0" smtClean="0">
                <a:solidFill>
                  <a:srgbClr val="000099"/>
                </a:solidFill>
                <a:latin typeface="Swis721 BlkCn BT" pitchFamily="34" charset="0"/>
              </a:rPr>
              <a:t>Replacement</a:t>
            </a:r>
            <a:endParaRPr lang="en-US" b="1" dirty="0">
              <a:solidFill>
                <a:srgbClr val="000099"/>
              </a:solidFill>
              <a:latin typeface="Swis721 BlkCn BT" pitchFamily="34" charset="0"/>
            </a:endParaRPr>
          </a:p>
        </p:txBody>
      </p:sp>
      <p:sp>
        <p:nvSpPr>
          <p:cNvPr id="27" name="TextBox 26"/>
          <p:cNvSpPr txBox="1"/>
          <p:nvPr/>
        </p:nvSpPr>
        <p:spPr>
          <a:xfrm>
            <a:off x="4624896" y="5156203"/>
            <a:ext cx="1748927" cy="646331"/>
          </a:xfrm>
          <a:prstGeom prst="rect">
            <a:avLst/>
          </a:prstGeom>
          <a:noFill/>
        </p:spPr>
        <p:txBody>
          <a:bodyPr wrap="square" rtlCol="0">
            <a:spAutoFit/>
          </a:bodyPr>
          <a:lstStyle/>
          <a:p>
            <a:pPr algn="ctr"/>
            <a:r>
              <a:rPr lang="en-US" b="1" dirty="0" smtClean="0">
                <a:solidFill>
                  <a:srgbClr val="000099"/>
                </a:solidFill>
                <a:latin typeface="Swis721 BlkCn BT" pitchFamily="34" charset="0"/>
              </a:rPr>
              <a:t>COSAM</a:t>
            </a:r>
          </a:p>
          <a:p>
            <a:pPr algn="ctr"/>
            <a:r>
              <a:rPr lang="en-US" b="1" dirty="0" smtClean="0">
                <a:solidFill>
                  <a:srgbClr val="000099"/>
                </a:solidFill>
                <a:latin typeface="Swis721 BlkCn BT" pitchFamily="34" charset="0"/>
              </a:rPr>
              <a:t>Expansion</a:t>
            </a:r>
            <a:endParaRPr lang="en-US" b="1" dirty="0">
              <a:solidFill>
                <a:srgbClr val="000099"/>
              </a:solidFill>
              <a:latin typeface="Swis721 BlkCn BT" pitchFamily="34" charset="0"/>
            </a:endParaRPr>
          </a:p>
        </p:txBody>
      </p:sp>
      <p:cxnSp>
        <p:nvCxnSpPr>
          <p:cNvPr id="28" name="Straight Connector 27"/>
          <p:cNvCxnSpPr/>
          <p:nvPr/>
        </p:nvCxnSpPr>
        <p:spPr>
          <a:xfrm>
            <a:off x="2094" y="874153"/>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1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61436" t="2577" r="6168" b="39782"/>
          <a:stretch/>
        </p:blipFill>
        <p:spPr>
          <a:xfrm>
            <a:off x="1983841" y="0"/>
            <a:ext cx="5695407" cy="6753498"/>
          </a:xfrm>
          <a:prstGeom prst="rect">
            <a:avLst/>
          </a:prstGeom>
        </p:spPr>
      </p:pic>
      <p:sp>
        <p:nvSpPr>
          <p:cNvPr id="2" name="Slide Number Placeholder 1"/>
          <p:cNvSpPr>
            <a:spLocks noGrp="1"/>
          </p:cNvSpPr>
          <p:nvPr>
            <p:ph type="sldNum" sz="quarter" idx="12"/>
          </p:nvPr>
        </p:nvSpPr>
        <p:spPr>
          <a:xfrm>
            <a:off x="0" y="6482563"/>
            <a:ext cx="762000" cy="228600"/>
          </a:xfrm>
        </p:spPr>
        <p:txBody>
          <a:bodyPr/>
          <a:lstStyle/>
          <a:p>
            <a:fld id="{6F2BC74A-D98D-47E6-BFCD-EBAE3534361F}" type="slidenum">
              <a:rPr lang="en-US" smtClean="0"/>
              <a:pPr/>
              <a:t>8</a:t>
            </a:fld>
            <a:endParaRPr lang="en-US" dirty="0"/>
          </a:p>
        </p:txBody>
      </p:sp>
      <p:sp>
        <p:nvSpPr>
          <p:cNvPr id="17" name="Title 2"/>
          <p:cNvSpPr>
            <a:spLocks noGrp="1"/>
          </p:cNvSpPr>
          <p:nvPr>
            <p:ph type="title"/>
          </p:nvPr>
        </p:nvSpPr>
        <p:spPr>
          <a:xfrm>
            <a:off x="140327" y="1605"/>
            <a:ext cx="9003673" cy="912791"/>
          </a:xfrm>
          <a:solidFill>
            <a:schemeClr val="bg1"/>
          </a:solidFill>
        </p:spPr>
        <p:txBody>
          <a:bodyPr>
            <a:normAutofit fontScale="90000"/>
          </a:bodyPr>
          <a:lstStyle/>
          <a:p>
            <a:r>
              <a:rPr lang="en-US" sz="800" b="1" dirty="0" smtClean="0">
                <a:solidFill>
                  <a:srgbClr val="000099"/>
                </a:solidFill>
              </a:rPr>
              <a:t/>
            </a:r>
            <a:br>
              <a:rPr lang="en-US" sz="800" b="1" dirty="0" smtClean="0">
                <a:solidFill>
                  <a:srgbClr val="000099"/>
                </a:solidFill>
              </a:rPr>
            </a:br>
            <a:r>
              <a:rPr lang="en-US" sz="2800" b="1" dirty="0" smtClean="0">
                <a:solidFill>
                  <a:srgbClr val="000099"/>
                </a:solidFill>
              </a:rPr>
              <a:t>Replacement of Older Academic Buildings                          in the Core of Campus</a:t>
            </a:r>
            <a:endParaRPr lang="en-US" sz="2200" b="1" dirty="0">
              <a:solidFill>
                <a:srgbClr val="000099"/>
              </a:solidFill>
            </a:endParaRPr>
          </a:p>
        </p:txBody>
      </p:sp>
      <p:sp>
        <p:nvSpPr>
          <p:cNvPr id="26" name="TextBox 25"/>
          <p:cNvSpPr txBox="1"/>
          <p:nvPr/>
        </p:nvSpPr>
        <p:spPr>
          <a:xfrm>
            <a:off x="4516306" y="3355287"/>
            <a:ext cx="1748927" cy="523220"/>
          </a:xfrm>
          <a:prstGeom prst="rect">
            <a:avLst/>
          </a:prstGeom>
          <a:noFill/>
        </p:spPr>
        <p:txBody>
          <a:bodyPr wrap="square" rtlCol="0">
            <a:spAutoFit/>
          </a:bodyPr>
          <a:lstStyle/>
          <a:p>
            <a:pPr algn="r"/>
            <a:r>
              <a:rPr lang="en-US" sz="1400" b="1" dirty="0" err="1" smtClean="0">
                <a:solidFill>
                  <a:srgbClr val="000099"/>
                </a:solidFill>
                <a:latin typeface="Swis721 BlkCn BT" pitchFamily="34" charset="0"/>
              </a:rPr>
              <a:t>Spidle</a:t>
            </a:r>
            <a:endParaRPr lang="en-US" sz="1400" b="1" dirty="0" smtClean="0">
              <a:solidFill>
                <a:srgbClr val="000099"/>
              </a:solidFill>
              <a:latin typeface="Swis721 BlkCn BT" pitchFamily="34" charset="0"/>
            </a:endParaRPr>
          </a:p>
          <a:p>
            <a:pPr algn="r"/>
            <a:r>
              <a:rPr lang="en-US" sz="1400" b="1" dirty="0" smtClean="0">
                <a:solidFill>
                  <a:srgbClr val="000099"/>
                </a:solidFill>
                <a:latin typeface="Swis721 BlkCn BT" pitchFamily="34" charset="0"/>
              </a:rPr>
              <a:t>Replacement</a:t>
            </a:r>
            <a:endParaRPr lang="en-US" sz="1400" b="1" dirty="0">
              <a:solidFill>
                <a:srgbClr val="000099"/>
              </a:solidFill>
              <a:latin typeface="Swis721 BlkCn BT" pitchFamily="34" charset="0"/>
            </a:endParaRPr>
          </a:p>
        </p:txBody>
      </p:sp>
      <p:cxnSp>
        <p:nvCxnSpPr>
          <p:cNvPr id="4" name="Straight Connector 3"/>
          <p:cNvCxnSpPr/>
          <p:nvPr/>
        </p:nvCxnSpPr>
        <p:spPr>
          <a:xfrm>
            <a:off x="2134" y="8995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6443116" y="4620870"/>
            <a:ext cx="1097956" cy="984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085354" y="1310404"/>
            <a:ext cx="1097956" cy="984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218021" y="3186422"/>
            <a:ext cx="1097956" cy="9840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377250" y="4837006"/>
            <a:ext cx="2027040" cy="523220"/>
          </a:xfrm>
          <a:prstGeom prst="rect">
            <a:avLst/>
          </a:prstGeom>
          <a:noFill/>
        </p:spPr>
        <p:txBody>
          <a:bodyPr wrap="square" rtlCol="0">
            <a:spAutoFit/>
          </a:bodyPr>
          <a:lstStyle/>
          <a:p>
            <a:pPr algn="r"/>
            <a:r>
              <a:rPr lang="en-US" sz="1400" b="1" dirty="0" err="1" smtClean="0">
                <a:solidFill>
                  <a:srgbClr val="000099"/>
                </a:solidFill>
                <a:latin typeface="Swis721 BlkCn BT" pitchFamily="34" charset="0"/>
              </a:rPr>
              <a:t>Funchess</a:t>
            </a:r>
            <a:r>
              <a:rPr lang="en-US" sz="1400" b="1" dirty="0" smtClean="0">
                <a:solidFill>
                  <a:srgbClr val="000099"/>
                </a:solidFill>
                <a:latin typeface="Swis721 BlkCn BT" pitchFamily="34" charset="0"/>
              </a:rPr>
              <a:t>-Upchurch</a:t>
            </a:r>
          </a:p>
          <a:p>
            <a:pPr algn="r"/>
            <a:r>
              <a:rPr lang="en-US" sz="1400" b="1" dirty="0" smtClean="0">
                <a:solidFill>
                  <a:srgbClr val="000099"/>
                </a:solidFill>
                <a:latin typeface="Swis721 BlkCn BT" pitchFamily="34" charset="0"/>
              </a:rPr>
              <a:t>Replacement</a:t>
            </a:r>
            <a:endParaRPr lang="en-US" b="1" dirty="0">
              <a:solidFill>
                <a:srgbClr val="000099"/>
              </a:solidFill>
              <a:latin typeface="Swis721 BlkCn BT" pitchFamily="34" charset="0"/>
            </a:endParaRPr>
          </a:p>
        </p:txBody>
      </p:sp>
      <p:sp>
        <p:nvSpPr>
          <p:cNvPr id="30" name="TextBox 29"/>
          <p:cNvSpPr txBox="1"/>
          <p:nvPr/>
        </p:nvSpPr>
        <p:spPr>
          <a:xfrm>
            <a:off x="4183310" y="1540825"/>
            <a:ext cx="2259806" cy="523220"/>
          </a:xfrm>
          <a:prstGeom prst="rect">
            <a:avLst/>
          </a:prstGeom>
          <a:noFill/>
        </p:spPr>
        <p:txBody>
          <a:bodyPr wrap="square" rtlCol="0">
            <a:spAutoFit/>
          </a:bodyPr>
          <a:lstStyle/>
          <a:p>
            <a:r>
              <a:rPr lang="en-US" sz="1400" b="1" dirty="0" smtClean="0">
                <a:solidFill>
                  <a:srgbClr val="000099"/>
                </a:solidFill>
                <a:latin typeface="Swis721 BlkCn BT" pitchFamily="34" charset="0"/>
              </a:rPr>
              <a:t>College of Liberal Arts</a:t>
            </a:r>
          </a:p>
          <a:p>
            <a:r>
              <a:rPr lang="en-US" sz="1400" b="1" dirty="0" smtClean="0">
                <a:solidFill>
                  <a:srgbClr val="000099"/>
                </a:solidFill>
                <a:latin typeface="Swis721 BlkCn BT" pitchFamily="34" charset="0"/>
              </a:rPr>
              <a:t>Relocation</a:t>
            </a:r>
            <a:endParaRPr lang="en-US" sz="1400" b="1" dirty="0">
              <a:solidFill>
                <a:srgbClr val="000099"/>
              </a:solidFill>
              <a:latin typeface="Swis721 BlkCn BT" pitchFamily="34" charset="0"/>
            </a:endParaRPr>
          </a:p>
        </p:txBody>
      </p:sp>
    </p:spTree>
    <p:extLst>
      <p:ext uri="{BB962C8B-B14F-4D97-AF65-F5344CB8AC3E}">
        <p14:creationId xmlns:p14="http://schemas.microsoft.com/office/powerpoint/2010/main" val="181557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42709" t="14310" r="5298" b="14579"/>
          <a:stretch/>
        </p:blipFill>
        <p:spPr>
          <a:xfrm>
            <a:off x="2019295" y="923637"/>
            <a:ext cx="5296682" cy="5597963"/>
          </a:xfrm>
          <a:prstGeom prst="rect">
            <a:avLst/>
          </a:prstGeom>
        </p:spPr>
      </p:pic>
      <p:sp>
        <p:nvSpPr>
          <p:cNvPr id="2" name="Slide Number Placeholder 1"/>
          <p:cNvSpPr>
            <a:spLocks noGrp="1"/>
          </p:cNvSpPr>
          <p:nvPr>
            <p:ph type="sldNum" sz="quarter" idx="12"/>
          </p:nvPr>
        </p:nvSpPr>
        <p:spPr>
          <a:xfrm>
            <a:off x="0" y="6414827"/>
            <a:ext cx="762000" cy="228600"/>
          </a:xfrm>
        </p:spPr>
        <p:txBody>
          <a:bodyPr/>
          <a:lstStyle/>
          <a:p>
            <a:fld id="{6F2BC74A-D98D-47E6-BFCD-EBAE3534361F}" type="slidenum">
              <a:rPr lang="en-US" smtClean="0"/>
              <a:pPr/>
              <a:t>9</a:t>
            </a:fld>
            <a:endParaRPr lang="en-US" dirty="0"/>
          </a:p>
        </p:txBody>
      </p:sp>
      <p:sp>
        <p:nvSpPr>
          <p:cNvPr id="17" name="Title 2"/>
          <p:cNvSpPr>
            <a:spLocks noGrp="1"/>
          </p:cNvSpPr>
          <p:nvPr>
            <p:ph type="title"/>
          </p:nvPr>
        </p:nvSpPr>
        <p:spPr>
          <a:xfrm>
            <a:off x="140327" y="1605"/>
            <a:ext cx="9003673" cy="912791"/>
          </a:xfrm>
          <a:solidFill>
            <a:schemeClr val="bg1"/>
          </a:solidFill>
        </p:spPr>
        <p:txBody>
          <a:bodyPr>
            <a:normAutofit fontScale="90000"/>
          </a:bodyPr>
          <a:lstStyle/>
          <a:p>
            <a:r>
              <a:rPr lang="en-US" sz="800" b="1" dirty="0" smtClean="0">
                <a:solidFill>
                  <a:srgbClr val="000099"/>
                </a:solidFill>
              </a:rPr>
              <a:t/>
            </a:r>
            <a:br>
              <a:rPr lang="en-US" sz="800" b="1" dirty="0" smtClean="0">
                <a:solidFill>
                  <a:srgbClr val="000099"/>
                </a:solidFill>
              </a:rPr>
            </a:br>
            <a:r>
              <a:rPr lang="en-US" sz="2800" b="1" dirty="0" smtClean="0">
                <a:solidFill>
                  <a:srgbClr val="000099"/>
                </a:solidFill>
              </a:rPr>
              <a:t>Replacement of Older Academic Buildings                          in the Core of Campus</a:t>
            </a:r>
            <a:endParaRPr lang="en-US" sz="2200" b="1" dirty="0">
              <a:solidFill>
                <a:srgbClr val="000099"/>
              </a:solidFill>
            </a:endParaRPr>
          </a:p>
        </p:txBody>
      </p:sp>
      <p:sp>
        <p:nvSpPr>
          <p:cNvPr id="26" name="TextBox 25"/>
          <p:cNvSpPr txBox="1"/>
          <p:nvPr/>
        </p:nvSpPr>
        <p:spPr>
          <a:xfrm>
            <a:off x="6127156" y="3352062"/>
            <a:ext cx="2204043" cy="523220"/>
          </a:xfrm>
          <a:prstGeom prst="rect">
            <a:avLst/>
          </a:prstGeom>
          <a:solidFill>
            <a:schemeClr val="bg1"/>
          </a:solidFill>
        </p:spPr>
        <p:txBody>
          <a:bodyPr wrap="square" rtlCol="0">
            <a:spAutoFit/>
          </a:bodyPr>
          <a:lstStyle/>
          <a:p>
            <a:r>
              <a:rPr lang="en-US" sz="1400" b="1" dirty="0" smtClean="0">
                <a:solidFill>
                  <a:srgbClr val="000099"/>
                </a:solidFill>
                <a:latin typeface="Swis721 BlkCn BT" pitchFamily="34" charset="0"/>
              </a:rPr>
              <a:t>College of Education</a:t>
            </a:r>
          </a:p>
          <a:p>
            <a:r>
              <a:rPr lang="en-US" sz="1400" b="1" dirty="0" smtClean="0">
                <a:solidFill>
                  <a:srgbClr val="000099"/>
                </a:solidFill>
                <a:latin typeface="Swis721 BlkCn BT" pitchFamily="34" charset="0"/>
              </a:rPr>
              <a:t>Relocation</a:t>
            </a:r>
            <a:endParaRPr lang="en-US" sz="1400" b="1" dirty="0">
              <a:solidFill>
                <a:srgbClr val="000099"/>
              </a:solidFill>
              <a:latin typeface="Swis721 BlkCn BT" pitchFamily="34" charset="0"/>
            </a:endParaRPr>
          </a:p>
        </p:txBody>
      </p:sp>
      <p:cxnSp>
        <p:nvCxnSpPr>
          <p:cNvPr id="4" name="Straight Connector 3"/>
          <p:cNvCxnSpPr/>
          <p:nvPr/>
        </p:nvCxnSpPr>
        <p:spPr>
          <a:xfrm>
            <a:off x="2134" y="8995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545711" y="3318193"/>
            <a:ext cx="522178" cy="5380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207976" y="4486594"/>
            <a:ext cx="522178" cy="53805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976960" y="4349021"/>
            <a:ext cx="2204043" cy="738664"/>
          </a:xfrm>
          <a:prstGeom prst="rect">
            <a:avLst/>
          </a:prstGeom>
          <a:solidFill>
            <a:schemeClr val="bg1"/>
          </a:solidFill>
        </p:spPr>
        <p:txBody>
          <a:bodyPr wrap="square" rtlCol="0">
            <a:spAutoFit/>
          </a:bodyPr>
          <a:lstStyle/>
          <a:p>
            <a:pPr algn="r"/>
            <a:r>
              <a:rPr lang="en-US" sz="1400" b="1" dirty="0" smtClean="0">
                <a:solidFill>
                  <a:srgbClr val="000099"/>
                </a:solidFill>
                <a:latin typeface="Swis721 BlkCn BT" pitchFamily="34" charset="0"/>
              </a:rPr>
              <a:t>School of Pharmacy</a:t>
            </a:r>
          </a:p>
          <a:p>
            <a:pPr algn="r"/>
            <a:r>
              <a:rPr lang="en-US" sz="1400" b="1" dirty="0" smtClean="0">
                <a:solidFill>
                  <a:srgbClr val="000099"/>
                </a:solidFill>
                <a:latin typeface="Swis721 BlkCn BT" pitchFamily="34" charset="0"/>
              </a:rPr>
              <a:t>School of Nursing</a:t>
            </a:r>
            <a:endParaRPr lang="en-US" sz="1400" b="1" dirty="0" smtClean="0">
              <a:solidFill>
                <a:srgbClr val="000099"/>
              </a:solidFill>
              <a:latin typeface="Swis721 BlkCn BT" pitchFamily="34" charset="0"/>
            </a:endParaRPr>
          </a:p>
          <a:p>
            <a:pPr algn="r"/>
            <a:r>
              <a:rPr lang="en-US" sz="1400" b="1" dirty="0" smtClean="0">
                <a:solidFill>
                  <a:srgbClr val="000099"/>
                </a:solidFill>
                <a:latin typeface="Swis721 BlkCn BT" pitchFamily="34" charset="0"/>
              </a:rPr>
              <a:t>Relocation</a:t>
            </a:r>
            <a:endParaRPr lang="en-US" sz="1400" b="1" dirty="0">
              <a:solidFill>
                <a:srgbClr val="000099"/>
              </a:solidFill>
              <a:latin typeface="Swis721 BlkCn BT" pitchFamily="34" charset="0"/>
            </a:endParaRPr>
          </a:p>
        </p:txBody>
      </p:sp>
    </p:spTree>
    <p:extLst>
      <p:ext uri="{BB962C8B-B14F-4D97-AF65-F5344CB8AC3E}">
        <p14:creationId xmlns:p14="http://schemas.microsoft.com/office/powerpoint/2010/main" val="355296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STDIR" val="G:\16601.00\Cad\3DM\Tasks\02-AUGUST\render"/>
  <p:tag name="ISPRING_RESOURCE_PATHS_HASH_2" val="4314e29aa92823d4bbfe03f744244182c4a2"/>
</p:tagLst>
</file>

<file path=ppt/tags/tag2.xml><?xml version="1.0" encoding="utf-8"?>
<p:tagLst xmlns:a="http://schemas.openxmlformats.org/drawingml/2006/main" xmlns:r="http://schemas.openxmlformats.org/officeDocument/2006/relationships" xmlns:p="http://schemas.openxmlformats.org/presentationml/2006/main">
  <p:tag name="POINT_WIDTH" val="703.9636"/>
  <p:tag name="POINT_HEIGHT" val="540.3273"/>
  <p:tag name="IMGPATH" val="G:\16601.00\Graphics\00_PPT\05_WS5\Future Land Use Diagrams\_0010_OVERLAPS.jpg"/>
  <p:tag name="IMGINFO" val="﻿&lt;?xml version=&quot;1.0&quot; encoding=&quot;utf-8&quot;?&gt;&lt;ImageInfo OptBytes=&quot;0&quot; OrigBytes=&quot;0&quot; User=&quot;ryork&quot; Quality=&quot;80&quot;&gt;&lt;OrigSize&gt;&lt;Width&gt;0&lt;/Width&gt;&lt;Height&gt;0&lt;/Height&gt;&lt;/OrigSize&gt;&lt;OptSize&gt;&lt;Width&gt;0&lt;/Width&gt;&lt;Height&gt;0&lt;/Height&gt;&lt;/OptSize&gt;&lt;LastUpdate&gt;2012-10-15T16:22:31.625661-04:00&lt;/LastUpdate&gt;&lt;/ImageInfo&gt;"/>
</p:tagLst>
</file>

<file path=ppt/tags/tag3.xml><?xml version="1.0" encoding="utf-8"?>
<p:tagLst xmlns:a="http://schemas.openxmlformats.org/drawingml/2006/main" xmlns:r="http://schemas.openxmlformats.org/officeDocument/2006/relationships" xmlns:p="http://schemas.openxmlformats.org/presentationml/2006/main">
  <p:tag name="POINT_WIDTH" val="703.9636"/>
  <p:tag name="POINT_HEIGHT" val="540.3273"/>
  <p:tag name="IMGPATH" val="G:\16601.00\Graphics\00_PPT\05_WS5\Future Land Use Diagrams\_0009_OUTLINES.jpg"/>
  <p:tag name="IMGINFO" val="﻿&lt;?xml version=&quot;1.0&quot; encoding=&quot;utf-8&quot;?&gt;&lt;ImageInfo OptBytes=&quot;0&quot; OrigBytes=&quot;0&quot; User=&quot;ryork&quot; Quality=&quot;80&quot;&gt;&lt;OrigSize&gt;&lt;Width&gt;0&lt;/Width&gt;&lt;Height&gt;0&lt;/Height&gt;&lt;/OrigSize&gt;&lt;OptSize&gt;&lt;Width&gt;0&lt;/Width&gt;&lt;Height&gt;0&lt;/Height&gt;&lt;/OptSize&gt;&lt;LastUpdate&gt;2012-10-15T16:22:19.6762908-04:00&lt;/LastUpdate&gt;&lt;/ImageInfo&gt;"/>
</p:tagLst>
</file>

<file path=ppt/tags/tag4.xml><?xml version="1.0" encoding="utf-8"?>
<p:tagLst xmlns:a="http://schemas.openxmlformats.org/drawingml/2006/main" xmlns:r="http://schemas.openxmlformats.org/officeDocument/2006/relationships" xmlns:p="http://schemas.openxmlformats.org/presentationml/2006/main">
  <p:tag name="POINT_WIDTH" val="703.9636"/>
  <p:tag name="POINT_HEIGHT" val="540.3273"/>
  <p:tag name="IMGPATH" val="G:\16601.00\Graphics\00_PPT\05_WS5\Future Land Use Diagrams\_0009_OUTLINES.jpg"/>
  <p:tag name="IMGINFO" val="﻿&lt;?xml version=&quot;1.0&quot; encoding=&quot;utf-8&quot;?&gt;&lt;ImageInfo OptBytes=&quot;0&quot; OrigBytes=&quot;0&quot; User=&quot;ryork&quot; Quality=&quot;80&quot;&gt;&lt;OrigSize&gt;&lt;Width&gt;0&lt;/Width&gt;&lt;Height&gt;0&lt;/Height&gt;&lt;/OrigSize&gt;&lt;OptSize&gt;&lt;Width&gt;0&lt;/Width&gt;&lt;Height&gt;0&lt;/Height&gt;&lt;/OptSize&gt;&lt;LastUpdate&gt;2012-10-15T16:22:19.6762908-04:00&lt;/LastUpdate&gt;&lt;/ImageInfo&gt;"/>
</p:tagLst>
</file>

<file path=ppt/tags/tag5.xml><?xml version="1.0" encoding="utf-8"?>
<p:tagLst xmlns:a="http://schemas.openxmlformats.org/drawingml/2006/main" xmlns:r="http://schemas.openxmlformats.org/officeDocument/2006/relationships" xmlns:p="http://schemas.openxmlformats.org/presentationml/2006/main">
  <p:tag name="POINT_WIDTH" val="703.9636"/>
  <p:tag name="POINT_HEIGHT" val="540.3273"/>
  <p:tag name="IMGPATH" val="G:\16601.00\Graphics\00_PPT\05_WS5\Future Land Use Diagrams\_0009_OUTLINES.jpg"/>
  <p:tag name="IMGINFO" val="﻿&lt;?xml version=&quot;1.0&quot; encoding=&quot;utf-8&quot;?&gt;&lt;ImageInfo OptBytes=&quot;0&quot; OrigBytes=&quot;0&quot; User=&quot;ryork&quot; Quality=&quot;80&quot;&gt;&lt;OrigSize&gt;&lt;Width&gt;0&lt;/Width&gt;&lt;Height&gt;0&lt;/Height&gt;&lt;/OrigSize&gt;&lt;OptSize&gt;&lt;Width&gt;0&lt;/Width&gt;&lt;Height&gt;0&lt;/Height&gt;&lt;/OptSize&gt;&lt;LastUpdate&gt;2012-10-15T16:22:19.6762908-04:00&lt;/LastUpdate&gt;&lt;/Imag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8409</TotalTime>
  <Words>1288</Words>
  <Application>Microsoft Office PowerPoint</Application>
  <PresentationFormat>On-screen Show (4:3)</PresentationFormat>
  <Paragraphs>323</Paragraphs>
  <Slides>25</Slides>
  <Notes>16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 Campus Master Update for University Senate                  Outline</vt:lpstr>
      <vt:lpstr>PowerPoint Presentation</vt:lpstr>
      <vt:lpstr> Central Classroom Facility Site Locations</vt:lpstr>
      <vt:lpstr> Option 1: Single CCF Facility @ Parker/Allison Impact on Overall Campus Core</vt:lpstr>
      <vt:lpstr> Option 5: Split CCF Facility @ Parker/Allison + Library Impact on Overall Campus Core</vt:lpstr>
      <vt:lpstr> Option 5: Split CCF Facility @ Parker/Allison + Library Impact on Overall Campus Core</vt:lpstr>
      <vt:lpstr> Replacement of Older Academic Buildings                          in the Core of Campus</vt:lpstr>
      <vt:lpstr> Replacement of Older Academic Buildings                          in the Core of Campus</vt:lpstr>
      <vt:lpstr> Health Science Campus Proposed Location</vt:lpstr>
      <vt:lpstr> Health Science Campus Proposed Location</vt:lpstr>
      <vt:lpstr> Health Science Campus Proposed Location</vt:lpstr>
      <vt:lpstr> Options for Proposed Land Use Requirements Being Addressed in the Campus Master Plan 2012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Space Requirement Summary:   Auburn Main Campus</vt:lpstr>
      <vt:lpstr>Space Requirement Summary:   By College/School</vt:lpstr>
      <vt:lpstr>College/School Space Priority Areas</vt:lpstr>
      <vt:lpstr>College/School Space Priority Areas (cont.)</vt:lpstr>
      <vt:lpstr>College/School Space Priority Areas (cont.)</vt:lpstr>
    </vt:vector>
  </TitlesOfParts>
  <Company>Sasaki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Brigham</dc:creator>
  <cp:lastModifiedBy>Daniel King</cp:lastModifiedBy>
  <cp:revision>593</cp:revision>
  <cp:lastPrinted>2012-11-06T18:42:08Z</cp:lastPrinted>
  <dcterms:created xsi:type="dcterms:W3CDTF">2012-06-25T21:09:02Z</dcterms:created>
  <dcterms:modified xsi:type="dcterms:W3CDTF">2012-11-06T20:05:20Z</dcterms:modified>
</cp:coreProperties>
</file>