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75" r:id="rId2"/>
    <p:sldId id="268" r:id="rId3"/>
    <p:sldId id="269" r:id="rId4"/>
    <p:sldId id="297" r:id="rId5"/>
    <p:sldId id="287" r:id="rId6"/>
    <p:sldId id="276" r:id="rId7"/>
    <p:sldId id="299" r:id="rId8"/>
    <p:sldId id="298" r:id="rId9"/>
    <p:sldId id="262" r:id="rId10"/>
    <p:sldId id="300" r:id="rId11"/>
    <p:sldId id="261" r:id="rId12"/>
    <p:sldId id="259" r:id="rId13"/>
    <p:sldId id="301" r:id="rId14"/>
    <p:sldId id="305" r:id="rId15"/>
    <p:sldId id="285" r:id="rId16"/>
    <p:sldId id="279" r:id="rId17"/>
    <p:sldId id="302" r:id="rId18"/>
    <p:sldId id="296" r:id="rId19"/>
    <p:sldId id="283" r:id="rId20"/>
    <p:sldId id="303" r:id="rId21"/>
    <p:sldId id="304" r:id="rId22"/>
    <p:sldId id="286" r:id="rId23"/>
    <p:sldId id="284" r:id="rId24"/>
    <p:sldId id="273" r:id="rId25"/>
    <p:sldId id="256" r:id="rId26"/>
    <p:sldId id="289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clrMode="bw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95" d="100"/>
          <a:sy n="95" d="100"/>
        </p:scale>
        <p:origin x="-120" y="-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DE8E3-17B4-8A40-AA93-60B84638BD36}" type="datetimeFigureOut">
              <a:rPr lang="en-US" smtClean="0"/>
              <a:t>5/31/13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F11AD-926C-E745-A41D-E8A3EB218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1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DF90A-9B8E-6C42-9904-5EF72FF5ED3A}" type="datetimeFigureOut">
              <a:rPr lang="en-US" smtClean="0"/>
              <a:t>5/31/13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C5B39-AE56-754B-978F-3F553B5AB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233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should we coordinate brand messaging? Why now?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Competition for high-ability students, donor contributions, alumni involvement, and qualified faculty is greater than ever before. By coordinating our messages, the reputation of Auburn University becomes more clear and strong. A unified message will have greater recall among our audiences than many scattered messages.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C5B39-AE56-754B-978F-3F553B5AB1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81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C5B39-AE56-754B-978F-3F553B5AB1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0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recommendations: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 the creative, make bold, not boastful, statements.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attract students from beyond the region, the University must be seen as an academic powerhouse 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well 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“spirit,” “values” or “family” powerhouse.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Bundle strengths, especially in academics and research – to tell a larger “more than the sum of their parts” story.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Leverage success stories of alumni.</a:t>
            </a:r>
          </a:p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C5B39-AE56-754B-978F-3F553B5AB1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31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National Gravitas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Message: Auburn is a top national public university with rankings to back up the claim.</a:t>
            </a: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Academic Muscle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Message: Many of Auburn’s academic programs have stellar rankings and accolades that allow students to excel in their chosen fields and learn from the best.</a:t>
            </a: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 Wow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Message: Auburn is making a difference in providing solutions to some of the world’s most pressing problems.</a:t>
            </a: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Outcomes (ROI)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Message: An Auburn University education, student experience and mentoring provide the skills and strategies to turn career dreams into realities.</a:t>
            </a: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Family/Spirit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Message: The strong traditions and school spirit create a bond among those who attend Auburn, considering all students and alumni to be members of the Auburn Family and appropriately greeted with the phrase “War Eagle.”</a:t>
            </a: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Outreach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Message: As a prominent part of our land-grant mission, Auburn is committed to sharing knowledge and providing volunteer hours to benefit humanity locally and worldwide.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C5B39-AE56-754B-978F-3F553B5AB1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91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Test advertisement for Spring issue</a:t>
            </a:r>
            <a:r>
              <a:rPr lang="en-US" baseline="0" dirty="0" smtClean="0"/>
              <a:t> of Auburn Magazine. Used to test recall and messaging with online survey.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C5B39-AE56-754B-978F-3F553B5AB1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165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C5B39-AE56-754B-978F-3F553B5AB1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91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Family, tradition,</a:t>
            </a:r>
            <a:r>
              <a:rPr lang="en-US" baseline="0" dirty="0" smtClean="0"/>
              <a:t> and the values of the Auburn Creed remain an important message to many of our key audiences.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C5B39-AE56-754B-978F-3F553B5AB1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84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Mock ups of Chronicle</a:t>
            </a:r>
            <a:r>
              <a:rPr lang="en-US" baseline="0" dirty="0" smtClean="0"/>
              <a:t> of Higher Ed campaign. Will development with Human Resources.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C5B39-AE56-754B-978F-3F553B5AB1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28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48A69-A33A-3C40-9902-7641686BFD1F}" type="datetimeFigureOut">
              <a:rPr lang="en-US" smtClean="0"/>
              <a:t>5/31/13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F7DB0-F680-6C48-9B66-6601476D8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39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48A69-A33A-3C40-9902-7641686BFD1F}" type="datetimeFigureOut">
              <a:rPr lang="en-US" smtClean="0"/>
              <a:t>5/31/13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F7DB0-F680-6C48-9B66-6601476D8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06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48A69-A33A-3C40-9902-7641686BFD1F}" type="datetimeFigureOut">
              <a:rPr lang="en-US" smtClean="0"/>
              <a:t>5/31/13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F7DB0-F680-6C48-9B66-6601476D8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81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48A69-A33A-3C40-9902-7641686BFD1F}" type="datetimeFigureOut">
              <a:rPr lang="en-US" smtClean="0"/>
              <a:t>5/31/13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F7DB0-F680-6C48-9B66-6601476D8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39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48A69-A33A-3C40-9902-7641686BFD1F}" type="datetimeFigureOut">
              <a:rPr lang="en-US" smtClean="0"/>
              <a:t>5/31/13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F7DB0-F680-6C48-9B66-6601476D8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18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48A69-A33A-3C40-9902-7641686BFD1F}" type="datetimeFigureOut">
              <a:rPr lang="en-US" smtClean="0"/>
              <a:t>5/31/13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F7DB0-F680-6C48-9B66-6601476D8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90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48A69-A33A-3C40-9902-7641686BFD1F}" type="datetimeFigureOut">
              <a:rPr lang="en-US" smtClean="0"/>
              <a:t>5/31/13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F7DB0-F680-6C48-9B66-6601476D8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78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48A69-A33A-3C40-9902-7641686BFD1F}" type="datetimeFigureOut">
              <a:rPr lang="en-US" smtClean="0"/>
              <a:t>5/31/13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F7DB0-F680-6C48-9B66-6601476D8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23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48A69-A33A-3C40-9902-7641686BFD1F}" type="datetimeFigureOut">
              <a:rPr lang="en-US" smtClean="0"/>
              <a:t>5/31/13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F7DB0-F680-6C48-9B66-6601476D8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5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48A69-A33A-3C40-9902-7641686BFD1F}" type="datetimeFigureOut">
              <a:rPr lang="en-US" smtClean="0"/>
              <a:t>5/31/13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F7DB0-F680-6C48-9B66-6601476D8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51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48A69-A33A-3C40-9902-7641686BFD1F}" type="datetimeFigureOut">
              <a:rPr lang="en-US" smtClean="0"/>
              <a:t>5/31/13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F7DB0-F680-6C48-9B66-6601476D8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45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48A69-A33A-3C40-9902-7641686BFD1F}" type="datetimeFigureOut">
              <a:rPr lang="en-US" smtClean="0"/>
              <a:t>5/31/13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F7DB0-F680-6C48-9B66-6601476D8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9845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Strengthening the Auburn Brand:</a:t>
            </a:r>
            <a:br>
              <a:rPr lang="en-US" dirty="0" smtClean="0"/>
            </a:br>
            <a:r>
              <a:rPr lang="en-US" dirty="0" smtClean="0"/>
              <a:t>Coordinating Marketing Messages</a:t>
            </a:r>
            <a:endParaRPr lang="en-US" dirty="0"/>
          </a:p>
        </p:txBody>
      </p:sp>
      <p:pic>
        <p:nvPicPr>
          <p:cNvPr id="4" name="Picture 3" descr="AU_Tower_H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35" y="5762663"/>
            <a:ext cx="2437480" cy="96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65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04365"/>
            <a:ext cx="7772400" cy="1470025"/>
          </a:xfrm>
        </p:spPr>
        <p:txBody>
          <a:bodyPr/>
          <a:lstStyle/>
          <a:p>
            <a:r>
              <a:rPr lang="en-US" dirty="0" smtClean="0"/>
              <a:t>Reach for Auburn Messages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0185" y="2231548"/>
            <a:ext cx="8280624" cy="4146992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dirty="0"/>
              <a:t>This Week at AU		Students			</a:t>
            </a:r>
            <a:r>
              <a:rPr lang="en-US" dirty="0" smtClean="0"/>
              <a:t>25,000 </a:t>
            </a:r>
            <a:r>
              <a:rPr lang="en-US" dirty="0"/>
              <a:t>weekly</a:t>
            </a:r>
          </a:p>
          <a:p>
            <a:pPr algn="l"/>
            <a:r>
              <a:rPr lang="en-US" dirty="0"/>
              <a:t>Commons			</a:t>
            </a:r>
            <a:r>
              <a:rPr lang="en-US" dirty="0" smtClean="0"/>
              <a:t>	Alumni</a:t>
            </a:r>
            <a:r>
              <a:rPr lang="en-US" dirty="0"/>
              <a:t>			</a:t>
            </a:r>
            <a:r>
              <a:rPr lang="en-US" dirty="0" smtClean="0"/>
              <a:t>120,000 </a:t>
            </a:r>
            <a:r>
              <a:rPr lang="en-US" dirty="0"/>
              <a:t>monthly</a:t>
            </a:r>
          </a:p>
          <a:p>
            <a:pPr algn="l"/>
            <a:r>
              <a:rPr lang="en-US" dirty="0"/>
              <a:t>Auburn Homepage	</a:t>
            </a:r>
            <a:r>
              <a:rPr lang="en-US" dirty="0" smtClean="0"/>
              <a:t>All </a:t>
            </a:r>
            <a:r>
              <a:rPr lang="en-US" dirty="0"/>
              <a:t>audiences		</a:t>
            </a:r>
            <a:r>
              <a:rPr lang="en-US" dirty="0" smtClean="0"/>
              <a:t>2.5 </a:t>
            </a:r>
            <a:r>
              <a:rPr lang="en-US" dirty="0"/>
              <a:t>million monthly</a:t>
            </a:r>
          </a:p>
          <a:p>
            <a:pPr algn="l"/>
            <a:r>
              <a:rPr lang="en-US" dirty="0"/>
              <a:t>Facebook			</a:t>
            </a:r>
            <a:r>
              <a:rPr lang="en-US" dirty="0" smtClean="0"/>
              <a:t>	All </a:t>
            </a:r>
            <a:r>
              <a:rPr lang="en-US" dirty="0"/>
              <a:t>audiences		</a:t>
            </a:r>
            <a:r>
              <a:rPr lang="en-US" dirty="0" smtClean="0"/>
              <a:t>271,482 </a:t>
            </a:r>
            <a:r>
              <a:rPr lang="en-US" dirty="0"/>
              <a:t>likes</a:t>
            </a:r>
          </a:p>
          <a:p>
            <a:pPr algn="l"/>
            <a:r>
              <a:rPr lang="en-US" dirty="0"/>
              <a:t>Twitter			</a:t>
            </a:r>
            <a:r>
              <a:rPr lang="en-US" dirty="0" smtClean="0"/>
              <a:t>	All </a:t>
            </a:r>
            <a:r>
              <a:rPr lang="en-US" dirty="0"/>
              <a:t>audiences		</a:t>
            </a:r>
            <a:r>
              <a:rPr lang="en-US" dirty="0" smtClean="0"/>
              <a:t>34,877 </a:t>
            </a:r>
            <a:r>
              <a:rPr lang="en-US" dirty="0"/>
              <a:t>followers</a:t>
            </a:r>
          </a:p>
          <a:p>
            <a:pPr algn="l"/>
            <a:r>
              <a:rPr lang="en-US" dirty="0" err="1"/>
              <a:t>WireEagle</a:t>
            </a:r>
            <a:r>
              <a:rPr lang="en-US" dirty="0"/>
              <a:t>			</a:t>
            </a:r>
            <a:r>
              <a:rPr lang="en-US" dirty="0" smtClean="0"/>
              <a:t>	All </a:t>
            </a:r>
            <a:r>
              <a:rPr lang="en-US" dirty="0"/>
              <a:t>audiences		</a:t>
            </a:r>
            <a:r>
              <a:rPr lang="en-US" dirty="0" smtClean="0"/>
              <a:t>7,274 </a:t>
            </a:r>
            <a:r>
              <a:rPr lang="en-US" dirty="0"/>
              <a:t>subscribers</a:t>
            </a:r>
          </a:p>
          <a:p>
            <a:pPr algn="l"/>
            <a:r>
              <a:rPr lang="en-US" dirty="0"/>
              <a:t>YouTube Channel		All audiences		</a:t>
            </a:r>
            <a:r>
              <a:rPr lang="en-US" dirty="0" smtClean="0"/>
              <a:t>2,343 </a:t>
            </a:r>
            <a:r>
              <a:rPr lang="en-US" dirty="0"/>
              <a:t>subscribers										</a:t>
            </a:r>
            <a:r>
              <a:rPr lang="en-US" dirty="0" smtClean="0"/>
              <a:t>	1.42 </a:t>
            </a:r>
            <a:r>
              <a:rPr lang="en-US" dirty="0"/>
              <a:t>million views</a:t>
            </a:r>
          </a:p>
        </p:txBody>
      </p:sp>
      <p:pic>
        <p:nvPicPr>
          <p:cNvPr id="4" name="Picture 3" descr="AU_Tower_H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35" y="5762663"/>
            <a:ext cx="2437480" cy="96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30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A only ad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20" y="851110"/>
            <a:ext cx="4321697" cy="5221250"/>
          </a:xfrm>
          <a:prstGeom prst="rect">
            <a:avLst/>
          </a:prstGeom>
        </p:spPr>
      </p:pic>
      <p:pic>
        <p:nvPicPr>
          <p:cNvPr id="3" name="Picture 2" descr="famil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571" y="845016"/>
            <a:ext cx="4326741" cy="522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43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cily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79"/>
            <a:ext cx="3888234" cy="2704858"/>
          </a:xfrm>
          <a:prstGeom prst="rect">
            <a:avLst/>
          </a:prstGeom>
        </p:spPr>
      </p:pic>
      <p:pic>
        <p:nvPicPr>
          <p:cNvPr id="3" name="Picture 2" descr="David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210" y="2166124"/>
            <a:ext cx="3775296" cy="2626293"/>
          </a:xfrm>
          <a:prstGeom prst="rect">
            <a:avLst/>
          </a:prstGeom>
        </p:spPr>
      </p:pic>
      <p:pic>
        <p:nvPicPr>
          <p:cNvPr id="5" name="Picture 4" descr="Elizabeth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700" y="4256957"/>
            <a:ext cx="3710300" cy="258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57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3-05-31 at 2.46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120" y="0"/>
            <a:ext cx="6914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99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5-31 at 2.46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806" y="0"/>
            <a:ext cx="6877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58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Recruitment Examples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This is Auburn.</a:t>
            </a:r>
            <a:endParaRPr lang="en-US" dirty="0"/>
          </a:p>
        </p:txBody>
      </p:sp>
      <p:pic>
        <p:nvPicPr>
          <p:cNvPr id="4" name="Picture 3" descr="AU_Tower_H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35" y="5762663"/>
            <a:ext cx="2437480" cy="96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76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5-31 at 2.31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6995"/>
            <a:ext cx="9144000" cy="456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18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missions_ad[1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17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missions_ad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018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urcamp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58" y="547596"/>
            <a:ext cx="8809444" cy="570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79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and 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1715" y="1600200"/>
            <a:ext cx="8182284" cy="502910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Image research study by </a:t>
            </a:r>
            <a:r>
              <a:rPr lang="en-US" dirty="0" err="1" smtClean="0"/>
              <a:t>SimpsonScarborough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Brand steering committee</a:t>
            </a:r>
          </a:p>
          <a:p>
            <a:pPr marL="0" indent="0">
              <a:buNone/>
            </a:pPr>
            <a:r>
              <a:rPr lang="en-US" dirty="0" smtClean="0"/>
              <a:t>Messaging recommendations</a:t>
            </a:r>
          </a:p>
          <a:p>
            <a:pPr marL="0" indent="0">
              <a:buNone/>
            </a:pPr>
            <a:r>
              <a:rPr lang="en-US" dirty="0" smtClean="0"/>
              <a:t>Identify key partners for central communications:</a:t>
            </a:r>
          </a:p>
          <a:p>
            <a:pPr marL="457200" lvl="1" indent="0">
              <a:buNone/>
            </a:pPr>
            <a:r>
              <a:rPr lang="en-US" dirty="0" smtClean="0"/>
              <a:t>Enrollment Management</a:t>
            </a:r>
          </a:p>
          <a:p>
            <a:pPr marL="457200" lvl="1" indent="0">
              <a:buNone/>
            </a:pPr>
            <a:r>
              <a:rPr lang="en-US" dirty="0" smtClean="0"/>
              <a:t>Development</a:t>
            </a:r>
          </a:p>
          <a:p>
            <a:pPr marL="0" indent="0">
              <a:buNone/>
            </a:pPr>
            <a:r>
              <a:rPr lang="en-US" dirty="0" smtClean="0"/>
              <a:t>Develop creative messaging platform – ongoing</a:t>
            </a:r>
          </a:p>
          <a:p>
            <a:pPr marL="0" indent="0">
              <a:buNone/>
            </a:pPr>
            <a:r>
              <a:rPr lang="en-US" dirty="0" smtClean="0"/>
              <a:t>Final testing phase – current stage</a:t>
            </a:r>
          </a:p>
          <a:p>
            <a:pPr marL="0" indent="0">
              <a:buNone/>
            </a:pPr>
            <a:r>
              <a:rPr lang="en-US" dirty="0" smtClean="0"/>
              <a:t>Implementation – Summer </a:t>
            </a:r>
            <a:r>
              <a:rPr lang="en-US" dirty="0" smtClean="0"/>
              <a:t>2013</a:t>
            </a:r>
          </a:p>
          <a:p>
            <a:pPr marL="0" indent="0">
              <a:buNone/>
            </a:pPr>
            <a:r>
              <a:rPr lang="en-US" dirty="0" smtClean="0"/>
              <a:t>Brand inspiration book/ambassadors program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43510" y="5771676"/>
            <a:ext cx="99496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Current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747226" y="2641795"/>
            <a:ext cx="257643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Completed  2012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71178" y="4620599"/>
            <a:ext cx="1208563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Complete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88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5-31 at 2.31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460" y="0"/>
            <a:ext cx="4457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9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5-31 at 2.32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421" y="0"/>
            <a:ext cx="5310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5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isisabillbo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267" y="26188"/>
            <a:ext cx="4880971" cy="3348041"/>
          </a:xfrm>
          <a:prstGeom prst="rect">
            <a:avLst/>
          </a:prstGeom>
        </p:spPr>
      </p:pic>
      <p:pic>
        <p:nvPicPr>
          <p:cNvPr id="3" name="Picture 2" descr="thisisabu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85" y="3483012"/>
            <a:ext cx="5855399" cy="337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15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Development Example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This is Auburn.</a:t>
            </a:r>
            <a:endParaRPr lang="en-US" dirty="0"/>
          </a:p>
        </p:txBody>
      </p:sp>
      <p:pic>
        <p:nvPicPr>
          <p:cNvPr id="4" name="Picture 3" descr="AU_Tower_H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35" y="5762663"/>
            <a:ext cx="2437480" cy="96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84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Creating a Complementary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Campaign </a:t>
            </a:r>
            <a:r>
              <a:rPr lang="en-US" dirty="0"/>
              <a:t>Brand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018632"/>
            <a:ext cx="8507811" cy="4107531"/>
          </a:xfrm>
        </p:spPr>
        <p:txBody>
          <a:bodyPr/>
          <a:lstStyle/>
          <a:p>
            <a:r>
              <a:rPr lang="en-US" dirty="0" smtClean="0"/>
              <a:t>Identify a coordinated tagline for campaign.</a:t>
            </a:r>
          </a:p>
          <a:p>
            <a:r>
              <a:rPr lang="en-US" dirty="0" smtClean="0"/>
              <a:t>Continue </a:t>
            </a:r>
            <a:r>
              <a:rPr lang="en-US" dirty="0" smtClean="0"/>
              <a:t>to identify and promote the best of the Auburn Family – faculty, students, and alumni.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AU_Tower_H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35" y="5762663"/>
            <a:ext cx="2437480" cy="96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57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cov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412" y="292598"/>
            <a:ext cx="4711700" cy="628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07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36322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This is Auburn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auburn.edu</a:t>
            </a:r>
            <a:r>
              <a:rPr lang="en-US" dirty="0"/>
              <a:t>/</a:t>
            </a:r>
            <a:r>
              <a:rPr lang="en-US" dirty="0" err="1"/>
              <a:t>thisisauburn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#</a:t>
            </a:r>
            <a:r>
              <a:rPr lang="en-US" dirty="0" err="1"/>
              <a:t>thisisauburn</a:t>
            </a:r>
            <a:r>
              <a:rPr lang="en-US" b="1" dirty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thisis@auburn.edu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 descr="AU_Tower_H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35" y="5762663"/>
            <a:ext cx="2437480" cy="96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94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Branding </a:t>
            </a:r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20651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Follow </a:t>
            </a:r>
            <a:r>
              <a:rPr lang="en-US" dirty="0" smtClean="0"/>
              <a:t>recommendations and make decisions informed by </a:t>
            </a:r>
            <a:r>
              <a:rPr lang="en-US" dirty="0" err="1" smtClean="0"/>
              <a:t>SimpsonScarborough</a:t>
            </a:r>
            <a:r>
              <a:rPr lang="en-US" dirty="0" smtClean="0"/>
              <a:t> research</a:t>
            </a:r>
            <a:r>
              <a:rPr lang="en-US" dirty="0" smtClean="0"/>
              <a:t>.</a:t>
            </a:r>
          </a:p>
          <a:p>
            <a:r>
              <a:rPr lang="en-US" dirty="0" smtClean="0"/>
              <a:t>Showcase </a:t>
            </a:r>
            <a:r>
              <a:rPr lang="en-US" dirty="0"/>
              <a:t>Auburn’s strengths, qualities, </a:t>
            </a:r>
            <a:br>
              <a:rPr lang="en-US" dirty="0"/>
            </a:br>
            <a:r>
              <a:rPr lang="en-US" dirty="0"/>
              <a:t>and values in an authentic </a:t>
            </a:r>
            <a:r>
              <a:rPr lang="en-US" dirty="0" smtClean="0"/>
              <a:t>manner.</a:t>
            </a:r>
          </a:p>
          <a:p>
            <a:r>
              <a:rPr lang="en-US" dirty="0" smtClean="0"/>
              <a:t>Set </a:t>
            </a:r>
            <a:r>
              <a:rPr lang="en-US" dirty="0" smtClean="0"/>
              <a:t>the stage for the comprehensive campaign </a:t>
            </a:r>
            <a:br>
              <a:rPr lang="en-US" dirty="0" smtClean="0"/>
            </a:br>
            <a:r>
              <a:rPr lang="en-US" dirty="0" smtClean="0"/>
              <a:t>by showing Auburn’s impact on the state, </a:t>
            </a:r>
            <a:br>
              <a:rPr lang="en-US" dirty="0" smtClean="0"/>
            </a:br>
            <a:r>
              <a:rPr lang="en-US" dirty="0" smtClean="0"/>
              <a:t>nation, and world.</a:t>
            </a:r>
          </a:p>
          <a:p>
            <a:r>
              <a:rPr lang="en-US" dirty="0" smtClean="0"/>
              <a:t>Select features based on leadership and vision, which donors desire to see.</a:t>
            </a:r>
          </a:p>
          <a:p>
            <a:r>
              <a:rPr lang="en-US" dirty="0" smtClean="0"/>
              <a:t>Provide units joining with a flexible and simple messaging platform. </a:t>
            </a:r>
          </a:p>
          <a:p>
            <a:endParaRPr lang="en-US" dirty="0"/>
          </a:p>
        </p:txBody>
      </p:sp>
      <p:pic>
        <p:nvPicPr>
          <p:cNvPr id="4" name="Picture 3" descr="AU_Tower_H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35" y="5762663"/>
            <a:ext cx="2437480" cy="96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51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Partners: Common Branding Theme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Admissions and Recruitment</a:t>
            </a:r>
          </a:p>
          <a:p>
            <a:r>
              <a:rPr lang="en-US" dirty="0" smtClean="0"/>
              <a:t>Development: comprehensive campaign</a:t>
            </a:r>
          </a:p>
          <a:p>
            <a:r>
              <a:rPr lang="en-US" dirty="0" smtClean="0"/>
              <a:t>NCAA spot and general reputation advertising</a:t>
            </a:r>
          </a:p>
          <a:p>
            <a:r>
              <a:rPr lang="en-US" dirty="0" smtClean="0"/>
              <a:t>Athletics</a:t>
            </a:r>
          </a:p>
          <a:p>
            <a:r>
              <a:rPr lang="en-US" dirty="0" smtClean="0"/>
              <a:t>Student Affairs</a:t>
            </a:r>
          </a:p>
          <a:p>
            <a:r>
              <a:rPr lang="en-US" dirty="0" smtClean="0"/>
              <a:t>Human Resources</a:t>
            </a:r>
          </a:p>
          <a:p>
            <a:r>
              <a:rPr lang="en-US" dirty="0" smtClean="0"/>
              <a:t>Alumni Affairs</a:t>
            </a:r>
          </a:p>
          <a:p>
            <a:r>
              <a:rPr lang="en-US" dirty="0" smtClean="0"/>
              <a:t>Office of the </a:t>
            </a:r>
            <a:r>
              <a:rPr lang="en-US" dirty="0" smtClean="0"/>
              <a:t>Provost and Colleges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AU_Tower_H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35" y="5762663"/>
            <a:ext cx="2437480" cy="96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421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Message Platform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This is Auburn.</a:t>
            </a:r>
            <a:endParaRPr lang="en-US" dirty="0"/>
          </a:p>
        </p:txBody>
      </p:sp>
      <p:pic>
        <p:nvPicPr>
          <p:cNvPr id="4" name="Picture 3" descr="AU_Tower_H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35" y="5762663"/>
            <a:ext cx="2437480" cy="96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55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Plug in Words and Phrases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326256"/>
            <a:ext cx="91440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b="1" dirty="0" smtClean="0"/>
              <a:t>Future</a:t>
            </a:r>
            <a:r>
              <a:rPr lang="en-US" dirty="0" smtClean="0"/>
              <a:t>	</a:t>
            </a:r>
            <a:r>
              <a:rPr lang="en-US" sz="2400" dirty="0" smtClean="0"/>
              <a:t>Momentum</a:t>
            </a:r>
            <a:r>
              <a:rPr lang="en-US" dirty="0" smtClean="0"/>
              <a:t>	</a:t>
            </a:r>
            <a:r>
              <a:rPr lang="en-US" sz="4400" dirty="0" smtClean="0"/>
              <a:t>Vision</a:t>
            </a:r>
            <a:r>
              <a:rPr lang="en-US" dirty="0" smtClean="0"/>
              <a:t>	</a:t>
            </a:r>
            <a:r>
              <a:rPr lang="en-US" sz="3600" i="1" dirty="0" smtClean="0"/>
              <a:t>Promise</a:t>
            </a:r>
            <a:r>
              <a:rPr lang="en-US" dirty="0" smtClean="0"/>
              <a:t>		</a:t>
            </a:r>
            <a:r>
              <a:rPr lang="en-US" sz="2800" dirty="0" smtClean="0"/>
              <a:t>Success</a:t>
            </a:r>
            <a:endParaRPr lang="en-US" sz="2800" dirty="0"/>
          </a:p>
          <a:p>
            <a:pPr marL="0" indent="0">
              <a:buNone/>
            </a:pPr>
            <a:r>
              <a:rPr lang="en-US" dirty="0" smtClean="0"/>
              <a:t>   Forever	</a:t>
            </a:r>
            <a:r>
              <a:rPr lang="en-US" sz="2000" i="1" dirty="0" smtClean="0"/>
              <a:t>Commitment		</a:t>
            </a:r>
            <a:r>
              <a:rPr lang="en-US" dirty="0" smtClean="0"/>
              <a:t>Family	</a:t>
            </a:r>
            <a:r>
              <a:rPr lang="en-US" b="1" dirty="0" smtClean="0"/>
              <a:t>Tradition</a:t>
            </a:r>
            <a:r>
              <a:rPr lang="en-US" dirty="0" smtClean="0"/>
              <a:t>	</a:t>
            </a:r>
            <a:r>
              <a:rPr lang="en-US" sz="4400" dirty="0" smtClean="0"/>
              <a:t>Honor</a:t>
            </a:r>
          </a:p>
          <a:p>
            <a:pPr marL="0" indent="0">
              <a:buNone/>
            </a:pPr>
            <a:r>
              <a:rPr lang="en-US" dirty="0" smtClean="0"/>
              <a:t>Prestige		</a:t>
            </a:r>
            <a:r>
              <a:rPr lang="en-US" sz="4400" dirty="0" smtClean="0"/>
              <a:t>Value</a:t>
            </a:r>
            <a:r>
              <a:rPr lang="en-US" dirty="0" smtClean="0"/>
              <a:t>	   Real	</a:t>
            </a:r>
            <a:r>
              <a:rPr lang="en-US" i="1" dirty="0" smtClean="0"/>
              <a:t>Choice</a:t>
            </a:r>
            <a:r>
              <a:rPr lang="en-US" dirty="0" smtClean="0"/>
              <a:t>	Modern		Life</a:t>
            </a:r>
          </a:p>
          <a:p>
            <a:pPr marL="0" indent="0">
              <a:buNone/>
            </a:pPr>
            <a:r>
              <a:rPr lang="en-US" b="1" dirty="0" smtClean="0"/>
              <a:t>    Smart</a:t>
            </a:r>
            <a:r>
              <a:rPr lang="en-US" dirty="0" smtClean="0"/>
              <a:t>	</a:t>
            </a:r>
            <a:r>
              <a:rPr lang="en-US" sz="2400" dirty="0" smtClean="0"/>
              <a:t>Progress</a:t>
            </a:r>
            <a:r>
              <a:rPr lang="en-US" dirty="0" smtClean="0"/>
              <a:t>	</a:t>
            </a:r>
            <a:r>
              <a:rPr lang="en-US" b="1" i="1" dirty="0" smtClean="0"/>
              <a:t>Power</a:t>
            </a:r>
            <a:r>
              <a:rPr lang="en-US" dirty="0" smtClean="0"/>
              <a:t>	</a:t>
            </a:r>
            <a:r>
              <a:rPr lang="en-US" sz="5400" dirty="0" smtClean="0"/>
              <a:t>Home</a:t>
            </a:r>
            <a:r>
              <a:rPr lang="en-US" dirty="0" smtClean="0"/>
              <a:t>	  </a:t>
            </a:r>
            <a:r>
              <a:rPr lang="en-US" sz="3600" b="1" dirty="0" smtClean="0"/>
              <a:t>Knowledge</a:t>
            </a:r>
          </a:p>
          <a:p>
            <a:pPr marL="0" indent="0">
              <a:buNone/>
            </a:pPr>
            <a:r>
              <a:rPr lang="en-US" sz="2400" dirty="0" smtClean="0"/>
              <a:t>Opportunity</a:t>
            </a:r>
            <a:r>
              <a:rPr lang="en-US" dirty="0" smtClean="0"/>
              <a:t>	Pride		</a:t>
            </a:r>
            <a:r>
              <a:rPr lang="en-US" sz="4000" dirty="0" smtClean="0"/>
              <a:t>Distinction</a:t>
            </a:r>
            <a:r>
              <a:rPr lang="en-US" dirty="0" smtClean="0"/>
              <a:t>		</a:t>
            </a:r>
            <a:r>
              <a:rPr lang="en-US" sz="2400" i="1" dirty="0" smtClean="0"/>
              <a:t>A Perfect Match</a:t>
            </a:r>
          </a:p>
          <a:p>
            <a:pPr marL="0" indent="0">
              <a:buNone/>
            </a:pPr>
            <a:r>
              <a:rPr lang="en-US" dirty="0" smtClean="0"/>
              <a:t>  Motivation		</a:t>
            </a:r>
            <a:r>
              <a:rPr lang="en-US" b="1" dirty="0" smtClean="0"/>
              <a:t>Investment</a:t>
            </a:r>
            <a:r>
              <a:rPr lang="en-US" dirty="0" smtClean="0"/>
              <a:t>	</a:t>
            </a:r>
            <a:r>
              <a:rPr lang="en-US" sz="2000" dirty="0" smtClean="0"/>
              <a:t>Growth</a:t>
            </a:r>
            <a:r>
              <a:rPr lang="en-US" dirty="0" smtClean="0"/>
              <a:t>		Discovery</a:t>
            </a:r>
            <a:endParaRPr lang="en-US" dirty="0"/>
          </a:p>
        </p:txBody>
      </p:sp>
      <p:pic>
        <p:nvPicPr>
          <p:cNvPr id="4" name="Picture 3" descr="AU_Tower_H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35" y="5762663"/>
            <a:ext cx="2437480" cy="96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51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04365"/>
            <a:ext cx="7772400" cy="1470025"/>
          </a:xfrm>
        </p:spPr>
        <p:txBody>
          <a:bodyPr/>
          <a:lstStyle/>
          <a:p>
            <a:r>
              <a:rPr lang="en-US" dirty="0" smtClean="0"/>
              <a:t>Six Messaging Chapters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31548"/>
            <a:ext cx="6400800" cy="4146992"/>
          </a:xfrm>
        </p:spPr>
        <p:txBody>
          <a:bodyPr>
            <a:normAutofit/>
          </a:bodyPr>
          <a:lstStyle/>
          <a:p>
            <a:r>
              <a:rPr lang="en-US" dirty="0" smtClean="0"/>
              <a:t>National Gravitas</a:t>
            </a:r>
          </a:p>
          <a:p>
            <a:r>
              <a:rPr lang="en-US" dirty="0" smtClean="0"/>
              <a:t>Academic Muscle</a:t>
            </a:r>
          </a:p>
          <a:p>
            <a:r>
              <a:rPr lang="en-US" dirty="0" smtClean="0"/>
              <a:t>Research Wow</a:t>
            </a:r>
          </a:p>
          <a:p>
            <a:r>
              <a:rPr lang="en-US" dirty="0" smtClean="0"/>
              <a:t>Outcomes/Return-on-Investment</a:t>
            </a:r>
          </a:p>
          <a:p>
            <a:r>
              <a:rPr lang="en-US" dirty="0"/>
              <a:t>Family/Spirit</a:t>
            </a:r>
          </a:p>
          <a:p>
            <a:r>
              <a:rPr lang="en-US" dirty="0" smtClean="0"/>
              <a:t>Outreach</a:t>
            </a:r>
          </a:p>
        </p:txBody>
      </p:sp>
      <p:pic>
        <p:nvPicPr>
          <p:cNvPr id="4" name="Picture 3" descr="AU_Tower_H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35" y="5762663"/>
            <a:ext cx="2437480" cy="96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23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General Reputation Examples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This is Auburn.</a:t>
            </a:r>
            <a:endParaRPr lang="en-US" dirty="0"/>
          </a:p>
        </p:txBody>
      </p:sp>
      <p:pic>
        <p:nvPicPr>
          <p:cNvPr id="4" name="Picture 3" descr="AU_Tower_H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35" y="5762663"/>
            <a:ext cx="2437480" cy="96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98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3-08 at 3.49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0"/>
            <a:ext cx="566940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15527" y="5071745"/>
            <a:ext cx="14271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Integrated approach:</a:t>
            </a:r>
          </a:p>
          <a:p>
            <a:r>
              <a:rPr lang="en-US" dirty="0" smtClean="0"/>
              <a:t>Web </a:t>
            </a:r>
            <a:r>
              <a:rPr lang="en-US" dirty="0" smtClean="0"/>
              <a:t>story and video</a:t>
            </a:r>
          </a:p>
          <a:p>
            <a:r>
              <a:rPr lang="en-US" dirty="0" smtClean="0"/>
              <a:t>11,465 views</a:t>
            </a:r>
          </a:p>
        </p:txBody>
      </p:sp>
    </p:spTree>
    <p:extLst>
      <p:ext uri="{BB962C8B-B14F-4D97-AF65-F5344CB8AC3E}">
        <p14:creationId xmlns:p14="http://schemas.microsoft.com/office/powerpoint/2010/main" val="3787564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529</Words>
  <Application>Microsoft Macintosh PowerPoint</Application>
  <PresentationFormat>On-screen Show (4:3)</PresentationFormat>
  <Paragraphs>101</Paragraphs>
  <Slides>26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Strengthening the Auburn Brand: Coordinating Marketing Messages</vt:lpstr>
      <vt:lpstr>Background and Timeline</vt:lpstr>
      <vt:lpstr>Branding Objectives</vt:lpstr>
      <vt:lpstr>Partners: Common Branding Theme</vt:lpstr>
      <vt:lpstr>Message Platform</vt:lpstr>
      <vt:lpstr> Plug in Words and Phrases</vt:lpstr>
      <vt:lpstr>Six Messaging Chapters</vt:lpstr>
      <vt:lpstr>General Reputation Examples</vt:lpstr>
      <vt:lpstr>PowerPoint Presentation</vt:lpstr>
      <vt:lpstr>Reach for Auburn Messages</vt:lpstr>
      <vt:lpstr>PowerPoint Presentation</vt:lpstr>
      <vt:lpstr>PowerPoint Presentation</vt:lpstr>
      <vt:lpstr>PowerPoint Presentation</vt:lpstr>
      <vt:lpstr>PowerPoint Presentation</vt:lpstr>
      <vt:lpstr>Recruitment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Development Example</vt:lpstr>
      <vt:lpstr>Creating a Complementary  Campaign Brand</vt:lpstr>
      <vt:lpstr>PowerPoint Presentation</vt:lpstr>
      <vt:lpstr>This is Auburn.  auburn.edu/thisisauburn #thisisauburn  thisis@auburn.edu </vt:lpstr>
    </vt:vector>
  </TitlesOfParts>
  <Company>Auburn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Loden User</dc:creator>
  <cp:lastModifiedBy>Camille Barkley</cp:lastModifiedBy>
  <cp:revision>86</cp:revision>
  <cp:lastPrinted>2013-04-10T22:07:36Z</cp:lastPrinted>
  <dcterms:created xsi:type="dcterms:W3CDTF">2013-02-15T14:49:31Z</dcterms:created>
  <dcterms:modified xsi:type="dcterms:W3CDTF">2013-05-31T19:50:27Z</dcterms:modified>
</cp:coreProperties>
</file>